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hart3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40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charts/chart29.xml" ContentType="application/vnd.openxmlformats-officedocument.drawingml.char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theme/themeOverride4.xml" ContentType="application/vnd.openxmlformats-officedocument.themeOverride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hart26.xml" ContentType="application/vnd.openxmlformats-officedocument.drawingml.chart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849" r:id="rId2"/>
    <p:sldMasterId id="2147483856" r:id="rId3"/>
  </p:sldMasterIdLst>
  <p:notesMasterIdLst>
    <p:notesMasterId r:id="rId33"/>
  </p:notesMasterIdLst>
  <p:handoutMasterIdLst>
    <p:handoutMasterId r:id="rId34"/>
  </p:handoutMasterIdLst>
  <p:sldIdLst>
    <p:sldId id="332" r:id="rId4"/>
    <p:sldId id="333" r:id="rId5"/>
    <p:sldId id="310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66" r:id="rId19"/>
    <p:sldId id="360" r:id="rId20"/>
    <p:sldId id="346" r:id="rId21"/>
    <p:sldId id="367" r:id="rId22"/>
    <p:sldId id="347" r:id="rId23"/>
    <p:sldId id="359" r:id="rId24"/>
    <p:sldId id="363" r:id="rId25"/>
    <p:sldId id="365" r:id="rId26"/>
    <p:sldId id="364" r:id="rId27"/>
    <p:sldId id="362" r:id="rId28"/>
    <p:sldId id="361" r:id="rId29"/>
    <p:sldId id="348" r:id="rId30"/>
    <p:sldId id="350" r:id="rId31"/>
    <p:sldId id="357" r:id="rId32"/>
  </p:sldIdLst>
  <p:sldSz cx="9144000" cy="6858000" type="screen4x3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3366"/>
    <a:srgbClr val="993366"/>
    <a:srgbClr val="00ADA8"/>
    <a:srgbClr val="333333"/>
    <a:srgbClr val="3D58B2"/>
    <a:srgbClr val="FFFFFF"/>
    <a:srgbClr val="0897DE"/>
    <a:srgbClr val="3A718F"/>
    <a:srgbClr val="8CC4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4372" autoAdjust="0"/>
  </p:normalViewPr>
  <p:slideViewPr>
    <p:cSldViewPr>
      <p:cViewPr varScale="1">
        <p:scale>
          <a:sx n="82" d="100"/>
          <a:sy n="82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6.xlsx"/><Relationship Id="rId1" Type="http://schemas.openxmlformats.org/officeDocument/2006/relationships/themeOverride" Target="../theme/themeOverride3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7.xlsx"/><Relationship Id="rId1" Type="http://schemas.openxmlformats.org/officeDocument/2006/relationships/themeOverride" Target="../theme/themeOverride4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7.xlsx"/><Relationship Id="rId1" Type="http://schemas.openxmlformats.org/officeDocument/2006/relationships/themeOverride" Target="../theme/themeOverride5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8.xlsx"/><Relationship Id="rId1" Type="http://schemas.openxmlformats.org/officeDocument/2006/relationships/themeOverride" Target="../theme/themeOverride6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0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7.174836863541692E-2"/>
          <c:y val="0.45944115235339822"/>
          <c:w val="0.33890996160544351"/>
          <c:h val="0.37100418427989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6D9F1"/>
            </a:solidFill>
            <a:ln w="126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tx1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6">
                  <a:lumMod val="25000"/>
                  <a:lumOff val="7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chemeClr val="accent3">
                  <a:lumMod val="40000"/>
                  <a:lumOff val="60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rgbClr val="FF0000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9804838851988126E-3"/>
                  <c:y val="7.8445050604420991E-3"/>
                </c:manualLayout>
              </c:layout>
              <c:showVal val="1"/>
            </c:dLbl>
            <c:dLbl>
              <c:idx val="4"/>
              <c:layout>
                <c:manualLayout>
                  <c:x val="4.1468798728899695E-3"/>
                  <c:y val="-9.0791653173025316E-3"/>
                </c:manualLayout>
              </c:layout>
              <c:showVal val="1"/>
            </c:dLbl>
            <c:dLbl>
              <c:idx val="5"/>
              <c:layout>
                <c:manualLayout>
                  <c:x val="4.1467166099028478E-3"/>
                  <c:y val="-1.6920490103352365E-2"/>
                </c:manualLayout>
              </c:layout>
              <c:showVal val="1"/>
            </c:dLbl>
            <c:numFmt formatCode="0\%" sourceLinked="0"/>
            <c:spPr>
              <a:noFill/>
              <a:ln w="253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Qu'elle sera en croissance importante</c:v>
                </c:pt>
                <c:pt idx="1">
                  <c:v>Qu'elle sera en croissance modérée</c:v>
                </c:pt>
                <c:pt idx="2">
                  <c:v>Que son activité sera stable</c:v>
                </c:pt>
                <c:pt idx="3">
                  <c:v>Qu'elle connaîtra une baisse d'activité modérée</c:v>
                </c:pt>
                <c:pt idx="4">
                  <c:v>Qu'elle connaîtra une baisse d'activité importante</c:v>
                </c:pt>
                <c:pt idx="5">
                  <c:v>(Nsp)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14</c:v>
                </c:pt>
                <c:pt idx="2">
                  <c:v>51</c:v>
                </c:pt>
                <c:pt idx="3">
                  <c:v>19</c:v>
                </c:pt>
                <c:pt idx="4">
                  <c:v>9</c:v>
                </c:pt>
                <c:pt idx="5">
                  <c:v>3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00">
          <a:noFill/>
        </a:ln>
      </c:spPr>
    </c:plotArea>
    <c:legend>
      <c:legendPos val="l"/>
      <c:layout>
        <c:manualLayout>
          <c:xMode val="edge"/>
          <c:yMode val="edge"/>
          <c:x val="0.21943949530839327"/>
          <c:y val="5.0846900251428522E-4"/>
          <c:w val="0.71835730659825725"/>
          <c:h val="0.26704506054087529"/>
        </c:manualLayout>
      </c:layout>
      <c:spPr>
        <a:noFill/>
        <a:ln w="253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8051073554126987"/>
          <c:y val="0.33891875360122453"/>
          <c:w val="0.52493446128665056"/>
          <c:h val="0.66108124639877586"/>
        </c:manualLayout>
      </c:layout>
      <c:barChart>
        <c:barDir val="bar"/>
        <c:grouping val="percentStacked"/>
        <c:ser>
          <c:idx val="0"/>
          <c:order val="0"/>
          <c:spPr>
            <a:solidFill>
              <a:schemeClr val="tx1"/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val>
            <c:numRef>
              <c:f>Sheet1!$B$2:$B$7</c:f>
              <c:numCache>
                <c:formatCode>General</c:formatCode>
                <c:ptCount val="6"/>
                <c:pt idx="0">
                  <c:v>21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spPr>
            <a:solidFill>
              <a:schemeClr val="accent4">
                <a:lumMod val="75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n-lt"/>
                  </a:defRPr>
                </a:pPr>
                <a:endParaRPr lang="fr-FR"/>
              </a:p>
            </c:txPr>
            <c:showVal val="1"/>
          </c:dLbls>
          <c:val>
            <c:numRef>
              <c:f>Sheet1!$C$2:$C$7</c:f>
              <c:numCache>
                <c:formatCode>General</c:formatCode>
                <c:ptCount val="6"/>
                <c:pt idx="0">
                  <c:v>58</c:v>
                </c:pt>
                <c:pt idx="1">
                  <c:v>34</c:v>
                </c:pt>
                <c:pt idx="2">
                  <c:v>52</c:v>
                </c:pt>
                <c:pt idx="3">
                  <c:v>45</c:v>
                </c:pt>
                <c:pt idx="4">
                  <c:v>21</c:v>
                </c:pt>
                <c:pt idx="5">
                  <c:v>33</c:v>
                </c:pt>
              </c:numCache>
            </c:numRef>
          </c:val>
        </c:ser>
        <c:ser>
          <c:idx val="5"/>
          <c:order val="2"/>
          <c:spPr>
            <a:solidFill>
              <a:schemeClr val="accent3">
                <a:lumMod val="40000"/>
                <a:lumOff val="60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val>
            <c:numRef>
              <c:f>Sheet1!$D$2:$D$7</c:f>
              <c:numCache>
                <c:formatCode>General</c:formatCode>
                <c:ptCount val="6"/>
                <c:pt idx="0">
                  <c:v>15</c:v>
                </c:pt>
                <c:pt idx="1">
                  <c:v>44</c:v>
                </c:pt>
                <c:pt idx="2">
                  <c:v>36</c:v>
                </c:pt>
                <c:pt idx="3">
                  <c:v>34</c:v>
                </c:pt>
                <c:pt idx="4">
                  <c:v>45</c:v>
                </c:pt>
                <c:pt idx="5">
                  <c:v>42</c:v>
                </c:pt>
              </c:numCache>
            </c:numRef>
          </c:val>
        </c:ser>
        <c:ser>
          <c:idx val="2"/>
          <c:order val="3"/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0" i="0">
                    <a:latin typeface="+mj-lt"/>
                  </a:defRPr>
                </a:pPr>
                <a:endParaRPr lang="fr-FR"/>
              </a:p>
            </c:txPr>
            <c:showVal val="1"/>
          </c:dLbls>
          <c:val>
            <c:numRef>
              <c:f>Sheet1!$E$2:$E$7</c:f>
              <c:numCache>
                <c:formatCode>General</c:formatCode>
                <c:ptCount val="6"/>
                <c:pt idx="0">
                  <c:v>6</c:v>
                </c:pt>
                <c:pt idx="1">
                  <c:v>18</c:v>
                </c:pt>
                <c:pt idx="2">
                  <c:v>7</c:v>
                </c:pt>
                <c:pt idx="3">
                  <c:v>15</c:v>
                </c:pt>
                <c:pt idx="4">
                  <c:v>32</c:v>
                </c:pt>
                <c:pt idx="5">
                  <c:v>20</c:v>
                </c:pt>
              </c:numCache>
            </c:numRef>
          </c:val>
        </c:ser>
        <c:dLbls>
          <c:showVal val="1"/>
        </c:dLbls>
        <c:gapWidth val="95"/>
        <c:overlap val="100"/>
        <c:axId val="118817536"/>
        <c:axId val="118819456"/>
      </c:barChart>
      <c:catAx>
        <c:axId val="118817536"/>
        <c:scaling>
          <c:orientation val="maxMin"/>
        </c:scaling>
        <c:delete val="1"/>
        <c:axPos val="l"/>
        <c:numFmt formatCode="General" sourceLinked="1"/>
        <c:tickLblPos val="none"/>
        <c:crossAx val="118819456"/>
        <c:crosses val="autoZero"/>
        <c:auto val="1"/>
        <c:lblAlgn val="r"/>
        <c:lblOffset val="100"/>
      </c:catAx>
      <c:valAx>
        <c:axId val="118819456"/>
        <c:scaling>
          <c:orientation val="minMax"/>
          <c:max val="1"/>
        </c:scaling>
        <c:delete val="1"/>
        <c:axPos val="t"/>
        <c:numFmt formatCode="0%" sourceLinked="1"/>
        <c:majorTickMark val="none"/>
        <c:tickLblPos val="none"/>
        <c:crossAx val="118817536"/>
        <c:crosses val="autoZero"/>
        <c:crossBetween val="between"/>
        <c:majorUnit val="0.2"/>
        <c:minorUnit val="0.1"/>
      </c:valAx>
      <c:spPr>
        <a:noFill/>
        <a:ln w="2233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35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5858827808159438"/>
          <c:y val="0.34293012344138313"/>
          <c:w val="0.2700638169369724"/>
          <c:h val="0.65706987655861704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Très optimiste</c:v>
                </c:pt>
              </c:strCache>
            </c:strRef>
          </c:tx>
          <c:spPr>
            <a:solidFill>
              <a:schemeClr val="tx1"/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</c:v>
                </c:pt>
                <c:pt idx="1">
                  <c:v>13</c:v>
                </c:pt>
                <c:pt idx="2">
                  <c:v>9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Plutôt optimiste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52</c:v>
                </c:pt>
                <c:pt idx="1">
                  <c:v>55</c:v>
                </c:pt>
                <c:pt idx="2">
                  <c:v>34</c:v>
                </c:pt>
                <c:pt idx="3">
                  <c:v>38</c:v>
                </c:pt>
                <c:pt idx="4">
                  <c:v>21</c:v>
                </c:pt>
                <c:pt idx="5">
                  <c:v>22</c:v>
                </c:pt>
              </c:numCache>
            </c:numRef>
          </c:val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Plutôt pessimiste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19</c:v>
                </c:pt>
                <c:pt idx="1">
                  <c:v>19</c:v>
                </c:pt>
                <c:pt idx="2">
                  <c:v>40</c:v>
                </c:pt>
                <c:pt idx="3">
                  <c:v>36</c:v>
                </c:pt>
                <c:pt idx="4">
                  <c:v>43</c:v>
                </c:pt>
                <c:pt idx="5">
                  <c:v>34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Très pessimiste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15</c:v>
                </c:pt>
                <c:pt idx="3">
                  <c:v>13</c:v>
                </c:pt>
                <c:pt idx="4">
                  <c:v>23</c:v>
                </c:pt>
                <c:pt idx="5">
                  <c:v>33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>
                  <c:v>3</c:v>
                </c:pt>
                <c:pt idx="1">
                  <c:v>7</c:v>
                </c:pt>
                <c:pt idx="2">
                  <c:v>2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</c:numCache>
            </c:numRef>
          </c:val>
        </c:ser>
        <c:dLbls>
          <c:showVal val="1"/>
        </c:dLbls>
        <c:gapWidth val="80"/>
        <c:overlap val="100"/>
        <c:axId val="119907840"/>
        <c:axId val="119909376"/>
      </c:barChart>
      <c:catAx>
        <c:axId val="119907840"/>
        <c:scaling>
          <c:orientation val="maxMin"/>
        </c:scaling>
        <c:delete val="1"/>
        <c:axPos val="l"/>
        <c:numFmt formatCode="General" sourceLinked="1"/>
        <c:tickLblPos val="none"/>
        <c:crossAx val="119909376"/>
        <c:crosses val="autoZero"/>
        <c:auto val="1"/>
        <c:lblAlgn val="r"/>
        <c:lblOffset val="100"/>
      </c:catAx>
      <c:valAx>
        <c:axId val="119909376"/>
        <c:scaling>
          <c:orientation val="minMax"/>
          <c:max val="1"/>
        </c:scaling>
        <c:delete val="1"/>
        <c:axPos val="t"/>
        <c:numFmt formatCode="0%" sourceLinked="1"/>
        <c:majorTickMark val="none"/>
        <c:tickLblPos val="none"/>
        <c:crossAx val="119907840"/>
        <c:crosses val="autoZero"/>
        <c:crossBetween val="between"/>
        <c:majorUnit val="0.2"/>
        <c:minorUnit val="0.1"/>
      </c:valAx>
      <c:spPr>
        <a:noFill/>
        <a:ln w="22337">
          <a:noFill/>
        </a:ln>
      </c:spPr>
    </c:plotArea>
    <c:legend>
      <c:legendPos val="t"/>
      <c:layout>
        <c:manualLayout>
          <c:xMode val="edge"/>
          <c:yMode val="edge"/>
          <c:x val="0.12699364973329366"/>
          <c:y val="9.3792280309798165E-2"/>
          <c:w val="0.83718763887808878"/>
          <c:h val="6.2838683626085454E-2"/>
        </c:manualLayout>
      </c:layout>
      <c:txPr>
        <a:bodyPr/>
        <a:lstStyle/>
        <a:p>
          <a:pPr>
            <a:defRPr sz="1400" b="0">
              <a:solidFill>
                <a:schemeClr val="tx1"/>
              </a:solidFill>
              <a:latin typeface="+mj-lt"/>
            </a:defRPr>
          </a:pPr>
          <a:endParaRPr lang="fr-F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35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5858827808159438"/>
          <c:y val="0.35501021195514054"/>
          <c:w val="0.2700638169369724"/>
          <c:h val="0.64498978804485962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Très optimiste</c:v>
                </c:pt>
              </c:strCache>
            </c:strRef>
          </c:tx>
          <c:spPr>
            <a:solidFill>
              <a:schemeClr val="tx1"/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21</c:v>
                </c:pt>
                <c:pt idx="1">
                  <c:v>5</c:v>
                </c:pt>
                <c:pt idx="2">
                  <c:v>6</c:v>
                </c:pt>
                <c:pt idx="3">
                  <c:v>4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Plutôt optimiste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58</c:v>
                </c:pt>
                <c:pt idx="1">
                  <c:v>52</c:v>
                </c:pt>
                <c:pt idx="2">
                  <c:v>45</c:v>
                </c:pt>
                <c:pt idx="3">
                  <c:v>34</c:v>
                </c:pt>
                <c:pt idx="4">
                  <c:v>33</c:v>
                </c:pt>
                <c:pt idx="5">
                  <c:v>21</c:v>
                </c:pt>
              </c:numCache>
            </c:numRef>
          </c:val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Plutôt pessimiste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15</c:v>
                </c:pt>
                <c:pt idx="1">
                  <c:v>36</c:v>
                </c:pt>
                <c:pt idx="2">
                  <c:v>34</c:v>
                </c:pt>
                <c:pt idx="3">
                  <c:v>44</c:v>
                </c:pt>
                <c:pt idx="4">
                  <c:v>42</c:v>
                </c:pt>
                <c:pt idx="5">
                  <c:v>45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Très pessimiste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15</c:v>
                </c:pt>
                <c:pt idx="3">
                  <c:v>18</c:v>
                </c:pt>
                <c:pt idx="4">
                  <c:v>20</c:v>
                </c:pt>
                <c:pt idx="5">
                  <c:v>32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</c:numCache>
            </c:numRef>
          </c:val>
        </c:ser>
        <c:dLbls>
          <c:showVal val="1"/>
        </c:dLbls>
        <c:gapWidth val="80"/>
        <c:overlap val="100"/>
        <c:axId val="139097216"/>
        <c:axId val="139098752"/>
      </c:barChart>
      <c:catAx>
        <c:axId val="139097216"/>
        <c:scaling>
          <c:orientation val="maxMin"/>
        </c:scaling>
        <c:delete val="1"/>
        <c:axPos val="l"/>
        <c:numFmt formatCode="General" sourceLinked="1"/>
        <c:tickLblPos val="none"/>
        <c:crossAx val="139098752"/>
        <c:crosses val="autoZero"/>
        <c:auto val="1"/>
        <c:lblAlgn val="r"/>
        <c:lblOffset val="100"/>
      </c:catAx>
      <c:valAx>
        <c:axId val="139098752"/>
        <c:scaling>
          <c:orientation val="minMax"/>
          <c:max val="1"/>
        </c:scaling>
        <c:delete val="1"/>
        <c:axPos val="t"/>
        <c:numFmt formatCode="0%" sourceLinked="1"/>
        <c:majorTickMark val="none"/>
        <c:tickLblPos val="none"/>
        <c:crossAx val="139097216"/>
        <c:crosses val="autoZero"/>
        <c:crossBetween val="between"/>
        <c:majorUnit val="0.2"/>
        <c:minorUnit val="0.1"/>
      </c:valAx>
      <c:spPr>
        <a:noFill/>
        <a:ln w="22337">
          <a:noFill/>
        </a:ln>
      </c:spPr>
    </c:plotArea>
    <c:legend>
      <c:legendPos val="t"/>
      <c:layout>
        <c:manualLayout>
          <c:xMode val="edge"/>
          <c:yMode val="edge"/>
          <c:x val="0.12358234388675862"/>
          <c:y val="8.1712191796040945E-2"/>
          <c:w val="0.83718763887808878"/>
          <c:h val="6.2838683626085454E-2"/>
        </c:manualLayout>
      </c:layout>
      <c:txPr>
        <a:bodyPr/>
        <a:lstStyle/>
        <a:p>
          <a:pPr>
            <a:defRPr sz="1400" b="0">
              <a:solidFill>
                <a:schemeClr val="tx1"/>
              </a:solidFill>
              <a:latin typeface="+mj-lt"/>
            </a:defRPr>
          </a:pPr>
          <a:endParaRPr lang="fr-F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35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8.2386768555469961E-2"/>
          <c:y val="0.28174258151063131"/>
          <c:w val="0.69842234022051797"/>
          <c:h val="0.59106052324269609"/>
        </c:manualLayout>
      </c:layout>
      <c:lineChart>
        <c:grouping val="standard"/>
        <c:ser>
          <c:idx val="6"/>
          <c:order val="0"/>
          <c:tx>
            <c:strRef>
              <c:f>Sheet1!$B$1</c:f>
              <c:strCache>
                <c:ptCount val="1"/>
                <c:pt idx="0">
                  <c:v>Votre niveau de salaire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7778077275931458E-3"/>
                  <c:y val="2.665190288713928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453046240248249E-2"/>
                  <c:y val="3.0449517257177681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8361803075028866E-2"/>
                  <c:y val="-2.8774288926713364E-2"/>
                </c:manualLayout>
              </c:layout>
              <c:showVal val="1"/>
            </c:dLbl>
            <c:numFmt formatCode="General" sourceLinked="0"/>
            <c:spPr>
              <a:noFill/>
              <a:ln w="2132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2"/>
                    </a:solidFill>
                    <a:latin typeface="+mj-lt"/>
                    <a:ea typeface="Arial"/>
                    <a:cs typeface="Arial"/>
                  </a:defRPr>
                </a:pPr>
                <a:endParaRPr lang="fr-FR"/>
              </a:p>
            </c:txPr>
            <c:dLblPos val="t"/>
            <c:showVal val="1"/>
          </c:dLbls>
          <c:cat>
            <c:strRef>
              <c:f>Sheet1!$A$2:$A$8</c:f>
              <c:strCache>
                <c:ptCount val="7"/>
                <c:pt idx="0">
                  <c:v>2009 2nd semestre</c:v>
                </c:pt>
                <c:pt idx="1">
                  <c:v>2010 1er semestre</c:v>
                </c:pt>
                <c:pt idx="2">
                  <c:v>2010 2nd semestre</c:v>
                </c:pt>
                <c:pt idx="3">
                  <c:v>2011 2nd semestre</c:v>
                </c:pt>
                <c:pt idx="4">
                  <c:v>2012 2nd semestre</c:v>
                </c:pt>
                <c:pt idx="5">
                  <c:v>2013 2nd semestre</c:v>
                </c:pt>
                <c:pt idx="6">
                  <c:v>2014 1er semestre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27</c:v>
                </c:pt>
                <c:pt idx="1">
                  <c:v>29</c:v>
                </c:pt>
                <c:pt idx="2">
                  <c:v>29</c:v>
                </c:pt>
                <c:pt idx="3">
                  <c:v>29</c:v>
                </c:pt>
                <c:pt idx="4">
                  <c:v>29</c:v>
                </c:pt>
                <c:pt idx="5">
                  <c:v>33</c:v>
                </c:pt>
                <c:pt idx="6">
                  <c:v>32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Le maintien de votre emploi</c:v>
                </c:pt>
              </c:strCache>
            </c:strRef>
          </c:tx>
          <c:spPr>
            <a:ln w="38100">
              <a:solidFill>
                <a:srgbClr val="E83F32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2045954355969463E-2"/>
                  <c:y val="-4.381804769739606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5534484953080947E-3"/>
                  <c:y val="3.290769507356382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1154227830455346E-2"/>
                  <c:y val="4.2702464197572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8852310515962445E-2"/>
                  <c:y val="3.833802024746907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1698485789738162E-2"/>
                  <c:y val="-2.4447547978312979E-2"/>
                </c:manualLayout>
              </c:layout>
              <c:showVal val="1"/>
            </c:dLbl>
            <c:dLbl>
              <c:idx val="5"/>
              <c:layout>
                <c:manualLayout>
                  <c:x val="-8.3417189262478247E-3"/>
                  <c:y val="-2.5833758194174078E-2"/>
                </c:manualLayout>
              </c:layout>
              <c:showVal val="1"/>
            </c:dLbl>
            <c:dLbl>
              <c:idx val="6"/>
              <c:layout>
                <c:manualLayout>
                  <c:x val="-2.2876231993812869E-2"/>
                  <c:y val="-2.3485234721976438E-2"/>
                </c:manualLayout>
              </c:layout>
              <c:showVal val="1"/>
            </c:dLbl>
            <c:numFmt formatCode="General" sourceLinked="0"/>
            <c:spPr>
              <a:noFill/>
              <a:ln w="2132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E83F32"/>
                    </a:solidFill>
                    <a:latin typeface="+mj-lt"/>
                    <a:ea typeface="Arial"/>
                    <a:cs typeface="Arial"/>
                  </a:defRPr>
                </a:pPr>
                <a:endParaRPr lang="fr-FR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2009 2nd semestre</c:v>
                </c:pt>
                <c:pt idx="1">
                  <c:v>2010 1er semestre</c:v>
                </c:pt>
                <c:pt idx="2">
                  <c:v>2010 2nd semestre</c:v>
                </c:pt>
                <c:pt idx="3">
                  <c:v>2011 2nd semestre</c:v>
                </c:pt>
                <c:pt idx="4">
                  <c:v>2012 2nd semestre</c:v>
                </c:pt>
                <c:pt idx="5">
                  <c:v>2013 2nd semestre</c:v>
                </c:pt>
                <c:pt idx="6">
                  <c:v>2014 1er semestre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30</c:v>
                </c:pt>
                <c:pt idx="1">
                  <c:v>29</c:v>
                </c:pt>
                <c:pt idx="2">
                  <c:v>27</c:v>
                </c:pt>
                <c:pt idx="3">
                  <c:v>28</c:v>
                </c:pt>
                <c:pt idx="4">
                  <c:v>30</c:v>
                </c:pt>
                <c:pt idx="5">
                  <c:v>28</c:v>
                </c:pt>
                <c:pt idx="6">
                  <c:v>28</c:v>
                </c:pt>
              </c:numCache>
            </c:numRef>
          </c:val>
          <c:smooth val="1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Vos conditions de travail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6.9295332558420928E-4"/>
                  <c:y val="1.483970753655793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4350161993318635E-2"/>
                  <c:y val="-3.348332321102184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5465486841932028E-2"/>
                  <c:y val="-3.5714285714285712E-2"/>
                </c:manualLayout>
              </c:layout>
              <c:showVal val="1"/>
            </c:dLbl>
            <c:dLbl>
              <c:idx val="3"/>
              <c:layout>
                <c:manualLayout>
                  <c:x val="-5.2476560789170117E-2"/>
                  <c:y val="-3.673734959704864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3356779002964932E-2"/>
                  <c:y val="-2.6892302776144284E-2"/>
                </c:manualLayout>
              </c:layout>
              <c:showVal val="1"/>
            </c:dLbl>
            <c:dLbl>
              <c:idx val="5"/>
              <c:layout>
                <c:manualLayout>
                  <c:x val="-3.003014443238352E-2"/>
                  <c:y val="-2.6376431516153917E-2"/>
                </c:manualLayout>
              </c:layout>
              <c:showVal val="1"/>
            </c:dLbl>
            <c:dLbl>
              <c:idx val="6"/>
              <c:layout>
                <c:manualLayout>
                  <c:x val="-3.2680331419732672E-2"/>
                  <c:y val="-3.5227852082964743E-2"/>
                </c:manualLayout>
              </c:layout>
              <c:showVal val="1"/>
            </c:dLbl>
            <c:numFmt formatCode="General" sourceLinked="0"/>
            <c:spPr>
              <a:noFill/>
              <a:ln w="2132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70C0"/>
                    </a:solidFill>
                    <a:latin typeface="+mj-lt"/>
                    <a:ea typeface="Arial"/>
                    <a:cs typeface="Arial"/>
                  </a:defRPr>
                </a:pPr>
                <a:endParaRPr lang="fr-FR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2009 2nd semestre</c:v>
                </c:pt>
                <c:pt idx="1">
                  <c:v>2010 1er semestre</c:v>
                </c:pt>
                <c:pt idx="2">
                  <c:v>2010 2nd semestre</c:v>
                </c:pt>
                <c:pt idx="3">
                  <c:v>2011 2nd semestre</c:v>
                </c:pt>
                <c:pt idx="4">
                  <c:v>2012 2nd semestre</c:v>
                </c:pt>
                <c:pt idx="5">
                  <c:v>2013 2nd semestre</c:v>
                </c:pt>
                <c:pt idx="6">
                  <c:v>2014 1er semestre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12</c:v>
                </c:pt>
                <c:pt idx="1">
                  <c:v>13</c:v>
                </c:pt>
                <c:pt idx="2">
                  <c:v>15</c:v>
                </c:pt>
                <c:pt idx="3">
                  <c:v>13</c:v>
                </c:pt>
                <c:pt idx="4">
                  <c:v>14</c:v>
                </c:pt>
                <c:pt idx="5">
                  <c:v>13</c:v>
                </c:pt>
                <c:pt idx="6">
                  <c:v>15</c:v>
                </c:pt>
              </c:numCache>
            </c:numRef>
          </c:val>
          <c:smooth val="1"/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Votre évolution professionnelle au sein de votre entreprise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766956752257024E-3"/>
                  <c:y val="-2.473418104083026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5570480131565139E-2"/>
                  <c:y val="1.585490861525816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336682714709293E-2"/>
                  <c:y val="-1.7219928794110169E-2"/>
                </c:manualLayout>
              </c:layout>
              <c:showVal val="1"/>
            </c:dLbl>
            <c:dLbl>
              <c:idx val="3"/>
              <c:layout>
                <c:manualLayout>
                  <c:x val="-6.3533591659134091E-3"/>
                  <c:y val="-3.779629417522738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6683413573546465E-2"/>
                  <c:y val="-2.8633816020142019E-2"/>
                </c:manualLayout>
              </c:layout>
              <c:showVal val="1"/>
            </c:dLbl>
            <c:dLbl>
              <c:idx val="5"/>
              <c:layout>
                <c:manualLayout>
                  <c:x val="-1.5015072216191697E-2"/>
                  <c:y val="-1.438714446335668E-2"/>
                </c:manualLayout>
              </c:layout>
              <c:showVal val="1"/>
            </c:dLbl>
            <c:dLbl>
              <c:idx val="6"/>
              <c:layout>
                <c:manualLayout>
                  <c:x val="-4.9020497129599015E-3"/>
                  <c:y val="4.6970469443952858E-3"/>
                </c:manualLayout>
              </c:layout>
              <c:showVal val="1"/>
            </c:dLbl>
            <c:numFmt formatCode="General" sourceLinked="0"/>
            <c:spPr>
              <a:noFill/>
              <a:ln w="2132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FF00FF"/>
                    </a:solidFill>
                    <a:latin typeface="+mj-lt"/>
                    <a:ea typeface="Arial"/>
                    <a:cs typeface="Arial"/>
                  </a:defRPr>
                </a:pPr>
                <a:endParaRPr lang="fr-FR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2009 2nd semestre</c:v>
                </c:pt>
                <c:pt idx="1">
                  <c:v>2010 1er semestre</c:v>
                </c:pt>
                <c:pt idx="2">
                  <c:v>2010 2nd semestre</c:v>
                </c:pt>
                <c:pt idx="3">
                  <c:v>2011 2nd semestre</c:v>
                </c:pt>
                <c:pt idx="4">
                  <c:v>2012 2nd semestre</c:v>
                </c:pt>
                <c:pt idx="5">
                  <c:v>2013 2nd semestre</c:v>
                </c:pt>
                <c:pt idx="6">
                  <c:v>2014 1er semestre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13</c:v>
                </c:pt>
                <c:pt idx="1">
                  <c:v>12</c:v>
                </c:pt>
                <c:pt idx="2">
                  <c:v>13</c:v>
                </c:pt>
                <c:pt idx="3">
                  <c:v>13</c:v>
                </c:pt>
                <c:pt idx="4">
                  <c:v>10</c:v>
                </c:pt>
                <c:pt idx="5">
                  <c:v>11</c:v>
                </c:pt>
                <c:pt idx="6">
                  <c:v>10</c:v>
                </c:pt>
              </c:numCache>
            </c:numRef>
          </c:val>
        </c:ser>
        <c:ser>
          <c:idx val="7"/>
          <c:order val="4"/>
          <c:tx>
            <c:strRef>
              <c:f>Sheet1!$F$1</c:f>
              <c:strCache>
                <c:ptCount val="1"/>
                <c:pt idx="0">
                  <c:v>La recherche d'un nouvel emploi</c:v>
                </c:pt>
              </c:strCache>
            </c:strRef>
          </c:tx>
          <c:spPr>
            <a:ln w="38100">
              <a:solidFill>
                <a:schemeClr val="accent5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0507660511187676E-2"/>
                  <c:y val="2.1856187085744178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9.6853127240191638E-3"/>
                  <c:y val="-2.096733364839227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9807874072018022E-2"/>
                  <c:y val="-1.905407239361712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5932064877197594E-2"/>
                  <c:y val="-1.714061863846410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4510366114226732E-2"/>
                  <c:y val="2.1942472190990287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003008391768725E-2"/>
                  <c:y val="1.767883405240684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2043064957047881E-2"/>
                  <c:y val="-2.293323924445588E-2"/>
                </c:manualLayout>
              </c:layout>
              <c:dLblPos val="r"/>
              <c:showVal val="1"/>
            </c:dLbl>
            <c:numFmt formatCode="General" sourceLinked="0"/>
            <c:spPr>
              <a:noFill/>
              <a:ln w="2132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accent5">
                        <a:lumMod val="75000"/>
                      </a:schemeClr>
                    </a:solidFill>
                    <a:latin typeface="+mj-lt"/>
                    <a:ea typeface="Arial"/>
                    <a:cs typeface="Arial"/>
                  </a:defRPr>
                </a:pPr>
                <a:endParaRPr lang="fr-FR"/>
              </a:p>
            </c:txPr>
            <c:dLblPos val="t"/>
            <c:showVal val="1"/>
          </c:dLbls>
          <c:cat>
            <c:strRef>
              <c:f>Sheet1!$A$2:$A$8</c:f>
              <c:strCache>
                <c:ptCount val="7"/>
                <c:pt idx="0">
                  <c:v>2009 2nd semestre</c:v>
                </c:pt>
                <c:pt idx="1">
                  <c:v>2010 1er semestre</c:v>
                </c:pt>
                <c:pt idx="2">
                  <c:v>2010 2nd semestre</c:v>
                </c:pt>
                <c:pt idx="3">
                  <c:v>2011 2nd semestre</c:v>
                </c:pt>
                <c:pt idx="4">
                  <c:v>2012 2nd semestre</c:v>
                </c:pt>
                <c:pt idx="5">
                  <c:v>2013 2nd semestre</c:v>
                </c:pt>
                <c:pt idx="6">
                  <c:v>2014 1er semestre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9</c:v>
                </c:pt>
                <c:pt idx="6">
                  <c:v>10</c:v>
                </c:pt>
              </c:numCache>
            </c:numRef>
          </c:val>
          <c:smooth val="1"/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Le renforcement de vos compétences par la formation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-2.0099309661364806E-2"/>
                  <c:y val="-2.528531199051431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0099309661364806E-2"/>
                  <c:y val="-1.809173975883596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5104333733428741E-2"/>
                  <c:y val="-2.288745457995485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3435992376074102E-2"/>
                  <c:y val="-2.528531199051431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8441016448138037E-2"/>
                  <c:y val="-1.8091739758835965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478334677215466E-4"/>
                  <c:y val="-1.999647536556054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3783175522071518E-2"/>
                  <c:y val="-3.467585660544426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accent1"/>
                    </a:solidFill>
                    <a:latin typeface="+mn-lt"/>
                  </a:defRPr>
                </a:pPr>
                <a:endParaRPr lang="fr-FR"/>
              </a:p>
            </c:txPr>
            <c:dLblPos val="t"/>
            <c:showVal val="1"/>
          </c:dLbls>
          <c:cat>
            <c:strRef>
              <c:f>Sheet1!$A$2:$A$8</c:f>
              <c:strCache>
                <c:ptCount val="7"/>
                <c:pt idx="0">
                  <c:v>2009 2nd semestre</c:v>
                </c:pt>
                <c:pt idx="1">
                  <c:v>2010 1er semestre</c:v>
                </c:pt>
                <c:pt idx="2">
                  <c:v>2010 2nd semestre</c:v>
                </c:pt>
                <c:pt idx="3">
                  <c:v>2011 2nd semestre</c:v>
                </c:pt>
                <c:pt idx="4">
                  <c:v>2012 2nd semestre</c:v>
                </c:pt>
                <c:pt idx="5">
                  <c:v>2013 2nd semestre</c:v>
                </c:pt>
                <c:pt idx="6">
                  <c:v>2014 1er semestre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</c:numCache>
            </c:numRef>
          </c:val>
        </c:ser>
        <c:ser>
          <c:idx val="1"/>
          <c:order val="6"/>
          <c:tx>
            <c:strRef>
              <c:f>Sheet1!$H$1</c:f>
              <c:strCache>
                <c:ptCount val="1"/>
                <c:pt idx="0">
                  <c:v>Nsp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7525788025276298E-3"/>
                  <c:y val="-3.72745990433115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0099309661364806E-2"/>
                  <c:y val="-2.528531199051431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0099309661364806E-2"/>
                  <c:y val="-2.768316940107376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1953258377004683E-2"/>
                  <c:y val="-3.232733313324653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bg1">
                        <a:lumMod val="65000"/>
                      </a:schemeClr>
                    </a:solidFill>
                    <a:latin typeface="+mn-lt"/>
                  </a:defRPr>
                </a:pPr>
                <a:endParaRPr lang="fr-FR"/>
              </a:p>
            </c:txPr>
            <c:dLblPos val="t"/>
            <c:showVal val="1"/>
          </c:dLbls>
          <c:cat>
            <c:strRef>
              <c:f>Sheet1!$A$2:$A$8</c:f>
              <c:strCache>
                <c:ptCount val="7"/>
                <c:pt idx="0">
                  <c:v>2009 2nd semestre</c:v>
                </c:pt>
                <c:pt idx="1">
                  <c:v>2010 1er semestre</c:v>
                </c:pt>
                <c:pt idx="2">
                  <c:v>2010 2nd semestre</c:v>
                </c:pt>
                <c:pt idx="3">
                  <c:v>2011 2nd semestre</c:v>
                </c:pt>
                <c:pt idx="4">
                  <c:v>2012 2nd semestre</c:v>
                </c:pt>
                <c:pt idx="5">
                  <c:v>2013 2nd semestre</c:v>
                </c:pt>
                <c:pt idx="6">
                  <c:v>2014 1er semestre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1"/>
        </c:ser>
        <c:dLbls>
          <c:showVal val="1"/>
        </c:dLbls>
        <c:marker val="1"/>
        <c:axId val="120175232"/>
        <c:axId val="120066432"/>
      </c:lineChart>
      <c:catAx>
        <c:axId val="12017523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0660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120066432"/>
        <c:crosses val="autoZero"/>
        <c:auto val="1"/>
        <c:lblAlgn val="ctr"/>
        <c:lblOffset val="0"/>
        <c:tickLblSkip val="1"/>
        <c:tickMarkSkip val="1"/>
      </c:catAx>
      <c:valAx>
        <c:axId val="120066432"/>
        <c:scaling>
          <c:orientation val="minMax"/>
          <c:max val="45"/>
          <c:min val="0"/>
        </c:scaling>
        <c:axPos val="l"/>
        <c:numFmt formatCode="0" sourceLinked="0"/>
        <c:majorTickMark val="none"/>
        <c:tickLblPos val="nextTo"/>
        <c:spPr>
          <a:ln w="26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3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20175232"/>
        <c:crosses val="autoZero"/>
        <c:crossBetween val="midCat"/>
      </c:valAx>
      <c:spPr>
        <a:noFill/>
        <a:ln w="25382">
          <a:noFill/>
        </a:ln>
      </c:spPr>
    </c:plotArea>
    <c:legend>
      <c:legendPos val="r"/>
      <c:layout>
        <c:manualLayout>
          <c:xMode val="edge"/>
          <c:yMode val="edge"/>
          <c:x val="0.37537683703026381"/>
          <c:y val="3.5284623477135089E-2"/>
          <c:w val="0.62295485323785005"/>
          <c:h val="0.29300289793002632"/>
        </c:manualLayout>
      </c:layout>
      <c:spPr>
        <a:noFill/>
        <a:ln w="2132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+mj-lt"/>
              <a:ea typeface="Trebuchet MS"/>
              <a:cs typeface="Trebuchet MS"/>
            </a:defRPr>
          </a:pPr>
          <a:endParaRPr lang="fr-F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49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8290602698504091"/>
          <c:y val="0.40386432465172628"/>
          <c:w val="0.24277337016469228"/>
          <c:h val="0.56536644457904306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Très bonne</c:v>
                </c:pt>
              </c:strCache>
            </c:strRef>
          </c:tx>
          <c:spPr>
            <a:solidFill>
              <a:schemeClr val="tx1"/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38</c:v>
                </c:pt>
                <c:pt idx="1">
                  <c:v>31</c:v>
                </c:pt>
                <c:pt idx="2">
                  <c:v>10</c:v>
                </c:pt>
                <c:pt idx="3">
                  <c:v>16</c:v>
                </c:pt>
                <c:pt idx="4">
                  <c:v>9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Plutôt bonne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55</c:v>
                </c:pt>
                <c:pt idx="1">
                  <c:v>51</c:v>
                </c:pt>
                <c:pt idx="2">
                  <c:v>71</c:v>
                </c:pt>
                <c:pt idx="3">
                  <c:v>56</c:v>
                </c:pt>
                <c:pt idx="4">
                  <c:v>59</c:v>
                </c:pt>
                <c:pt idx="5">
                  <c:v>56</c:v>
                </c:pt>
              </c:numCache>
            </c:numRef>
          </c:val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Plutôt mauvaise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13</c:v>
                </c:pt>
                <c:pt idx="2">
                  <c:v>12</c:v>
                </c:pt>
                <c:pt idx="3">
                  <c:v>14</c:v>
                </c:pt>
                <c:pt idx="4">
                  <c:v>24</c:v>
                </c:pt>
                <c:pt idx="5">
                  <c:v>21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Très mauvaise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  <c:pt idx="5">
                  <c:v>11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12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</c:ser>
        <c:dLbls>
          <c:showVal val="1"/>
        </c:dLbls>
        <c:gapWidth val="95"/>
        <c:overlap val="100"/>
        <c:axId val="158308608"/>
        <c:axId val="158322688"/>
      </c:barChart>
      <c:catAx>
        <c:axId val="158308608"/>
        <c:scaling>
          <c:orientation val="maxMin"/>
        </c:scaling>
        <c:delete val="1"/>
        <c:axPos val="l"/>
        <c:numFmt formatCode="General" sourceLinked="1"/>
        <c:tickLblPos val="none"/>
        <c:crossAx val="158322688"/>
        <c:crosses val="autoZero"/>
        <c:auto val="1"/>
        <c:lblAlgn val="r"/>
        <c:lblOffset val="100"/>
      </c:catAx>
      <c:valAx>
        <c:axId val="158322688"/>
        <c:scaling>
          <c:orientation val="minMax"/>
          <c:max val="1"/>
        </c:scaling>
        <c:delete val="1"/>
        <c:axPos val="t"/>
        <c:numFmt formatCode="0%" sourceLinked="1"/>
        <c:majorTickMark val="none"/>
        <c:tickLblPos val="none"/>
        <c:crossAx val="158308608"/>
        <c:crosses val="autoZero"/>
        <c:crossBetween val="between"/>
        <c:majorUnit val="0.2"/>
        <c:minorUnit val="0.1"/>
      </c:valAx>
      <c:spPr>
        <a:noFill/>
        <a:ln w="22337">
          <a:noFill/>
        </a:ln>
      </c:spPr>
    </c:plotArea>
    <c:legend>
      <c:legendPos val="t"/>
      <c:layout>
        <c:manualLayout>
          <c:xMode val="edge"/>
          <c:yMode val="edge"/>
          <c:x val="0.20260712406905931"/>
          <c:y val="5.1282051282051282E-3"/>
          <c:w val="0.74877558966234659"/>
          <c:h val="5.2573187966888799E-2"/>
        </c:manualLayout>
      </c:layout>
      <c:txPr>
        <a:bodyPr/>
        <a:lstStyle/>
        <a:p>
          <a:pPr>
            <a:defRPr sz="1400" b="0">
              <a:solidFill>
                <a:schemeClr val="tx1"/>
              </a:solidFill>
              <a:latin typeface="+mj-lt"/>
            </a:defRPr>
          </a:pPr>
          <a:endParaRPr lang="fr-F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35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3642389315336642"/>
          <c:y val="0.39617201695941867"/>
          <c:w val="0.41606884703801328"/>
          <c:h val="0.55254593175853028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Très optimiste</c:v>
                </c:pt>
              </c:strCache>
            </c:strRef>
          </c:tx>
          <c:spPr>
            <a:solidFill>
              <a:schemeClr val="tx1"/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Plutôt optimiste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60</c:v>
                </c:pt>
                <c:pt idx="1">
                  <c:v>51</c:v>
                </c:pt>
                <c:pt idx="2">
                  <c:v>52</c:v>
                </c:pt>
                <c:pt idx="3">
                  <c:v>45</c:v>
                </c:pt>
                <c:pt idx="4">
                  <c:v>41</c:v>
                </c:pt>
                <c:pt idx="5">
                  <c:v>62</c:v>
                </c:pt>
              </c:numCache>
            </c:numRef>
          </c:val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Plutôt pessimiste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17</c:v>
                </c:pt>
                <c:pt idx="1">
                  <c:v>33</c:v>
                </c:pt>
                <c:pt idx="2">
                  <c:v>33</c:v>
                </c:pt>
                <c:pt idx="3">
                  <c:v>41</c:v>
                </c:pt>
                <c:pt idx="4">
                  <c:v>44</c:v>
                </c:pt>
                <c:pt idx="5">
                  <c:v>28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Très pessismiste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7</c:v>
                </c:pt>
                <c:pt idx="1">
                  <c:v>10</c:v>
                </c:pt>
                <c:pt idx="2">
                  <c:v>11</c:v>
                </c:pt>
                <c:pt idx="3">
                  <c:v>10</c:v>
                </c:pt>
                <c:pt idx="4">
                  <c:v>12</c:v>
                </c:pt>
                <c:pt idx="5">
                  <c:v>5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</c:numCache>
            </c:numRef>
          </c:val>
        </c:ser>
        <c:dLbls>
          <c:showVal val="1"/>
        </c:dLbls>
        <c:gapWidth val="95"/>
        <c:overlap val="100"/>
        <c:axId val="159801728"/>
        <c:axId val="159803264"/>
      </c:barChart>
      <c:catAx>
        <c:axId val="159801728"/>
        <c:scaling>
          <c:orientation val="maxMin"/>
        </c:scaling>
        <c:delete val="1"/>
        <c:axPos val="l"/>
        <c:numFmt formatCode="General" sourceLinked="1"/>
        <c:tickLblPos val="none"/>
        <c:crossAx val="159803264"/>
        <c:crosses val="autoZero"/>
        <c:auto val="1"/>
        <c:lblAlgn val="r"/>
        <c:lblOffset val="100"/>
      </c:catAx>
      <c:valAx>
        <c:axId val="159803264"/>
        <c:scaling>
          <c:orientation val="minMax"/>
          <c:max val="1"/>
        </c:scaling>
        <c:delete val="1"/>
        <c:axPos val="t"/>
        <c:numFmt formatCode="0%" sourceLinked="1"/>
        <c:majorTickMark val="none"/>
        <c:tickLblPos val="none"/>
        <c:crossAx val="159801728"/>
        <c:crosses val="autoZero"/>
        <c:crossBetween val="between"/>
        <c:majorUnit val="0.2"/>
        <c:minorUnit val="0.1"/>
      </c:valAx>
      <c:spPr>
        <a:noFill/>
        <a:ln w="2233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35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9919873081386114"/>
          <c:y val="0.35435598631043114"/>
          <c:w val="0.58449227221258193"/>
          <c:h val="0.479091426763682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6D9F1"/>
            </a:solidFill>
            <a:ln w="126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1F497D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3">
                  <a:lumMod val="40000"/>
                  <a:lumOff val="60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0000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0\%" sourceLinked="0"/>
            <c:spPr>
              <a:noFill/>
              <a:ln w="253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Oui, sûrement</c:v>
                </c:pt>
                <c:pt idx="1">
                  <c:v>Oui, probablement</c:v>
                </c:pt>
                <c:pt idx="2">
                  <c:v>Non, probablement pas</c:v>
                </c:pt>
                <c:pt idx="3">
                  <c:v>Non, sûrement pas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35</c:v>
                </c:pt>
                <c:pt idx="2">
                  <c:v>36</c:v>
                </c:pt>
                <c:pt idx="3">
                  <c:v>11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00">
          <a:noFill/>
        </a:ln>
      </c:spPr>
    </c:plotArea>
    <c:legend>
      <c:legendPos val="l"/>
      <c:layout>
        <c:manualLayout>
          <c:xMode val="edge"/>
          <c:yMode val="edge"/>
          <c:x val="0.10337961229417407"/>
          <c:y val="5.0487130079664079E-2"/>
          <c:w val="0.84473886753431204"/>
          <c:h val="0.23302392689784884"/>
        </c:manualLayout>
      </c:layout>
      <c:spPr>
        <a:noFill/>
        <a:ln w="253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7.337298248357664E-2"/>
          <c:y val="0.22225372229056331"/>
          <c:w val="0.83670021406263884"/>
          <c:h val="0.53508472153900599"/>
        </c:manualLayout>
      </c:layout>
      <c:lineChart>
        <c:grouping val="standard"/>
        <c:ser>
          <c:idx val="3"/>
          <c:order val="0"/>
          <c:tx>
            <c:strRef>
              <c:f>Sheet1!$B$1</c:f>
              <c:strCache>
                <c:ptCount val="1"/>
                <c:pt idx="0">
                  <c:v>Oui</c:v>
                </c:pt>
              </c:strCache>
            </c:strRef>
          </c:tx>
          <c:spPr>
            <a:ln w="28575">
              <a:solidFill>
                <a:schemeClr val="tx1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436285232395753E-2"/>
                  <c:y val="2.808761291780377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9822527837165384E-2"/>
                  <c:y val="3.337564790533512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6993309902062283E-2"/>
                  <c:y val="-4.683257066521829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1334874031856102E-2"/>
                  <c:y val="4.2287204368155015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9780200954671713E-2"/>
                  <c:y val="3.997054587669174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4164091966959099E-2"/>
                  <c:y val="-2.9008522093984197E-2"/>
                </c:manualLayout>
              </c:layout>
              <c:dLblPos val="r"/>
              <c:showVal val="1"/>
            </c:dLbl>
            <c:numFmt formatCode="General" sourceLinked="0"/>
            <c:spPr>
              <a:noFill/>
              <a:ln w="2336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fr-FR"/>
              </a:p>
            </c:txPr>
            <c:dLblPos val="t"/>
            <c:showVal val="1"/>
          </c:dLbls>
          <c:cat>
            <c:strRef>
              <c:f>Sheet1!$A$2:$A$8</c:f>
              <c:strCache>
                <c:ptCount val="7"/>
                <c:pt idx="0">
                  <c:v>2009 2nd semestre</c:v>
                </c:pt>
                <c:pt idx="1">
                  <c:v>2010 1er semestre</c:v>
                </c:pt>
                <c:pt idx="2">
                  <c:v>2010 2nd semestre</c:v>
                </c:pt>
                <c:pt idx="3">
                  <c:v>2011 2nd semestre</c:v>
                </c:pt>
                <c:pt idx="4">
                  <c:v>2012 2nd semestre</c:v>
                </c:pt>
                <c:pt idx="5">
                  <c:v>2013 2nd semestre</c:v>
                </c:pt>
                <c:pt idx="6">
                  <c:v>2014 1er semestre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48</c:v>
                </c:pt>
                <c:pt idx="1">
                  <c:v>51</c:v>
                </c:pt>
                <c:pt idx="2">
                  <c:v>48</c:v>
                </c:pt>
                <c:pt idx="3">
                  <c:v>53</c:v>
                </c:pt>
                <c:pt idx="4">
                  <c:v>47</c:v>
                </c:pt>
                <c:pt idx="5">
                  <c:v>49</c:v>
                </c:pt>
                <c:pt idx="6">
                  <c:v>53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550408755159694E-3"/>
                  <c:y val="-3.337541399393655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1334874031856102E-2"/>
                  <c:y val="4.08914550528721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6993309902062283E-2"/>
                  <c:y val="-3.040473923206420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1334874031856102E-2"/>
                  <c:y val="-2.7434064470191852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9822527837165287E-2"/>
                  <c:y val="-3.040473923206420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>
                    <a:solidFill>
                      <a:srgbClr val="FF0000"/>
                    </a:solidFill>
                    <a:latin typeface="+mn-lt"/>
                  </a:defRPr>
                </a:pPr>
                <a:endParaRPr lang="fr-FR"/>
              </a:p>
            </c:txPr>
            <c:dLblPos val="b"/>
            <c:showVal val="1"/>
          </c:dLbls>
          <c:cat>
            <c:strRef>
              <c:f>Sheet1!$A$2:$A$8</c:f>
              <c:strCache>
                <c:ptCount val="7"/>
                <c:pt idx="0">
                  <c:v>2009 2nd semestre</c:v>
                </c:pt>
                <c:pt idx="1">
                  <c:v>2010 1er semestre</c:v>
                </c:pt>
                <c:pt idx="2">
                  <c:v>2010 2nd semestre</c:v>
                </c:pt>
                <c:pt idx="3">
                  <c:v>2011 2nd semestre</c:v>
                </c:pt>
                <c:pt idx="4">
                  <c:v>2012 2nd semestre</c:v>
                </c:pt>
                <c:pt idx="5">
                  <c:v>2013 2nd semestre</c:v>
                </c:pt>
                <c:pt idx="6">
                  <c:v>2014 1er semestre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51</c:v>
                </c:pt>
                <c:pt idx="1">
                  <c:v>47</c:v>
                </c:pt>
                <c:pt idx="2">
                  <c:v>51</c:v>
                </c:pt>
                <c:pt idx="3">
                  <c:v>46</c:v>
                </c:pt>
                <c:pt idx="4">
                  <c:v>52</c:v>
                </c:pt>
                <c:pt idx="5">
                  <c:v>51</c:v>
                </c:pt>
                <c:pt idx="6">
                  <c:v>47</c:v>
                </c:pt>
              </c:numCache>
            </c:numRef>
          </c:val>
          <c:smooth val="1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Nsp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600">
                    <a:solidFill>
                      <a:schemeClr val="bg1">
                        <a:lumMod val="65000"/>
                      </a:schemeClr>
                    </a:solidFill>
                    <a:latin typeface="+mn-lt"/>
                  </a:defRPr>
                </a:pPr>
                <a:endParaRPr lang="fr-FR"/>
              </a:p>
            </c:txPr>
            <c:dLblPos val="t"/>
            <c:showVal val="1"/>
          </c:dLbls>
          <c:cat>
            <c:strRef>
              <c:f>Sheet1!$A$2:$A$8</c:f>
              <c:strCache>
                <c:ptCount val="7"/>
                <c:pt idx="0">
                  <c:v>2009 2nd semestre</c:v>
                </c:pt>
                <c:pt idx="1">
                  <c:v>2010 1er semestre</c:v>
                </c:pt>
                <c:pt idx="2">
                  <c:v>2010 2nd semestre</c:v>
                </c:pt>
                <c:pt idx="3">
                  <c:v>2011 2nd semestre</c:v>
                </c:pt>
                <c:pt idx="4">
                  <c:v>2012 2nd semestre</c:v>
                </c:pt>
                <c:pt idx="5">
                  <c:v>2013 2nd semestre</c:v>
                </c:pt>
                <c:pt idx="6">
                  <c:v>2014 1er semestre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Val val="1"/>
        </c:dLbls>
        <c:marker val="1"/>
        <c:axId val="160217728"/>
        <c:axId val="160235904"/>
      </c:lineChart>
      <c:catAx>
        <c:axId val="160217728"/>
        <c:scaling>
          <c:orientation val="minMax"/>
        </c:scaling>
        <c:axPos val="b"/>
        <c:numFmt formatCode="mmm\-\y\y" sourceLinked="1"/>
        <c:tickLblPos val="nextTo"/>
        <c:spPr>
          <a:ln w="116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160235904"/>
        <c:crosses val="autoZero"/>
        <c:lblAlgn val="ctr"/>
        <c:lblOffset val="0"/>
        <c:tickLblSkip val="1"/>
        <c:tickMarkSkip val="1"/>
      </c:catAx>
      <c:valAx>
        <c:axId val="160235904"/>
        <c:scaling>
          <c:orientation val="minMax"/>
          <c:max val="70"/>
        </c:scaling>
        <c:axPos val="l"/>
        <c:numFmt formatCode="0" sourceLinked="0"/>
        <c:majorTickMark val="none"/>
        <c:tickLblPos val="nextTo"/>
        <c:spPr>
          <a:ln w="29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2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160217728"/>
        <c:crosses val="autoZero"/>
        <c:crossBetween val="midCat"/>
        <c:minorUnit val="10"/>
      </c:valAx>
      <c:spPr>
        <a:noFill/>
        <a:ln w="23364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</c:legendEntry>
      <c:layout>
        <c:manualLayout>
          <c:xMode val="edge"/>
          <c:yMode val="edge"/>
          <c:x val="0.25180039622417483"/>
          <c:y val="9.0077408299129663E-2"/>
          <c:w val="0.54114562831249635"/>
          <c:h val="7.2290317728870013E-2"/>
        </c:manualLayout>
      </c:layout>
      <c:spPr>
        <a:noFill/>
        <a:ln w="23364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24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5.3087409207412083E-2"/>
          <c:y val="0.44582240437744458"/>
          <c:w val="0.37208500058856314"/>
          <c:h val="0.4073208455491001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6D9F1"/>
            </a:solidFill>
            <a:ln w="126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tx1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3">
                  <a:lumMod val="40000"/>
                  <a:lumOff val="60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0000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9804838851988126E-3"/>
                  <c:y val="7.8445050604420991E-3"/>
                </c:manualLayout>
              </c:layout>
              <c:showVal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2.3342512387287768E-7"/>
                  <c:y val="-5.57150451887294E-3"/>
                </c:manualLayout>
              </c:layout>
              <c:showVal val="1"/>
            </c:dLbl>
            <c:numFmt formatCode="0\%" sourceLinked="0"/>
            <c:spPr>
              <a:noFill/>
              <a:ln w="253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Très bonne</c:v>
                </c:pt>
                <c:pt idx="1">
                  <c:v>Plutôt bonne</c:v>
                </c:pt>
                <c:pt idx="2">
                  <c:v>Plutôt mauvaise</c:v>
                </c:pt>
                <c:pt idx="3">
                  <c:v>Très mauvaise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40</c:v>
                </c:pt>
                <c:pt idx="2">
                  <c:v>26</c:v>
                </c:pt>
                <c:pt idx="3">
                  <c:v>14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00">
          <a:noFill/>
        </a:ln>
      </c:spPr>
    </c:plotArea>
    <c:legend>
      <c:legendPos val="l"/>
      <c:layout>
        <c:manualLayout>
          <c:xMode val="edge"/>
          <c:yMode val="edge"/>
          <c:x val="9.9179978994584111E-2"/>
          <c:y val="0.12761678344474969"/>
          <c:w val="0.87179186189518632"/>
          <c:h val="5.368467558426572E-2"/>
        </c:manualLayout>
      </c:layout>
      <c:spPr>
        <a:noFill/>
        <a:ln w="253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9361320025442111"/>
          <c:y val="0.33279603234934862"/>
          <c:w val="0.63131147550186695"/>
          <c:h val="0.504641625329493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6D9F1"/>
            </a:solidFill>
            <a:ln w="126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tx1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3">
                  <a:lumMod val="40000"/>
                  <a:lumOff val="60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0000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chemeClr val="bg1">
                  <a:lumMod val="6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4"/>
              <c:delete val="1"/>
            </c:dLbl>
            <c:dLbl>
              <c:idx val="5"/>
              <c:layout>
                <c:manualLayout>
                  <c:x val="-2.8069403283783356E-7"/>
                  <c:y val="-1.5261696393232521E-2"/>
                </c:manualLayout>
              </c:layout>
              <c:showVal val="1"/>
            </c:dLbl>
            <c:numFmt formatCode="0\%" sourceLinked="0"/>
            <c:spPr>
              <a:noFill/>
              <a:ln w="253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Très bonne</c:v>
                </c:pt>
                <c:pt idx="1">
                  <c:v>Plutôt bonne</c:v>
                </c:pt>
                <c:pt idx="2">
                  <c:v>Plutôt mauvaise</c:v>
                </c:pt>
                <c:pt idx="3">
                  <c:v>Très mauvaise</c:v>
                </c:pt>
                <c:pt idx="4">
                  <c:v>Nsp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60</c:v>
                </c:pt>
                <c:pt idx="2">
                  <c:v>18</c:v>
                </c:pt>
                <c:pt idx="3">
                  <c:v>5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7203911302931177"/>
          <c:y val="0.33279603234934862"/>
          <c:w val="0.58853370489738088"/>
          <c:h val="0.4704470248453838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6D9F1"/>
            </a:solidFill>
            <a:ln w="126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tx1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6">
                  <a:lumMod val="25000"/>
                  <a:lumOff val="7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chemeClr val="accent3">
                  <a:lumMod val="40000"/>
                  <a:lumOff val="60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rgbClr val="FF0000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0694161957088621E-2"/>
                  <c:y val="-2.5645950363082041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5.6991000806848992E-3"/>
                </c:manualLayout>
              </c:layout>
              <c:showVal val="1"/>
            </c:dLbl>
            <c:numFmt formatCode="0\%" sourceLinked="0"/>
            <c:txPr>
              <a:bodyPr/>
              <a:lstStyle/>
              <a:p>
                <a:pPr>
                  <a:defRPr sz="1600" b="0" i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Qu'elle sera en croissance importante</c:v>
                </c:pt>
                <c:pt idx="1">
                  <c:v>Qu'elle sera en croissance modérée</c:v>
                </c:pt>
                <c:pt idx="2">
                  <c:v>Que son activité sera stable</c:v>
                </c:pt>
                <c:pt idx="3">
                  <c:v>Qu'elle connaîtra une baisse d'activité modérée</c:v>
                </c:pt>
                <c:pt idx="4">
                  <c:v>Qu'elle connaîtra une baisse d'activité importante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25</c:v>
                </c:pt>
                <c:pt idx="2">
                  <c:v>54</c:v>
                </c:pt>
                <c:pt idx="3">
                  <c:v>12</c:v>
                </c:pt>
                <c:pt idx="4">
                  <c:v>4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5.3087409207412083E-2"/>
          <c:y val="0.44582240437744458"/>
          <c:w val="0.37208500058856314"/>
          <c:h val="0.4073208455491001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6D9F1"/>
            </a:solidFill>
            <a:ln w="126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tx1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3">
                  <a:lumMod val="40000"/>
                  <a:lumOff val="60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0000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9804838851988126E-3"/>
                  <c:y val="7.8445050604420991E-3"/>
                </c:manualLayout>
              </c:layout>
              <c:showVal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2.3342512387287768E-7"/>
                  <c:y val="-5.57150451887294E-3"/>
                </c:manualLayout>
              </c:layout>
              <c:showVal val="1"/>
            </c:dLbl>
            <c:numFmt formatCode="0\%" sourceLinked="0"/>
            <c:spPr>
              <a:noFill/>
              <a:ln w="253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Très bonne</c:v>
                </c:pt>
                <c:pt idx="1">
                  <c:v>Plutôt bonne</c:v>
                </c:pt>
                <c:pt idx="2">
                  <c:v>Plutôt mauvaise</c:v>
                </c:pt>
                <c:pt idx="3">
                  <c:v>Très mauvaise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40</c:v>
                </c:pt>
                <c:pt idx="2">
                  <c:v>26</c:v>
                </c:pt>
                <c:pt idx="3">
                  <c:v>14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00">
          <a:noFill/>
        </a:ln>
      </c:spPr>
    </c:plotArea>
    <c:legend>
      <c:legendPos val="l"/>
      <c:layout>
        <c:manualLayout>
          <c:xMode val="edge"/>
          <c:yMode val="edge"/>
          <c:x val="9.9179978994584111E-2"/>
          <c:y val="6.1792834894306377E-2"/>
          <c:w val="0.87179186189518632"/>
          <c:h val="5.368467558426572E-2"/>
        </c:manualLayout>
      </c:layout>
      <c:spPr>
        <a:noFill/>
        <a:ln w="253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5497620362443392"/>
          <c:y val="0.21246516749280528"/>
          <c:w val="0.45752820765013036"/>
          <c:h val="0.78753483250719492"/>
        </c:manualLayout>
      </c:layout>
      <c:barChart>
        <c:barDir val="bar"/>
        <c:grouping val="percentStacked"/>
        <c:ser>
          <c:idx val="0"/>
          <c:order val="0"/>
          <c:spPr>
            <a:solidFill>
              <a:schemeClr val="tx1"/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7</c:v>
                </c:pt>
                <c:pt idx="2">
                  <c:v>31</c:v>
                </c:pt>
                <c:pt idx="4">
                  <c:v>13</c:v>
                </c:pt>
                <c:pt idx="5">
                  <c:v>15</c:v>
                </c:pt>
              </c:numCache>
            </c:numRef>
          </c:val>
        </c:ser>
        <c:ser>
          <c:idx val="1"/>
          <c:order val="1"/>
          <c:spPr>
            <a:solidFill>
              <a:schemeClr val="tx1">
                <a:lumMod val="60000"/>
                <a:lumOff val="40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n-lt"/>
                  </a:defRPr>
                </a:pPr>
                <a:endParaRPr lang="fr-FR"/>
              </a:p>
            </c:txPr>
            <c:showVal val="1"/>
          </c:dLbls>
          <c:val>
            <c:numRef>
              <c:f>Sheet1!$C$2:$C$7</c:f>
              <c:numCache>
                <c:formatCode>General</c:formatCode>
                <c:ptCount val="6"/>
                <c:pt idx="0">
                  <c:v>38</c:v>
                </c:pt>
                <c:pt idx="1">
                  <c:v>52</c:v>
                </c:pt>
                <c:pt idx="2">
                  <c:v>60</c:v>
                </c:pt>
                <c:pt idx="4">
                  <c:v>49</c:v>
                </c:pt>
                <c:pt idx="5">
                  <c:v>32</c:v>
                </c:pt>
              </c:numCache>
            </c:numRef>
          </c:val>
        </c:ser>
        <c:ser>
          <c:idx val="5"/>
          <c:order val="2"/>
          <c:spPr>
            <a:solidFill>
              <a:schemeClr val="accent3">
                <a:lumMod val="40000"/>
                <a:lumOff val="60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val>
            <c:numRef>
              <c:f>Sheet1!$D$2:$D$7</c:f>
              <c:numCache>
                <c:formatCode>General</c:formatCode>
                <c:ptCount val="6"/>
                <c:pt idx="0">
                  <c:v>27</c:v>
                </c:pt>
                <c:pt idx="1">
                  <c:v>25</c:v>
                </c:pt>
                <c:pt idx="2">
                  <c:v>9</c:v>
                </c:pt>
                <c:pt idx="4">
                  <c:v>21</c:v>
                </c:pt>
                <c:pt idx="5">
                  <c:v>31</c:v>
                </c:pt>
              </c:numCache>
            </c:numRef>
          </c:val>
        </c:ser>
        <c:ser>
          <c:idx val="2"/>
          <c:order val="3"/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val>
            <c:numRef>
              <c:f>Sheet1!$E$2:$E$7</c:f>
              <c:numCache>
                <c:formatCode>General</c:formatCode>
                <c:ptCount val="6"/>
                <c:pt idx="0">
                  <c:v>15</c:v>
                </c:pt>
                <c:pt idx="1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val>
        </c:ser>
        <c:ser>
          <c:idx val="3"/>
          <c:order val="4"/>
          <c:spPr>
            <a:solidFill>
              <a:schemeClr val="bg1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val>
            <c:numRef>
              <c:f>Sheet1!$F$2:$F$7</c:f>
              <c:numCache>
                <c:formatCode>General</c:formatCode>
                <c:ptCount val="6"/>
                <c:pt idx="0">
                  <c:v>5</c:v>
                </c:pt>
                <c:pt idx="1">
                  <c:v>8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dLbls>
          <c:showVal val="1"/>
        </c:dLbls>
        <c:overlap val="100"/>
        <c:axId val="160553216"/>
        <c:axId val="160641024"/>
      </c:barChart>
      <c:catAx>
        <c:axId val="160553216"/>
        <c:scaling>
          <c:orientation val="maxMin"/>
        </c:scaling>
        <c:delete val="1"/>
        <c:axPos val="l"/>
        <c:numFmt formatCode="General" sourceLinked="1"/>
        <c:tickLblPos val="none"/>
        <c:crossAx val="160641024"/>
        <c:crosses val="autoZero"/>
        <c:auto val="1"/>
        <c:lblAlgn val="r"/>
        <c:lblOffset val="100"/>
      </c:catAx>
      <c:valAx>
        <c:axId val="160641024"/>
        <c:scaling>
          <c:orientation val="minMax"/>
          <c:max val="1"/>
        </c:scaling>
        <c:delete val="1"/>
        <c:axPos val="t"/>
        <c:numFmt formatCode="0%" sourceLinked="1"/>
        <c:majorTickMark val="none"/>
        <c:tickLblPos val="none"/>
        <c:crossAx val="160553216"/>
        <c:crosses val="autoZero"/>
        <c:crossBetween val="between"/>
        <c:majorUnit val="0.2"/>
        <c:minorUnit val="0.1"/>
      </c:valAx>
      <c:spPr>
        <a:noFill/>
        <a:ln w="2233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35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.43674323906014195"/>
          <c:w val="0.35135060122411332"/>
          <c:h val="0.3846229322558438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6D9F1"/>
            </a:solidFill>
            <a:ln w="126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tx1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tx1">
                  <a:lumMod val="20000"/>
                  <a:lumOff val="80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0000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9804838851988126E-3"/>
                  <c:y val="7.8445050604420991E-3"/>
                </c:manualLayout>
              </c:layout>
              <c:showVal val="1"/>
            </c:dLbl>
            <c:dLbl>
              <c:idx val="2"/>
              <c:numFmt formatCode="0\%" sourceLinked="0"/>
              <c:spPr>
                <a:noFill/>
                <a:ln w="253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r-FR"/>
                </a:p>
              </c:txPr>
            </c:dLbl>
            <c:dLbl>
              <c:idx val="5"/>
              <c:layout>
                <c:manualLayout>
                  <c:x val="-2.3342512387287768E-7"/>
                  <c:y val="-5.57150451887294E-3"/>
                </c:manualLayout>
              </c:layout>
              <c:showVal val="1"/>
            </c:dLbl>
            <c:numFmt formatCode="0\%" sourceLinked="0"/>
            <c:spPr>
              <a:noFill/>
              <a:ln w="253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Souvent</c:v>
                </c:pt>
                <c:pt idx="1">
                  <c:v>Parfois</c:v>
                </c:pt>
                <c:pt idx="2">
                  <c:v>Rarement</c:v>
                </c:pt>
                <c:pt idx="3">
                  <c:v>Jamais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19</c:v>
                </c:pt>
                <c:pt idx="2">
                  <c:v>16</c:v>
                </c:pt>
                <c:pt idx="3">
                  <c:v>49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00">
          <a:noFill/>
        </a:ln>
      </c:spPr>
    </c:plotArea>
    <c:legend>
      <c:legendPos val="l"/>
      <c:layout>
        <c:manualLayout>
          <c:xMode val="edge"/>
          <c:yMode val="edge"/>
          <c:x val="0.30859741257552742"/>
          <c:y val="0.14350532275002914"/>
          <c:w val="0.62090562958534312"/>
          <c:h val="5.368467558426572E-2"/>
        </c:manualLayout>
      </c:layout>
      <c:spPr>
        <a:noFill/>
        <a:ln w="253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9.3798402177287549E-2"/>
          <c:y val="0.31284918206695145"/>
          <c:w val="0.60992259019962403"/>
          <c:h val="0.487544325087438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6D9F1"/>
            </a:solidFill>
            <a:ln w="126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tx1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tx1">
                  <a:lumMod val="20000"/>
                  <a:lumOff val="80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0000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2"/>
              <c:numFmt formatCode="0\%" sourceLinked="0"/>
              <c:spPr>
                <a:noFill/>
                <a:ln w="253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r-FR"/>
                </a:p>
              </c:txPr>
            </c:dLbl>
            <c:dLbl>
              <c:idx val="5"/>
              <c:layout>
                <c:manualLayout>
                  <c:x val="-2.8069403283783356E-7"/>
                  <c:y val="-1.5261696393232521E-2"/>
                </c:manualLayout>
              </c:layout>
              <c:showVal val="1"/>
            </c:dLbl>
            <c:numFmt formatCode="0\%" sourceLinked="0"/>
            <c:spPr>
              <a:noFill/>
              <a:ln w="253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Val val="1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34</c:v>
                </c:pt>
                <c:pt idx="2">
                  <c:v>25</c:v>
                </c:pt>
                <c:pt idx="3">
                  <c:v>23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.43674323906014195"/>
          <c:w val="0.35135060122411332"/>
          <c:h val="0.38462293225584387"/>
        </c:manualLayout>
      </c:layout>
      <c:doughnutChart>
        <c:varyColors val="1"/>
        <c:ser>
          <c:idx val="0"/>
          <c:order val="0"/>
          <c:spPr>
            <a:solidFill>
              <a:srgbClr val="C6D9F1"/>
            </a:solidFill>
            <a:ln w="126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tx1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tx1">
                  <a:lumMod val="20000"/>
                  <a:lumOff val="80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0000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chemeClr val="bg1">
                  <a:lumMod val="6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9804838851988126E-3"/>
                  <c:y val="7.8445050604420991E-3"/>
                </c:manualLayout>
              </c:layout>
              <c:showVal val="1"/>
            </c:dLbl>
            <c:dLbl>
              <c:idx val="2"/>
              <c:numFmt formatCode="0\%" sourceLinked="0"/>
              <c:spPr>
                <a:noFill/>
                <a:ln w="253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r-FR"/>
                </a:p>
              </c:txPr>
            </c:dLbl>
            <c:dLbl>
              <c:idx val="5"/>
              <c:layout>
                <c:manualLayout>
                  <c:x val="-2.3342512387287768E-7"/>
                  <c:y val="-5.57150451887294E-3"/>
                </c:manualLayout>
              </c:layout>
              <c:showVal val="1"/>
            </c:dLbl>
            <c:numFmt formatCode="0\%" sourceLinked="0"/>
            <c:spPr>
              <a:noFill/>
              <a:ln w="253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Souvent</c:v>
                </c:pt>
                <c:pt idx="1">
                  <c:v>Parfois</c:v>
                </c:pt>
                <c:pt idx="2">
                  <c:v>Rarement</c:v>
                </c:pt>
                <c:pt idx="3">
                  <c:v>Jamais</c:v>
                </c:pt>
                <c:pt idx="4">
                  <c:v>Ne se prononce pas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19</c:v>
                </c:pt>
                <c:pt idx="2">
                  <c:v>16</c:v>
                </c:pt>
                <c:pt idx="3">
                  <c:v>49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00">
          <a:noFill/>
        </a:ln>
      </c:spPr>
    </c:plotArea>
    <c:legend>
      <c:legendPos val="l"/>
      <c:layout>
        <c:manualLayout>
          <c:xMode val="edge"/>
          <c:yMode val="edge"/>
          <c:x val="0"/>
          <c:y val="0.13896574009137791"/>
          <c:w val="0.96302321909876554"/>
          <c:h val="5.368467558426572E-2"/>
        </c:manualLayout>
      </c:layout>
      <c:spPr>
        <a:noFill/>
        <a:ln w="253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5497620362443392"/>
          <c:y val="0.21246516749280528"/>
          <c:w val="0.45752820765013036"/>
          <c:h val="0.78753483250719492"/>
        </c:manualLayout>
      </c:layout>
      <c:barChart>
        <c:barDir val="bar"/>
        <c:grouping val="percentStacked"/>
        <c:ser>
          <c:idx val="0"/>
          <c:order val="0"/>
          <c:spPr>
            <a:solidFill>
              <a:schemeClr val="tx1"/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val>
            <c:numRef>
              <c:f>Sheet1!$B$2:$B$8</c:f>
              <c:numCache>
                <c:formatCode>General</c:formatCode>
                <c:ptCount val="7"/>
                <c:pt idx="0">
                  <c:v>16</c:v>
                </c:pt>
                <c:pt idx="1">
                  <c:v>19</c:v>
                </c:pt>
                <c:pt idx="2">
                  <c:v>55</c:v>
                </c:pt>
                <c:pt idx="4">
                  <c:v>25</c:v>
                </c:pt>
                <c:pt idx="5">
                  <c:v>15</c:v>
                </c:pt>
                <c:pt idx="6">
                  <c:v>14</c:v>
                </c:pt>
              </c:numCache>
            </c:numRef>
          </c:val>
        </c:ser>
        <c:ser>
          <c:idx val="1"/>
          <c:order val="1"/>
          <c:spPr>
            <a:solidFill>
              <a:schemeClr val="tx1">
                <a:lumMod val="60000"/>
                <a:lumOff val="40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n-lt"/>
                  </a:defRPr>
                </a:pPr>
                <a:endParaRPr lang="fr-FR"/>
              </a:p>
            </c:txPr>
            <c:showVal val="1"/>
          </c:dLbls>
          <c:val>
            <c:numRef>
              <c:f>Sheet1!$C$2:$C$8</c:f>
              <c:numCache>
                <c:formatCode>General</c:formatCode>
                <c:ptCount val="7"/>
                <c:pt idx="0">
                  <c:v>19</c:v>
                </c:pt>
                <c:pt idx="1">
                  <c:v>20</c:v>
                </c:pt>
                <c:pt idx="2">
                  <c:v>34</c:v>
                </c:pt>
                <c:pt idx="4">
                  <c:v>25</c:v>
                </c:pt>
                <c:pt idx="5">
                  <c:v>19</c:v>
                </c:pt>
                <c:pt idx="6">
                  <c:v>16</c:v>
                </c:pt>
              </c:numCache>
            </c:numRef>
          </c:val>
        </c:ser>
        <c:ser>
          <c:idx val="5"/>
          <c:order val="2"/>
          <c:spPr>
            <a:solidFill>
              <a:schemeClr val="accent4"/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600" b="0">
                    <a:solidFill>
                      <a:schemeClr val="tx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val>
            <c:numRef>
              <c:f>Sheet1!$D$2:$D$8</c:f>
              <c:numCache>
                <c:formatCode>General</c:formatCode>
                <c:ptCount val="7"/>
                <c:pt idx="0">
                  <c:v>13</c:v>
                </c:pt>
                <c:pt idx="1">
                  <c:v>29</c:v>
                </c:pt>
                <c:pt idx="2">
                  <c:v>8</c:v>
                </c:pt>
                <c:pt idx="4">
                  <c:v>15</c:v>
                </c:pt>
                <c:pt idx="5">
                  <c:v>16</c:v>
                </c:pt>
                <c:pt idx="6">
                  <c:v>18</c:v>
                </c:pt>
              </c:numCache>
            </c:numRef>
          </c:val>
        </c:ser>
        <c:ser>
          <c:idx val="2"/>
          <c:order val="3"/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val>
            <c:numRef>
              <c:f>Sheet1!$E$2:$E$8</c:f>
              <c:numCache>
                <c:formatCode>General</c:formatCode>
                <c:ptCount val="7"/>
                <c:pt idx="0">
                  <c:v>52</c:v>
                </c:pt>
                <c:pt idx="1">
                  <c:v>32</c:v>
                </c:pt>
                <c:pt idx="4">
                  <c:v>35</c:v>
                </c:pt>
                <c:pt idx="5">
                  <c:v>50</c:v>
                </c:pt>
                <c:pt idx="6">
                  <c:v>52</c:v>
                </c:pt>
              </c:numCache>
            </c:numRef>
          </c:val>
        </c:ser>
        <c:ser>
          <c:idx val="3"/>
          <c:order val="4"/>
          <c:spPr>
            <a:solidFill>
              <a:schemeClr val="bg1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val>
            <c:numRef>
              <c:f>Sheet1!$F$2:$F$8</c:f>
              <c:numCache>
                <c:formatCode>General</c:formatCode>
                <c:ptCount val="7"/>
                <c:pt idx="2">
                  <c:v>3</c:v>
                </c:pt>
              </c:numCache>
            </c:numRef>
          </c:val>
        </c:ser>
        <c:dLbls>
          <c:showVal val="1"/>
        </c:dLbls>
        <c:overlap val="100"/>
        <c:axId val="161300864"/>
        <c:axId val="161302400"/>
      </c:barChart>
      <c:catAx>
        <c:axId val="161300864"/>
        <c:scaling>
          <c:orientation val="maxMin"/>
        </c:scaling>
        <c:delete val="1"/>
        <c:axPos val="l"/>
        <c:numFmt formatCode="General" sourceLinked="1"/>
        <c:tickLblPos val="none"/>
        <c:crossAx val="161302400"/>
        <c:crosses val="autoZero"/>
        <c:auto val="1"/>
        <c:lblAlgn val="r"/>
        <c:lblOffset val="100"/>
      </c:catAx>
      <c:valAx>
        <c:axId val="161302400"/>
        <c:scaling>
          <c:orientation val="minMax"/>
          <c:max val="1"/>
        </c:scaling>
        <c:delete val="1"/>
        <c:axPos val="t"/>
        <c:numFmt formatCode="0%" sourceLinked="1"/>
        <c:majorTickMark val="none"/>
        <c:tickLblPos val="none"/>
        <c:crossAx val="161300864"/>
        <c:crosses val="autoZero"/>
        <c:crossBetween val="between"/>
        <c:majorUnit val="0.2"/>
        <c:minorUnit val="0.1"/>
      </c:valAx>
      <c:spPr>
        <a:noFill/>
        <a:ln w="2233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35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105099337718051"/>
          <c:y val="0.13972363760380488"/>
          <c:w val="0.50562456899963981"/>
          <c:h val="0.8434449302931320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8E94"/>
            </a:solidFill>
            <a:ln w="12634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A8CCDD">
                  <a:lumMod val="75000"/>
                </a:srgbClr>
              </a:solidFill>
              <a:ln w="12634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1F497D"/>
              </a:solidFill>
              <a:ln w="12634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FF0000"/>
              </a:solidFill>
              <a:ln w="12634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BCBEC0">
                  <a:lumMod val="75000"/>
                </a:srgbClr>
              </a:solidFill>
              <a:ln w="12634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0\%" sourceLinked="0"/>
            <c:txPr>
              <a:bodyPr/>
              <a:lstStyle/>
              <a:p>
                <a:pPr>
                  <a:defRPr sz="1600" b="0">
                    <a:solidFill>
                      <a:srgbClr val="003366"/>
                    </a:solidFill>
                  </a:defRPr>
                </a:pPr>
                <a:endParaRPr lang="fr-FR"/>
              </a:p>
            </c:txPr>
            <c:dLblPos val="outEnd"/>
            <c:showVal val="1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36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</c:ser>
        <c:dLbls/>
        <c:gapWidth val="200"/>
        <c:axId val="156951680"/>
        <c:axId val="156953216"/>
      </c:barChart>
      <c:catAx>
        <c:axId val="156951680"/>
        <c:scaling>
          <c:orientation val="maxMin"/>
        </c:scaling>
        <c:axPos val="l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rgbClr val="003366"/>
                </a:solidFill>
              </a:defRPr>
            </a:pPr>
            <a:endParaRPr lang="fr-FR"/>
          </a:p>
        </c:txPr>
        <c:crossAx val="156953216"/>
        <c:crossesAt val="0"/>
        <c:auto val="1"/>
        <c:lblAlgn val="ctr"/>
        <c:lblOffset val="100"/>
        <c:tickLblSkip val="1"/>
        <c:tickMarkSkip val="1"/>
      </c:catAx>
      <c:valAx>
        <c:axId val="156953216"/>
        <c:scaling>
          <c:orientation val="minMax"/>
          <c:min val="0"/>
        </c:scaling>
        <c:delete val="1"/>
        <c:axPos val="t"/>
        <c:numFmt formatCode="General" sourceLinked="1"/>
        <c:tickLblPos val="none"/>
        <c:crossAx val="156951680"/>
        <c:crosses val="autoZero"/>
        <c:crossBetween val="between"/>
        <c:majorUnit val="10"/>
        <c:minorUnit val="5"/>
      </c:valAx>
      <c:spPr>
        <a:ln w="2526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8024257599802"/>
          <c:y val="0.12454038490178883"/>
          <c:w val="0.64207231263306386"/>
          <c:h val="0.8754596150982112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BB040"/>
            </a:solidFill>
            <a:ln w="12634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A8CCDD">
                  <a:lumMod val="75000"/>
                </a:srgbClr>
              </a:solidFill>
              <a:ln w="12634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1F497D"/>
              </a:solidFill>
              <a:ln w="12634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FF0000"/>
              </a:solidFill>
              <a:ln w="12634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FFFF">
                  <a:lumMod val="75000"/>
                </a:srgbClr>
              </a:solidFill>
              <a:ln w="12634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3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2">
                            <a:lumMod val="50000"/>
                          </a:schemeClr>
                        </a:solidFill>
                      </a:defRPr>
                    </a:pPr>
                    <a:r>
                      <a:rPr lang="en-US" b="1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-</a:t>
                    </a:r>
                    <a:endParaRPr lang="en-US" b="1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numFmt formatCode="0\%" sourceLinked="0"/>
              <c:spPr/>
              <c:dLblPos val="outEnd"/>
              <c:showVal val="1"/>
            </c:dLbl>
            <c:numFmt formatCode="0\%" sourceLinked="0"/>
            <c:txPr>
              <a:bodyPr/>
              <a:lstStyle/>
              <a:p>
                <a:pPr>
                  <a:defRPr sz="1600" b="0">
                    <a:solidFill>
                      <a:srgbClr val="003366"/>
                    </a:solidFill>
                  </a:defRPr>
                </a:pPr>
                <a:endParaRPr lang="fr-FR"/>
              </a:p>
            </c:txPr>
            <c:dLblPos val="outEnd"/>
            <c:showVal val="1"/>
          </c:dLbls>
          <c:cat>
            <c:strRef>
              <c:f>Sheet1!$A$2:$A$5</c:f>
              <c:strCache>
                <c:ptCount val="3"/>
                <c:pt idx="0">
                  <c:v>Un moyen d'aider un jeune en le formant ou en lui apprenant un métier</c:v>
                </c:pt>
                <c:pt idx="1">
                  <c:v>Un moyen de tester et d'intégrer progressivement un jeune salarié avant de l'embaucher</c:v>
                </c:pt>
                <c:pt idx="2">
                  <c:v>Un moyen de renforcer une équipe pour une durée déterminée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</c:v>
                </c:pt>
                <c:pt idx="1">
                  <c:v>34</c:v>
                </c:pt>
                <c:pt idx="2">
                  <c:v>27</c:v>
                </c:pt>
                <c:pt idx="3">
                  <c:v>0</c:v>
                </c:pt>
              </c:numCache>
            </c:numRef>
          </c:val>
        </c:ser>
        <c:dLbls/>
        <c:gapWidth val="200"/>
        <c:axId val="158203904"/>
        <c:axId val="158205440"/>
      </c:barChart>
      <c:catAx>
        <c:axId val="158203904"/>
        <c:scaling>
          <c:orientation val="maxMin"/>
        </c:scaling>
        <c:delete val="1"/>
        <c:axPos val="l"/>
        <c:numFmt formatCode="General" sourceLinked="1"/>
        <c:tickLblPos val="none"/>
        <c:crossAx val="158205440"/>
        <c:crossesAt val="0"/>
        <c:auto val="1"/>
        <c:lblAlgn val="ctr"/>
        <c:lblOffset val="100"/>
        <c:tickLblSkip val="1"/>
        <c:tickMarkSkip val="1"/>
      </c:catAx>
      <c:valAx>
        <c:axId val="158205440"/>
        <c:scaling>
          <c:orientation val="minMax"/>
          <c:min val="0"/>
        </c:scaling>
        <c:delete val="1"/>
        <c:axPos val="t"/>
        <c:numFmt formatCode="General" sourceLinked="1"/>
        <c:tickLblPos val="none"/>
        <c:crossAx val="158203904"/>
        <c:crosses val="autoZero"/>
        <c:crossBetween val="between"/>
        <c:majorUnit val="10"/>
        <c:minorUnit val="5"/>
      </c:valAx>
      <c:spPr>
        <a:ln w="2526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0579026572805043"/>
          <c:y val="0.4244833913318572"/>
          <c:w val="0.66920468432800406"/>
          <c:h val="0.487826292024963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6D9F1"/>
            </a:solidFill>
            <a:ln w="126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1F497D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558ED5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3">
                  <a:lumMod val="40000"/>
                  <a:lumOff val="60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0000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3"/>
              <c:layout>
                <c:manualLayout>
                  <c:x val="1.60335720273505E-2"/>
                  <c:y val="-1.4609876046130399E-2"/>
                </c:manualLayout>
              </c:layout>
              <c:showVal val="1"/>
            </c:dLbl>
            <c:numFmt formatCode="0\%" sourceLinked="0"/>
            <c:spPr>
              <a:noFill/>
              <a:ln w="253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Certainement</c:v>
                </c:pt>
                <c:pt idx="1">
                  <c:v>Probablement</c:v>
                </c:pt>
                <c:pt idx="2">
                  <c:v>Probablement pas</c:v>
                </c:pt>
                <c:pt idx="3">
                  <c:v>Certainement pas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51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00">
          <a:noFill/>
        </a:ln>
      </c:spPr>
    </c:plotArea>
    <c:legend>
      <c:legendPos val="l"/>
      <c:layout>
        <c:manualLayout>
          <c:xMode val="edge"/>
          <c:yMode val="edge"/>
          <c:x val="0.12426018321196637"/>
          <c:y val="5.3409105288890153E-2"/>
          <c:w val="0.83672205613517714"/>
          <c:h val="0.20088211440568288"/>
        </c:manualLayout>
      </c:layout>
      <c:spPr>
        <a:noFill/>
        <a:ln w="253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788652546277941"/>
          <c:y val="0.38400242438815785"/>
          <c:w val="0.32976166925133527"/>
          <c:h val="0.59666943398983063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Tout à fait</c:v>
                </c:pt>
              </c:strCache>
            </c:strRef>
          </c:tx>
          <c:spPr>
            <a:solidFill>
              <a:schemeClr val="tx1"/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C'est une expérience enrichissante</c:v>
                </c:pt>
                <c:pt idx="1">
                  <c:v>A la fin de leur alternance, ces personnes avaient les compétences pour être embauchées</c:v>
                </c:pt>
                <c:pt idx="2">
                  <c:v>Cela a été bénéfique pour le service dans lequel travaillaient les personnes en alternance</c:v>
                </c:pt>
                <c:pt idx="3">
                  <c:v>Cela prend beaucoup de temps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29</c:v>
                </c:pt>
                <c:pt idx="2">
                  <c:v>21</c:v>
                </c:pt>
                <c:pt idx="3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Plutôt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C'est une expérience enrichissante</c:v>
                </c:pt>
                <c:pt idx="1">
                  <c:v>A la fin de leur alternance, ces personnes avaient les compétences pour être embauchées</c:v>
                </c:pt>
                <c:pt idx="2">
                  <c:v>Cela a été bénéfique pour le service dans lequel travaillaient les personnes en alternance</c:v>
                </c:pt>
                <c:pt idx="3">
                  <c:v>Cela prend beaucoup de temps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58</c:v>
                </c:pt>
                <c:pt idx="1">
                  <c:v>59</c:v>
                </c:pt>
                <c:pt idx="2">
                  <c:v>64</c:v>
                </c:pt>
                <c:pt idx="3">
                  <c:v>59</c:v>
                </c:pt>
              </c:numCache>
            </c:numRef>
          </c:val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Plutôt pas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C'est une expérience enrichissante</c:v>
                </c:pt>
                <c:pt idx="1">
                  <c:v>A la fin de leur alternance, ces personnes avaient les compétences pour être embauchées</c:v>
                </c:pt>
                <c:pt idx="2">
                  <c:v>Cela a été bénéfique pour le service dans lequel travaillaient les personnes en alternance</c:v>
                </c:pt>
                <c:pt idx="3">
                  <c:v>Cela prend beaucoup de temps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13</c:v>
                </c:pt>
                <c:pt idx="3">
                  <c:v>19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C'est une expérience enrichissante</c:v>
                </c:pt>
                <c:pt idx="1">
                  <c:v>A la fin de leur alternance, ces personnes avaient les compétences pour être embauchées</c:v>
                </c:pt>
                <c:pt idx="2">
                  <c:v>Cela a été bénéfique pour le service dans lequel travaillaient les personnes en alternance</c:v>
                </c:pt>
                <c:pt idx="3">
                  <c:v>Cela prend beaucoup de temps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3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C'est une expérience enrichissante</c:v>
                </c:pt>
                <c:pt idx="1">
                  <c:v>A la fin de leur alternance, ces personnes avaient les compétences pour être embauchées</c:v>
                </c:pt>
                <c:pt idx="2">
                  <c:v>Cela a été bénéfique pour le service dans lequel travaillaient les personnes en alternance</c:v>
                </c:pt>
                <c:pt idx="3">
                  <c:v>Cela prend beaucoup de temps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overlap val="100"/>
        <c:axId val="136440832"/>
        <c:axId val="172303104"/>
      </c:barChart>
      <c:catAx>
        <c:axId val="136440832"/>
        <c:scaling>
          <c:orientation val="maxMin"/>
        </c:scaling>
        <c:delete val="1"/>
        <c:axPos val="l"/>
        <c:numFmt formatCode="General" sourceLinked="1"/>
        <c:tickLblPos val="none"/>
        <c:crossAx val="172303104"/>
        <c:crosses val="autoZero"/>
        <c:auto val="1"/>
        <c:lblAlgn val="r"/>
        <c:lblOffset val="100"/>
      </c:catAx>
      <c:valAx>
        <c:axId val="172303104"/>
        <c:scaling>
          <c:orientation val="minMax"/>
          <c:max val="1"/>
        </c:scaling>
        <c:delete val="1"/>
        <c:axPos val="t"/>
        <c:numFmt formatCode="0%" sourceLinked="1"/>
        <c:majorTickMark val="none"/>
        <c:tickLblPos val="none"/>
        <c:crossAx val="136440832"/>
        <c:crosses val="autoZero"/>
        <c:crossBetween val="between"/>
        <c:majorUnit val="0.2"/>
        <c:minorUnit val="0.1"/>
      </c:valAx>
      <c:spPr>
        <a:noFill/>
        <a:ln w="22337">
          <a:noFill/>
        </a:ln>
      </c:spPr>
    </c:plotArea>
    <c:legend>
      <c:legendPos val="t"/>
      <c:legendEntry>
        <c:idx val="4"/>
        <c:delete val="1"/>
      </c:legendEntry>
      <c:layout>
        <c:manualLayout>
          <c:xMode val="edge"/>
          <c:yMode val="edge"/>
          <c:x val="9.4586244191210977E-2"/>
          <c:y val="0.14211263436482707"/>
          <c:w val="0.5676944770018223"/>
          <c:h val="6.2838683626085454E-2"/>
        </c:manualLayout>
      </c:layout>
      <c:txPr>
        <a:bodyPr/>
        <a:lstStyle/>
        <a:p>
          <a:pPr>
            <a:defRPr sz="1400" b="0">
              <a:solidFill>
                <a:schemeClr val="tx1"/>
              </a:solidFill>
              <a:latin typeface="+mj-lt"/>
            </a:defRPr>
          </a:pPr>
          <a:endParaRPr lang="fr-F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35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7.9068758312973428E-2"/>
          <c:y val="0.31398571744848092"/>
          <c:w val="0.81891022138249192"/>
          <c:h val="0.49784355171878525"/>
        </c:manualLayout>
      </c:layout>
      <c:lineChart>
        <c:grouping val="standard"/>
        <c:ser>
          <c:idx val="3"/>
          <c:order val="0"/>
          <c:tx>
            <c:strRef>
              <c:f>Sheet1!$B$1</c:f>
              <c:strCache>
                <c:ptCount val="1"/>
                <c:pt idx="0">
                  <c:v>Croissance</c:v>
                </c:pt>
              </c:strCache>
            </c:strRef>
          </c:tx>
          <c:spPr>
            <a:ln w="28575">
              <a:solidFill>
                <a:schemeClr val="tx1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5471846481727102E-2"/>
                  <c:y val="4.376333879711494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0615606135307191E-2"/>
                  <c:y val="-4.670350288355892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0615606135307414E-2"/>
                  <c:y val="3.730143970602951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0477837937828127E-2"/>
                  <c:y val="3.0981694653956161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8789920966213422E-2"/>
                  <c:y val="4.273383461916706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8.1964968920034201E-3"/>
                  <c:y val="2.2477124390155316E-3"/>
                </c:manualLayout>
              </c:layout>
              <c:dLblPos val="r"/>
              <c:showVal val="1"/>
            </c:dLbl>
            <c:numFmt formatCode="General" sourceLinked="0"/>
            <c:spPr>
              <a:noFill/>
              <a:ln w="2336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fr-FR"/>
              </a:p>
            </c:txPr>
            <c:dLblPos val="b"/>
            <c:showVal val="1"/>
          </c:dLbls>
          <c:cat>
            <c:strRef>
              <c:f>Sheet1!$A$2:$A$8</c:f>
              <c:strCache>
                <c:ptCount val="7"/>
                <c:pt idx="0">
                  <c:v>2009 2nd semestre</c:v>
                </c:pt>
                <c:pt idx="1">
                  <c:v>2010 1er semestre</c:v>
                </c:pt>
                <c:pt idx="2">
                  <c:v>2010 2nd semestre</c:v>
                </c:pt>
                <c:pt idx="3">
                  <c:v>2011 2nd semestre </c:v>
                </c:pt>
                <c:pt idx="4">
                  <c:v>2012 2nd semestre </c:v>
                </c:pt>
                <c:pt idx="5">
                  <c:v>2013 2nd semestre </c:v>
                </c:pt>
                <c:pt idx="6">
                  <c:v>2014 1er semestre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</c:v>
                </c:pt>
                <c:pt idx="1">
                  <c:v>18</c:v>
                </c:pt>
                <c:pt idx="2">
                  <c:v>21</c:v>
                </c:pt>
                <c:pt idx="3">
                  <c:v>18</c:v>
                </c:pt>
                <c:pt idx="4">
                  <c:v>12</c:v>
                </c:pt>
                <c:pt idx="5">
                  <c:v>11</c:v>
                </c:pt>
                <c:pt idx="6">
                  <c:v>18</c:v>
                </c:pt>
              </c:numCache>
            </c:numRef>
          </c:val>
          <c:smooth val="1"/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Baisse d'activité</c:v>
                </c:pt>
              </c:strCache>
            </c:strRef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7659377287110322E-3"/>
                  <c:y val="-1.7628209947816345E-2"/>
                </c:manualLayout>
              </c:layout>
              <c:showVal val="1"/>
            </c:dLbl>
            <c:dLbl>
              <c:idx val="1"/>
              <c:layout>
                <c:manualLayout>
                  <c:x val="-3.2141771671940454E-2"/>
                  <c:y val="-3.231838490432995E-2"/>
                </c:manualLayout>
              </c:layout>
              <c:showVal val="1"/>
            </c:dLbl>
            <c:dLbl>
              <c:idx val="2"/>
              <c:layout>
                <c:manualLayout>
                  <c:x val="-4.3829688643555097E-2"/>
                  <c:y val="2.6442314921724552E-2"/>
                </c:manualLayout>
              </c:layout>
              <c:showVal val="1"/>
            </c:dLbl>
            <c:dLbl>
              <c:idx val="4"/>
              <c:layout>
                <c:manualLayout>
                  <c:x val="-5.2595626372266148E-2"/>
                  <c:y val="3.8194454886935382E-2"/>
                </c:manualLayout>
              </c:layout>
              <c:showVal val="1"/>
            </c:dLbl>
            <c:dLbl>
              <c:idx val="5"/>
              <c:layout>
                <c:manualLayout>
                  <c:x val="-4.3829688643555111E-2"/>
                  <c:y val="-3.8194454886935333E-2"/>
                </c:manualLayout>
              </c:layout>
              <c:showVal val="1"/>
            </c:dLbl>
            <c:dLbl>
              <c:idx val="6"/>
              <c:layout>
                <c:manualLayout>
                  <c:x val="-8.7659377287110252E-3"/>
                  <c:y val="-1.4690174956513615E-2"/>
                </c:manualLayout>
              </c:layout>
              <c:showVal val="1"/>
            </c:dLbl>
            <c:numFmt formatCode="General" sourceLinked="0"/>
            <c:txPr>
              <a:bodyPr/>
              <a:lstStyle/>
              <a:p>
                <a:pPr>
                  <a:defRPr sz="1600">
                    <a:solidFill>
                      <a:srgbClr val="FF0000"/>
                    </a:solidFill>
                    <a:latin typeface="+mj-lt"/>
                  </a:defRPr>
                </a:pPr>
                <a:endParaRPr lang="fr-FR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2009 2nd semestre</c:v>
                </c:pt>
                <c:pt idx="1">
                  <c:v>2010 1er semestre</c:v>
                </c:pt>
                <c:pt idx="2">
                  <c:v>2010 2nd semestre</c:v>
                </c:pt>
                <c:pt idx="3">
                  <c:v>2011 2nd semestre </c:v>
                </c:pt>
                <c:pt idx="4">
                  <c:v>2012 2nd semestre </c:v>
                </c:pt>
                <c:pt idx="5">
                  <c:v>2013 2nd semestre </c:v>
                </c:pt>
                <c:pt idx="6">
                  <c:v>2014 1er semestre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34</c:v>
                </c:pt>
                <c:pt idx="1">
                  <c:v>23</c:v>
                </c:pt>
                <c:pt idx="2">
                  <c:v>19</c:v>
                </c:pt>
                <c:pt idx="3">
                  <c:v>29</c:v>
                </c:pt>
                <c:pt idx="4">
                  <c:v>43</c:v>
                </c:pt>
                <c:pt idx="5">
                  <c:v>31</c:v>
                </c:pt>
                <c:pt idx="6">
                  <c:v>28</c:v>
                </c:pt>
              </c:numCache>
            </c:numRef>
          </c:val>
          <c:smooth val="1"/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Stabilité</c:v>
                </c:pt>
              </c:strCache>
            </c:strRef>
          </c:tx>
          <c:spPr>
            <a:ln w="38100">
              <a:solidFill>
                <a:schemeClr val="accent6">
                  <a:lumMod val="25000"/>
                  <a:lumOff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3470324309785942E-2"/>
                  <c:y val="-4.9256040958521208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25000"/>
                        <a:lumOff val="75000"/>
                      </a:schemeClr>
                    </a:solidFill>
                    <a:latin typeface="+mn-lt"/>
                  </a:defRPr>
                </a:pPr>
                <a:endParaRPr lang="fr-FR"/>
              </a:p>
            </c:txPr>
            <c:dLblPos val="t"/>
            <c:showVal val="1"/>
          </c:dLbls>
          <c:cat>
            <c:strRef>
              <c:f>Sheet1!$A$2:$A$8</c:f>
              <c:strCache>
                <c:ptCount val="7"/>
                <c:pt idx="0">
                  <c:v>2009 2nd semestre</c:v>
                </c:pt>
                <c:pt idx="1">
                  <c:v>2010 1er semestre</c:v>
                </c:pt>
                <c:pt idx="2">
                  <c:v>2010 2nd semestre</c:v>
                </c:pt>
                <c:pt idx="3">
                  <c:v>2011 2nd semestre </c:v>
                </c:pt>
                <c:pt idx="4">
                  <c:v>2012 2nd semestre </c:v>
                </c:pt>
                <c:pt idx="5">
                  <c:v>2013 2nd semestre </c:v>
                </c:pt>
                <c:pt idx="6">
                  <c:v>2014 1er semestre 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47</c:v>
                </c:pt>
                <c:pt idx="1">
                  <c:v>52</c:v>
                </c:pt>
                <c:pt idx="2">
                  <c:v>51</c:v>
                </c:pt>
                <c:pt idx="3">
                  <c:v>51</c:v>
                </c:pt>
                <c:pt idx="4">
                  <c:v>43</c:v>
                </c:pt>
                <c:pt idx="5">
                  <c:v>54</c:v>
                </c:pt>
                <c:pt idx="6">
                  <c:v>51</c:v>
                </c:pt>
              </c:numCache>
            </c:numRef>
          </c:val>
          <c:smooth val="1"/>
        </c:ser>
        <c:dLbls>
          <c:showVal val="1"/>
        </c:dLbls>
        <c:marker val="1"/>
        <c:axId val="94117888"/>
        <c:axId val="145786752"/>
      </c:lineChart>
      <c:catAx>
        <c:axId val="94117888"/>
        <c:scaling>
          <c:orientation val="minMax"/>
        </c:scaling>
        <c:axPos val="b"/>
        <c:numFmt formatCode="mmm\-\y\y" sourceLinked="1"/>
        <c:tickLblPos val="nextTo"/>
        <c:spPr>
          <a:ln w="116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145786752"/>
        <c:crosses val="autoZero"/>
        <c:lblAlgn val="ctr"/>
        <c:lblOffset val="0"/>
        <c:tickLblSkip val="1"/>
        <c:tickMarkSkip val="1"/>
      </c:catAx>
      <c:valAx>
        <c:axId val="145786752"/>
        <c:scaling>
          <c:orientation val="minMax"/>
        </c:scaling>
        <c:axPos val="l"/>
        <c:numFmt formatCode="0" sourceLinked="0"/>
        <c:majorTickMark val="none"/>
        <c:tickLblPos val="nextTo"/>
        <c:spPr>
          <a:ln w="29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2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94117888"/>
        <c:crosses val="autoZero"/>
        <c:crossBetween val="midCat"/>
        <c:minorUnit val="10"/>
      </c:valAx>
      <c:spPr>
        <a:noFill/>
        <a:ln w="23364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rgbClr val="FF0000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400" b="0" i="0" u="none" strike="noStrike" baseline="0">
                <a:solidFill>
                  <a:schemeClr val="accent6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</c:legendEntry>
      <c:layout>
        <c:manualLayout>
          <c:xMode val="edge"/>
          <c:yMode val="edge"/>
          <c:x val="0.26005615261842696"/>
          <c:y val="4.76715841352588E-2"/>
          <c:w val="0.49741957022056926"/>
          <c:h val="0.19880086530914023"/>
        </c:manualLayout>
      </c:layout>
      <c:spPr>
        <a:noFill/>
        <a:ln w="23364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24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3548249328718171"/>
          <c:y val="0.39234166403037024"/>
          <c:w val="0.44882747515788302"/>
          <c:h val="0.5725635730925194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6D9F1"/>
            </a:solidFill>
            <a:ln w="126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1F497D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558ED5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3">
                  <a:lumMod val="40000"/>
                  <a:lumOff val="60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0000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0\%" sourceLinked="0"/>
            <c:spPr>
              <a:noFill/>
              <a:ln w="253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Très</c:v>
                </c:pt>
                <c:pt idx="1">
                  <c:v>Plutôt</c:v>
                </c:pt>
                <c:pt idx="2">
                  <c:v>Plutôt pas</c:v>
                </c:pt>
                <c:pt idx="3">
                  <c:v>Pas du tout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42</c:v>
                </c:pt>
                <c:pt idx="2">
                  <c:v>40</c:v>
                </c:pt>
                <c:pt idx="3">
                  <c:v>10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00">
          <a:noFill/>
        </a:ln>
      </c:spPr>
    </c:plotArea>
    <c:legend>
      <c:legendPos val="l"/>
      <c:layout>
        <c:manualLayout>
          <c:xMode val="edge"/>
          <c:yMode val="edge"/>
          <c:x val="0.15231893425982973"/>
          <c:y val="0.14691231198412474"/>
          <c:w val="0.59278280046805754"/>
          <c:h val="0.11322285812890052"/>
        </c:manualLayout>
      </c:layout>
      <c:spPr>
        <a:noFill/>
        <a:ln w="253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327736234971054"/>
          <c:y val="0.11588200400539857"/>
          <c:w val="0.44882747515788302"/>
          <c:h val="0.5725635730925194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6D9F1"/>
            </a:solidFill>
            <a:ln w="126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1F497D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558ED5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3">
                  <a:lumMod val="40000"/>
                  <a:lumOff val="60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0000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0\%" sourceLinked="0"/>
            <c:spPr>
              <a:noFill/>
              <a:ln w="253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Très</c:v>
                </c:pt>
                <c:pt idx="1">
                  <c:v>Plutôt</c:v>
                </c:pt>
                <c:pt idx="2">
                  <c:v>Plutôt pas</c:v>
                </c:pt>
                <c:pt idx="3">
                  <c:v>Pas du tout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42</c:v>
                </c:pt>
                <c:pt idx="2">
                  <c:v>36</c:v>
                </c:pt>
                <c:pt idx="3">
                  <c:v>13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5885179424508395"/>
          <c:y val="0.39503265857796455"/>
          <c:w val="0.33561534098550461"/>
          <c:h val="0.48645442916933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6D9F1"/>
            </a:solidFill>
            <a:ln w="126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1F497D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558ED5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3">
                  <a:lumMod val="40000"/>
                  <a:lumOff val="60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0000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chemeClr val="bg2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0\%" sourceLinked="0"/>
            <c:spPr>
              <a:noFill/>
              <a:ln w="253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Tout à fait opérationnelles pour travailler en entreprise</c:v>
                </c:pt>
                <c:pt idx="1">
                  <c:v>Plutôt opérationnelles pour travailler en entreprise</c:v>
                </c:pt>
                <c:pt idx="2">
                  <c:v>Plutôt pas opérationnelles pour travailler en entreprise</c:v>
                </c:pt>
                <c:pt idx="3">
                  <c:v>Pas du tout opérationnelles pour travailler en entreprise</c:v>
                </c:pt>
                <c:pt idx="4">
                  <c:v>Non concerné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58</c:v>
                </c:pt>
                <c:pt idx="2">
                  <c:v>9</c:v>
                </c:pt>
                <c:pt idx="3">
                  <c:v>1</c:v>
                </c:pt>
                <c:pt idx="4">
                  <c:v>16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00">
          <a:noFill/>
        </a:ln>
      </c:spPr>
    </c:plotArea>
    <c:legend>
      <c:legendPos val="l"/>
      <c:layout>
        <c:manualLayout>
          <c:xMode val="edge"/>
          <c:yMode val="edge"/>
          <c:x val="0.15603193212450081"/>
          <c:y val="0.13614856554185778"/>
          <c:w val="0.75244344195674151"/>
          <c:h val="0.23162302125164763"/>
        </c:manualLayout>
      </c:layout>
      <c:spPr>
        <a:noFill/>
        <a:ln w="253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2.2042428342822669E-2"/>
          <c:y val="0.43447344773081636"/>
          <c:w val="0.30606691366137495"/>
          <c:h val="0.3800833495971924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6D9F1"/>
            </a:solidFill>
            <a:ln w="126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tx1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3">
                  <a:lumMod val="40000"/>
                  <a:lumOff val="60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0000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chemeClr val="accent6">
                  <a:lumMod val="25000"/>
                  <a:lumOff val="7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9804838851988126E-3"/>
                  <c:y val="7.8445050604420991E-3"/>
                </c:manualLayout>
              </c:layout>
              <c:showVal val="1"/>
            </c:dLbl>
            <c:dLbl>
              <c:idx val="5"/>
              <c:layout>
                <c:manualLayout>
                  <c:x val="-2.3342512387287768E-7"/>
                  <c:y val="-5.57150451887294E-3"/>
                </c:manualLayout>
              </c:layout>
              <c:showVal val="1"/>
            </c:dLbl>
            <c:numFmt formatCode="0\%" sourceLinked="0"/>
            <c:spPr>
              <a:noFill/>
              <a:ln w="253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Beaucoup plus</c:v>
                </c:pt>
                <c:pt idx="1">
                  <c:v>Un peu plus</c:v>
                </c:pt>
                <c:pt idx="2">
                  <c:v>Un peu moins</c:v>
                </c:pt>
                <c:pt idx="3">
                  <c:v>Beaucoup moins</c:v>
                </c:pt>
                <c:pt idx="4">
                  <c:v>Ni plus, ni moins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47</c:v>
                </c:pt>
                <c:pt idx="2">
                  <c:v>10</c:v>
                </c:pt>
                <c:pt idx="3">
                  <c:v>3</c:v>
                </c:pt>
                <c:pt idx="4">
                  <c:v>32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00">
          <a:noFill/>
        </a:ln>
      </c:spPr>
    </c:plotArea>
    <c:legend>
      <c:legendPos val="l"/>
      <c:layout>
        <c:manualLayout>
          <c:xMode val="edge"/>
          <c:yMode val="edge"/>
          <c:x val="2.3761115445487813E-2"/>
          <c:y val="0.11399803546879592"/>
          <c:w val="0.96757334535349304"/>
          <c:h val="6.2763840901568294E-2"/>
        </c:manualLayout>
      </c:layout>
      <c:spPr>
        <a:noFill/>
        <a:ln w="253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0548725419956304"/>
          <c:y val="0.4662505263413752"/>
          <c:w val="0.46693394121589554"/>
          <c:h val="0.3755341158572984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6D9F1"/>
            </a:solidFill>
            <a:ln w="126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tx1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3">
                  <a:lumMod val="40000"/>
                  <a:lumOff val="60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0000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chemeClr val="accent6">
                  <a:lumMod val="25000"/>
                  <a:lumOff val="7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8.6249042220520027E-3"/>
                  <c:y val="-5.7742061628230368E-3"/>
                </c:manualLayout>
              </c:layout>
              <c:showVal val="1"/>
            </c:dLbl>
            <c:dLbl>
              <c:idx val="5"/>
              <c:layout>
                <c:manualLayout>
                  <c:x val="-2.3342512387287768E-7"/>
                  <c:y val="-5.57150451887294E-3"/>
                </c:manualLayout>
              </c:layout>
              <c:showVal val="1"/>
            </c:dLbl>
            <c:numFmt formatCode="0\%" sourceLinked="0"/>
            <c:spPr>
              <a:noFill/>
              <a:ln w="253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Beaucoup plus</c:v>
                </c:pt>
                <c:pt idx="1">
                  <c:v>Un peu plus</c:v>
                </c:pt>
                <c:pt idx="2">
                  <c:v>Un peu moins</c:v>
                </c:pt>
                <c:pt idx="3">
                  <c:v>Beaucoup moins</c:v>
                </c:pt>
                <c:pt idx="4">
                  <c:v>Ni plus, ni moins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27</c:v>
                </c:pt>
                <c:pt idx="2">
                  <c:v>15</c:v>
                </c:pt>
                <c:pt idx="3">
                  <c:v>4</c:v>
                </c:pt>
                <c:pt idx="4">
                  <c:v>51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2.2042428342822669E-2"/>
          <c:y val="0.43447344773081636"/>
          <c:w val="0.30606691366137495"/>
          <c:h val="0.3800833495971924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6D9F1"/>
            </a:solidFill>
            <a:ln w="126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tx1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3">
                  <a:lumMod val="40000"/>
                  <a:lumOff val="60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0000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chemeClr val="accent6">
                  <a:lumMod val="25000"/>
                  <a:lumOff val="7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0291542122297926E-2"/>
                  <c:y val="-2.393253679742809E-2"/>
                </c:manualLayout>
              </c:layout>
              <c:showVal val="1"/>
            </c:dLbl>
            <c:dLbl>
              <c:idx val="5"/>
              <c:layout>
                <c:manualLayout>
                  <c:x val="-2.3342512387287768E-7"/>
                  <c:y val="-5.57150451887294E-3"/>
                </c:manualLayout>
              </c:layout>
              <c:showVal val="1"/>
            </c:dLbl>
            <c:numFmt formatCode="0\%" sourceLinked="0"/>
            <c:spPr>
              <a:noFill/>
              <a:ln w="253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Beaucoup plus </c:v>
                </c:pt>
                <c:pt idx="1">
                  <c:v>Un peu plus </c:v>
                </c:pt>
                <c:pt idx="2">
                  <c:v>Un peu moins </c:v>
                </c:pt>
                <c:pt idx="3">
                  <c:v>Beaucoup moins </c:v>
                </c:pt>
                <c:pt idx="4">
                  <c:v>Ni plus ni moins </c:v>
                </c:pt>
                <c:pt idx="5">
                  <c:v>Ne se prononce pas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10</c:v>
                </c:pt>
                <c:pt idx="2">
                  <c:v>6</c:v>
                </c:pt>
                <c:pt idx="3">
                  <c:v>25</c:v>
                </c:pt>
                <c:pt idx="4">
                  <c:v>53</c:v>
                </c:pt>
                <c:pt idx="5">
                  <c:v>4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00">
          <a:noFill/>
        </a:ln>
      </c:spPr>
    </c:plotArea>
    <c:legend>
      <c:legendPos val="l"/>
      <c:layout>
        <c:manualLayout>
          <c:xMode val="edge"/>
          <c:yMode val="edge"/>
          <c:x val="0.27416671667870551"/>
          <c:y val="7.9951165528911419E-2"/>
          <c:w val="0.5435288235570952"/>
          <c:h val="0.12858778945201163"/>
        </c:manualLayout>
      </c:layout>
      <c:spPr>
        <a:noFill/>
        <a:ln w="253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1.3587823883257416E-2"/>
          <c:y val="0.22103478106363972"/>
          <c:w val="0.72635843445174042"/>
          <c:h val="0.73219725646366085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tx1"/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4">
                <a:lumMod val="75000"/>
              </a:schemeClr>
            </a:solidFill>
            <a:ln w="22337">
              <a:noFill/>
            </a:ln>
          </c:spPr>
          <c:dLbls>
            <c:dLbl>
              <c:idx val="1"/>
              <c:layout>
                <c:manualLayout>
                  <c:x val="8.4422292271305321E-3"/>
                  <c:y val="2.728161831880223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0"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15</c:v>
                </c:pt>
                <c:pt idx="1">
                  <c:v>4</c:v>
                </c:pt>
              </c:numCache>
            </c:numRef>
          </c:val>
        </c:ser>
        <c:ser>
          <c:idx val="5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1</c:v>
                </c:pt>
                <c:pt idx="1">
                  <c:v>9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15</c:v>
                </c:pt>
                <c:pt idx="1">
                  <c:v>31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6">
                <a:lumMod val="25000"/>
                <a:lumOff val="75000"/>
              </a:schemeClr>
            </a:solidFill>
          </c:spPr>
          <c:dLbls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59</c:v>
                </c:pt>
                <c:pt idx="1">
                  <c:v>43</c:v>
                </c:pt>
              </c:numCache>
            </c:numRef>
          </c:val>
        </c:ser>
        <c:ser>
          <c:idx val="4"/>
          <c:order val="5"/>
          <c:tx>
            <c:strRef>
              <c:f>Sheet1!$G$1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400" b="0"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Sheet1!$G$2:$G$3</c:f>
              <c:numCache>
                <c:formatCode>General</c:formatCode>
                <c:ptCount val="2"/>
                <c:pt idx="0">
                  <c:v>2</c:v>
                </c:pt>
                <c:pt idx="1">
                  <c:v>11</c:v>
                </c:pt>
              </c:numCache>
            </c:numRef>
          </c:val>
        </c:ser>
        <c:dLbls>
          <c:showVal val="1"/>
        </c:dLbls>
        <c:overlap val="100"/>
        <c:axId val="178506368"/>
        <c:axId val="179896704"/>
      </c:barChart>
      <c:catAx>
        <c:axId val="178506368"/>
        <c:scaling>
          <c:orientation val="maxMin"/>
        </c:scaling>
        <c:delete val="1"/>
        <c:axPos val="l"/>
        <c:numFmt formatCode="General" sourceLinked="1"/>
        <c:tickLblPos val="none"/>
        <c:crossAx val="179896704"/>
        <c:crosses val="autoZero"/>
        <c:auto val="1"/>
        <c:lblAlgn val="r"/>
        <c:lblOffset val="100"/>
      </c:catAx>
      <c:valAx>
        <c:axId val="179896704"/>
        <c:scaling>
          <c:orientation val="minMax"/>
          <c:max val="1"/>
        </c:scaling>
        <c:delete val="1"/>
        <c:axPos val="t"/>
        <c:numFmt formatCode="0%" sourceLinked="1"/>
        <c:majorTickMark val="none"/>
        <c:tickLblPos val="none"/>
        <c:crossAx val="178506368"/>
        <c:crosses val="autoZero"/>
        <c:crossBetween val="between"/>
        <c:majorUnit val="0.2"/>
        <c:minorUnit val="0.1"/>
      </c:valAx>
      <c:spPr>
        <a:noFill/>
        <a:ln w="2233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35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764043576166998E-2"/>
          <c:y val="0.1498273242338122"/>
          <c:w val="0.77632551343668665"/>
          <c:h val="0.8202380669228143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8E94"/>
            </a:solidFill>
            <a:ln w="12634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numFmt formatCode="0\%" sourceLinked="0"/>
            <c:txPr>
              <a:bodyPr/>
              <a:lstStyle/>
              <a:p>
                <a:pPr>
                  <a:defRPr sz="1600" b="0">
                    <a:solidFill>
                      <a:srgbClr val="00ADA8"/>
                    </a:solidFill>
                  </a:defRPr>
                </a:pPr>
                <a:endParaRPr lang="fr-FR"/>
              </a:p>
            </c:txPr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Mettre en place des mesures plus incitatives financièrement</c:v>
                </c:pt>
                <c:pt idx="1">
                  <c:v>Simplifier les formalités administratives permettant d'avoir recours à l'alternance</c:v>
                </c:pt>
                <c:pt idx="2">
                  <c:v>Mieux informer les entreprises sur l'alternance</c:v>
                </c:pt>
                <c:pt idx="3">
                  <c:v>Disposer d'un nombre de candidatures suffisant permettant de choisir les profils les plus adaptés</c:v>
                </c:pt>
                <c:pt idx="4">
                  <c:v>Inciter davantage les profils les plus qualifiés à choisir l'alternance</c:v>
                </c:pt>
                <c:pt idx="5">
                  <c:v>Valoriser davantage le tutorat</c:v>
                </c:pt>
                <c:pt idx="6">
                  <c:v>Augmenter la durée des contrats de formation en alternance</c:v>
                </c:pt>
                <c:pt idx="7">
                  <c:v>Nsp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60</c:v>
                </c:pt>
                <c:pt idx="1">
                  <c:v>36</c:v>
                </c:pt>
                <c:pt idx="2">
                  <c:v>21</c:v>
                </c:pt>
                <c:pt idx="3">
                  <c:v>19</c:v>
                </c:pt>
                <c:pt idx="4">
                  <c:v>17</c:v>
                </c:pt>
                <c:pt idx="5">
                  <c:v>13</c:v>
                </c:pt>
                <c:pt idx="6">
                  <c:v>7</c:v>
                </c:pt>
                <c:pt idx="7">
                  <c:v>7</c:v>
                </c:pt>
              </c:numCache>
            </c:numRef>
          </c:val>
        </c:ser>
        <c:dLbls/>
        <c:overlap val="-14"/>
        <c:axId val="180436352"/>
        <c:axId val="172274816"/>
      </c:barChart>
      <c:catAx>
        <c:axId val="180436352"/>
        <c:scaling>
          <c:orientation val="maxMin"/>
        </c:scaling>
        <c:delete val="1"/>
        <c:axPos val="l"/>
        <c:numFmt formatCode="General" sourceLinked="1"/>
        <c:tickLblPos val="none"/>
        <c:crossAx val="172274816"/>
        <c:crossesAt val="0"/>
        <c:auto val="1"/>
        <c:lblAlgn val="ctr"/>
        <c:lblOffset val="100"/>
        <c:tickLblSkip val="1"/>
        <c:tickMarkSkip val="1"/>
      </c:catAx>
      <c:valAx>
        <c:axId val="172274816"/>
        <c:scaling>
          <c:orientation val="minMax"/>
          <c:min val="0"/>
        </c:scaling>
        <c:delete val="1"/>
        <c:axPos val="t"/>
        <c:numFmt formatCode="General" sourceLinked="1"/>
        <c:tickLblPos val="none"/>
        <c:crossAx val="180436352"/>
        <c:crosses val="autoZero"/>
        <c:crossBetween val="between"/>
        <c:majorUnit val="10"/>
        <c:minorUnit val="5"/>
      </c:valAx>
      <c:spPr>
        <a:ln w="2526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155456583255439E-2"/>
          <c:y val="0.12203300896461516"/>
          <c:w val="0.74812847592097609"/>
          <c:h val="0.84175053375950748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C0066"/>
            </a:solidFill>
            <a:ln w="12634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dLbl>
              <c:idx val="7"/>
              <c:layout>
                <c:manualLayout>
                  <c:x val="1.162299577682567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C0066"/>
                        </a:solidFill>
                      </a:defRPr>
                    </a:pPr>
                    <a:r>
                      <a:rPr lang="en-US" b="1" smtClean="0"/>
                      <a:t>-</a:t>
                    </a:r>
                    <a:endParaRPr lang="en-US" b="1" dirty="0"/>
                  </a:p>
                </c:rich>
              </c:tx>
              <c:numFmt formatCode="0\%" sourceLinked="0"/>
              <c:spPr/>
              <c:dLblPos val="outEnd"/>
              <c:showVal val="1"/>
            </c:dLbl>
            <c:numFmt formatCode="0\%" sourceLinked="0"/>
            <c:txPr>
              <a:bodyPr/>
              <a:lstStyle/>
              <a:p>
                <a:pPr>
                  <a:defRPr sz="1600" b="0">
                    <a:solidFill>
                      <a:srgbClr val="CC0066"/>
                    </a:solidFill>
                  </a:defRPr>
                </a:pPr>
                <a:endParaRPr lang="fr-FR"/>
              </a:p>
            </c:txPr>
            <c:dLblPos val="outEnd"/>
            <c:showVal val="1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53</c:v>
                </c:pt>
                <c:pt idx="1">
                  <c:v>43</c:v>
                </c:pt>
                <c:pt idx="2">
                  <c:v>39</c:v>
                </c:pt>
                <c:pt idx="3">
                  <c:v>18</c:v>
                </c:pt>
                <c:pt idx="4">
                  <c:v>24</c:v>
                </c:pt>
                <c:pt idx="5">
                  <c:v>37</c:v>
                </c:pt>
                <c:pt idx="6">
                  <c:v>11</c:v>
                </c:pt>
                <c:pt idx="7">
                  <c:v>0</c:v>
                </c:pt>
              </c:numCache>
            </c:numRef>
          </c:val>
        </c:ser>
        <c:dLbls/>
        <c:gapWidth val="100"/>
        <c:axId val="181908224"/>
        <c:axId val="181909760"/>
      </c:barChart>
      <c:catAx>
        <c:axId val="181908224"/>
        <c:scaling>
          <c:orientation val="maxMin"/>
        </c:scaling>
        <c:axPos val="l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rgbClr val="003366"/>
                </a:solidFill>
              </a:defRPr>
            </a:pPr>
            <a:endParaRPr lang="fr-FR"/>
          </a:p>
        </c:txPr>
        <c:crossAx val="181909760"/>
        <c:crossesAt val="0"/>
        <c:auto val="1"/>
        <c:lblAlgn val="ctr"/>
        <c:lblOffset val="100"/>
        <c:tickLblSkip val="1"/>
        <c:tickMarkSkip val="1"/>
      </c:catAx>
      <c:valAx>
        <c:axId val="181909760"/>
        <c:scaling>
          <c:orientation val="minMax"/>
          <c:min val="0"/>
        </c:scaling>
        <c:delete val="1"/>
        <c:axPos val="t"/>
        <c:numFmt formatCode="General" sourceLinked="1"/>
        <c:tickLblPos val="none"/>
        <c:crossAx val="181908224"/>
        <c:crosses val="autoZero"/>
        <c:crossBetween val="between"/>
        <c:majorUnit val="10"/>
        <c:minorUnit val="5"/>
      </c:valAx>
      <c:spPr>
        <a:ln w="2526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5497620362443392"/>
          <c:y val="0.21246516749280528"/>
          <c:w val="0.45752820765013036"/>
          <c:h val="0.78753483250719492"/>
        </c:manualLayout>
      </c:layout>
      <c:barChart>
        <c:barDir val="bar"/>
        <c:grouping val="percentStacked"/>
        <c:ser>
          <c:idx val="0"/>
          <c:order val="0"/>
          <c:spPr>
            <a:solidFill>
              <a:schemeClr val="tx1"/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val>
            <c:numRef>
              <c:f>Sheet1!$B$2:$B$7</c:f>
              <c:numCache>
                <c:formatCode>General</c:formatCode>
                <c:ptCount val="6"/>
                <c:pt idx="0">
                  <c:v>17</c:v>
                </c:pt>
                <c:pt idx="1">
                  <c:v>12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spPr>
            <a:solidFill>
              <a:schemeClr val="tx1">
                <a:lumMod val="60000"/>
                <a:lumOff val="40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n-lt"/>
                  </a:defRPr>
                </a:pPr>
                <a:endParaRPr lang="fr-FR"/>
              </a:p>
            </c:txPr>
            <c:showVal val="1"/>
          </c:dLbls>
          <c:val>
            <c:numRef>
              <c:f>Sheet1!$C$2:$C$7</c:f>
              <c:numCache>
                <c:formatCode>General</c:formatCode>
                <c:ptCount val="6"/>
                <c:pt idx="0">
                  <c:v>25</c:v>
                </c:pt>
                <c:pt idx="1">
                  <c:v>24</c:v>
                </c:pt>
                <c:pt idx="2">
                  <c:v>42</c:v>
                </c:pt>
              </c:numCache>
            </c:numRef>
          </c:val>
        </c:ser>
        <c:ser>
          <c:idx val="5"/>
          <c:order val="2"/>
          <c:spPr>
            <a:solidFill>
              <a:schemeClr val="accent3">
                <a:lumMod val="40000"/>
                <a:lumOff val="60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val>
            <c:numRef>
              <c:f>Sheet1!$D$2:$D$7</c:f>
              <c:numCache>
                <c:formatCode>General</c:formatCode>
                <c:ptCount val="6"/>
                <c:pt idx="0">
                  <c:v>20</c:v>
                </c:pt>
                <c:pt idx="1">
                  <c:v>23</c:v>
                </c:pt>
                <c:pt idx="2">
                  <c:v>13</c:v>
                </c:pt>
              </c:numCache>
            </c:numRef>
          </c:val>
        </c:ser>
        <c:ser>
          <c:idx val="2"/>
          <c:order val="3"/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val>
            <c:numRef>
              <c:f>Sheet1!$E$2:$E$7</c:f>
              <c:numCache>
                <c:formatCode>General</c:formatCode>
                <c:ptCount val="6"/>
                <c:pt idx="0">
                  <c:v>29</c:v>
                </c:pt>
                <c:pt idx="1">
                  <c:v>34</c:v>
                </c:pt>
                <c:pt idx="2">
                  <c:v>18</c:v>
                </c:pt>
              </c:numCache>
            </c:numRef>
          </c:val>
        </c:ser>
        <c:ser>
          <c:idx val="3"/>
          <c:order val="4"/>
          <c:spPr>
            <a:solidFill>
              <a:schemeClr val="bg1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val>
            <c:numRef>
              <c:f>Sheet1!$F$2:$F$7</c:f>
              <c:numCache>
                <c:formatCode>General</c:formatCode>
                <c:ptCount val="6"/>
                <c:pt idx="0">
                  <c:v>9</c:v>
                </c:pt>
                <c:pt idx="1">
                  <c:v>7</c:v>
                </c:pt>
              </c:numCache>
            </c:numRef>
          </c:val>
        </c:ser>
        <c:dLbls>
          <c:showVal val="1"/>
        </c:dLbls>
        <c:overlap val="100"/>
        <c:axId val="182461184"/>
        <c:axId val="182462720"/>
      </c:barChart>
      <c:catAx>
        <c:axId val="182461184"/>
        <c:scaling>
          <c:orientation val="maxMin"/>
        </c:scaling>
        <c:delete val="1"/>
        <c:axPos val="l"/>
        <c:numFmt formatCode="General" sourceLinked="1"/>
        <c:tickLblPos val="none"/>
        <c:crossAx val="182462720"/>
        <c:crosses val="autoZero"/>
        <c:auto val="1"/>
        <c:lblAlgn val="r"/>
        <c:lblOffset val="100"/>
      </c:catAx>
      <c:valAx>
        <c:axId val="182462720"/>
        <c:scaling>
          <c:orientation val="minMax"/>
          <c:max val="1"/>
        </c:scaling>
        <c:delete val="1"/>
        <c:axPos val="t"/>
        <c:numFmt formatCode="0%" sourceLinked="1"/>
        <c:majorTickMark val="none"/>
        <c:tickLblPos val="none"/>
        <c:crossAx val="182461184"/>
        <c:crosses val="autoZero"/>
        <c:crossBetween val="between"/>
        <c:majorUnit val="0.2"/>
        <c:minorUnit val="0.1"/>
      </c:valAx>
      <c:spPr>
        <a:noFill/>
        <a:ln w="2233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35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8850671394942237"/>
          <c:y val="0.31104768245717812"/>
          <c:w val="0.68976936410497069"/>
          <c:h val="0.51600014528236005"/>
        </c:manualLayout>
      </c:layout>
      <c:lineChart>
        <c:grouping val="standard"/>
        <c:ser>
          <c:idx val="3"/>
          <c:order val="0"/>
          <c:tx>
            <c:strRef>
              <c:f>Sheet1!$B$1</c:f>
              <c:strCache>
                <c:ptCount val="1"/>
                <c:pt idx="0">
                  <c:v>Croissance</c:v>
                </c:pt>
              </c:strCache>
            </c:strRef>
          </c:tx>
          <c:spPr>
            <a:ln w="28575">
              <a:solidFill>
                <a:schemeClr val="tx1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5471846481727126E-2"/>
                  <c:y val="4.376333879711494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7.2330192686500594E-2"/>
                  <c:y val="-3.365507515470381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0615606135307191E-2"/>
                  <c:y val="-2.907521068834016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4024102472883055E-2"/>
                  <c:y val="-3.614939745991845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7017080075390042E-2"/>
                  <c:y val="-3.3655075154703812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2176413373400061E-2"/>
                  <c:y val="-2.777900517209829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5.0093007501154314E-2"/>
                  <c:y val="-2.4194602482708973E-2"/>
                </c:manualLayout>
              </c:layout>
              <c:dLblPos val="r"/>
              <c:showVal val="1"/>
            </c:dLbl>
            <c:numFmt formatCode="General" sourceLinked="0"/>
            <c:spPr>
              <a:noFill/>
              <a:ln w="2336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fr-FR"/>
              </a:p>
            </c:txPr>
            <c:dLblPos val="b"/>
            <c:showVal val="1"/>
          </c:dLbls>
          <c:cat>
            <c:strRef>
              <c:f>Sheet1!$A$2:$A$8</c:f>
              <c:strCache>
                <c:ptCount val="7"/>
                <c:pt idx="0">
                  <c:v>2009 2nd semestre</c:v>
                </c:pt>
                <c:pt idx="1">
                  <c:v>2010 1er semestre</c:v>
                </c:pt>
                <c:pt idx="2">
                  <c:v>2010 2nd semestre</c:v>
                </c:pt>
                <c:pt idx="3">
                  <c:v>2011 2nd semestre</c:v>
                </c:pt>
                <c:pt idx="4">
                  <c:v>2012 2nd semestre </c:v>
                </c:pt>
                <c:pt idx="5">
                  <c:v>2013 2nd semestre</c:v>
                </c:pt>
                <c:pt idx="6">
                  <c:v>2014 1er semestre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27</c:v>
                </c:pt>
                <c:pt idx="1">
                  <c:v>31</c:v>
                </c:pt>
                <c:pt idx="2">
                  <c:v>37</c:v>
                </c:pt>
                <c:pt idx="3">
                  <c:v>28</c:v>
                </c:pt>
                <c:pt idx="4">
                  <c:v>27</c:v>
                </c:pt>
                <c:pt idx="5">
                  <c:v>28</c:v>
                </c:pt>
                <c:pt idx="6">
                  <c:v>30</c:v>
                </c:pt>
              </c:numCache>
            </c:numRef>
          </c:val>
          <c:smooth val="1"/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Baisse d'activité</c:v>
                </c:pt>
              </c:strCache>
            </c:strRef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3757259930533425E-2"/>
                  <c:y val="-4.111791537395046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3043726308517022E-2"/>
                  <c:y val="-4.053213484609651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0615606135307191E-2"/>
                  <c:y val="3.05487551558449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7865075730624628E-2"/>
                  <c:y val="2.777923651343624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7017080075390042E-2"/>
                  <c:y val="3.953137647864718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5139899177219505E-2"/>
                  <c:y val="3.3655306496041641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5072721836609574E-2"/>
                  <c:y val="3.5946973789257763E-2"/>
                </c:manualLayout>
              </c:layout>
              <c:dLblPos val="r"/>
              <c:showVal val="1"/>
            </c:dLbl>
            <c:numFmt formatCode="General" sourceLinked="0"/>
            <c:spPr>
              <a:noFill/>
              <a:ln w="2336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FF0000"/>
                    </a:solidFill>
                    <a:latin typeface="+mn-lt"/>
                    <a:ea typeface="Arial"/>
                    <a:cs typeface="Arial"/>
                  </a:defRPr>
                </a:pPr>
                <a:endParaRPr lang="fr-FR"/>
              </a:p>
            </c:txPr>
            <c:dLblPos val="t"/>
            <c:showVal val="1"/>
          </c:dLbls>
          <c:cat>
            <c:strRef>
              <c:f>Sheet1!$A$2:$A$8</c:f>
              <c:strCache>
                <c:ptCount val="7"/>
                <c:pt idx="0">
                  <c:v>2009 2nd semestre</c:v>
                </c:pt>
                <c:pt idx="1">
                  <c:v>2010 1er semestre</c:v>
                </c:pt>
                <c:pt idx="2">
                  <c:v>2010 2nd semestre</c:v>
                </c:pt>
                <c:pt idx="3">
                  <c:v>2011 2nd semestre</c:v>
                </c:pt>
                <c:pt idx="4">
                  <c:v>2012 2nd semestre </c:v>
                </c:pt>
                <c:pt idx="5">
                  <c:v>2013 2nd semestre</c:v>
                </c:pt>
                <c:pt idx="6">
                  <c:v>2014 1er semestre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28</c:v>
                </c:pt>
                <c:pt idx="1">
                  <c:v>18</c:v>
                </c:pt>
                <c:pt idx="2">
                  <c:v>14</c:v>
                </c:pt>
                <c:pt idx="3">
                  <c:v>24</c:v>
                </c:pt>
                <c:pt idx="4">
                  <c:v>27</c:v>
                </c:pt>
                <c:pt idx="5">
                  <c:v>19</c:v>
                </c:pt>
                <c:pt idx="6">
                  <c:v>16</c:v>
                </c:pt>
              </c:numCache>
            </c:numRef>
          </c:val>
          <c:smooth val="1"/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Stabilité</c:v>
                </c:pt>
              </c:strCache>
            </c:strRef>
          </c:tx>
          <c:spPr>
            <a:ln w="28575">
              <a:solidFill>
                <a:schemeClr val="accent6">
                  <a:lumMod val="25000"/>
                  <a:lumOff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6685999863753003E-2"/>
                  <c:y val="-5.697983420691678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0615606135307191E-2"/>
                  <c:y val="-2.760833666392524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2176413373400102E-2"/>
                  <c:y val="-3.098146331261825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2176413373400102E-2"/>
                  <c:y val="-3.098146331261825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1049537138661597E-2"/>
                  <c:y val="-4.860967326043459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2176413373400061E-2"/>
                  <c:y val="-2.8043428321315539E-2"/>
                </c:manualLayout>
              </c:layout>
              <c:dLblPos val="r"/>
              <c:showVal val="1"/>
            </c:dLbl>
            <c:numFmt formatCode="General" sourceLinked="0"/>
            <c:spPr>
              <a:noFill/>
              <a:ln w="2336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accent6">
                        <a:lumMod val="25000"/>
                        <a:lumOff val="75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fr-FR"/>
              </a:p>
            </c:txPr>
            <c:dLblPos val="t"/>
            <c:showVal val="1"/>
          </c:dLbls>
          <c:cat>
            <c:strRef>
              <c:f>Sheet1!$A$2:$A$8</c:f>
              <c:strCache>
                <c:ptCount val="7"/>
                <c:pt idx="0">
                  <c:v>2009 2nd semestre</c:v>
                </c:pt>
                <c:pt idx="1">
                  <c:v>2010 1er semestre</c:v>
                </c:pt>
                <c:pt idx="2">
                  <c:v>2010 2nd semestre</c:v>
                </c:pt>
                <c:pt idx="3">
                  <c:v>2011 2nd semestre</c:v>
                </c:pt>
                <c:pt idx="4">
                  <c:v>2012 2nd semestre </c:v>
                </c:pt>
                <c:pt idx="5">
                  <c:v>2013 2nd semestre</c:v>
                </c:pt>
                <c:pt idx="6">
                  <c:v>2014 1er semestre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44</c:v>
                </c:pt>
                <c:pt idx="1">
                  <c:v>49</c:v>
                </c:pt>
                <c:pt idx="2">
                  <c:v>49</c:v>
                </c:pt>
                <c:pt idx="3">
                  <c:v>47</c:v>
                </c:pt>
                <c:pt idx="4">
                  <c:v>46</c:v>
                </c:pt>
                <c:pt idx="5">
                  <c:v>53</c:v>
                </c:pt>
                <c:pt idx="6">
                  <c:v>54</c:v>
                </c:pt>
              </c:numCache>
            </c:numRef>
          </c:val>
          <c:smooth val="1"/>
        </c:ser>
        <c:dLbls>
          <c:showVal val="1"/>
        </c:dLbls>
        <c:marker val="1"/>
        <c:axId val="94218496"/>
        <c:axId val="94257152"/>
      </c:lineChart>
      <c:catAx>
        <c:axId val="94218496"/>
        <c:scaling>
          <c:orientation val="minMax"/>
        </c:scaling>
        <c:axPos val="b"/>
        <c:numFmt formatCode="mmm\-\y\y" sourceLinked="1"/>
        <c:tickLblPos val="nextTo"/>
        <c:spPr>
          <a:ln w="116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94257152"/>
        <c:crosses val="autoZero"/>
        <c:lblAlgn val="ctr"/>
        <c:lblOffset val="0"/>
        <c:tickLblSkip val="1"/>
        <c:tickMarkSkip val="1"/>
      </c:catAx>
      <c:valAx>
        <c:axId val="94257152"/>
        <c:scaling>
          <c:orientation val="minMax"/>
        </c:scaling>
        <c:axPos val="l"/>
        <c:numFmt formatCode="0" sourceLinked="0"/>
        <c:majorTickMark val="none"/>
        <c:tickLblPos val="nextTo"/>
        <c:spPr>
          <a:ln w="29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2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94218496"/>
        <c:crosses val="autoZero"/>
        <c:crossBetween val="midCat"/>
        <c:minorUnit val="10"/>
      </c:valAx>
      <c:spPr>
        <a:noFill/>
        <a:ln w="23364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rgbClr val="FF0000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400" b="0" i="0" u="none" strike="noStrike" baseline="0">
                <a:solidFill>
                  <a:schemeClr val="accent6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</c:legendEntry>
      <c:layout>
        <c:manualLayout>
          <c:xMode val="edge"/>
          <c:yMode val="edge"/>
          <c:x val="0.25534485629726072"/>
          <c:y val="4.4733549143956094E-2"/>
          <c:w val="0.55539954432947714"/>
          <c:h val="0.19880086530914023"/>
        </c:manualLayout>
      </c:layout>
      <c:spPr>
        <a:noFill/>
        <a:ln w="23364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24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4339491379264747"/>
          <c:y val="0.4095057431082344"/>
          <c:w val="0.32998357325376559"/>
          <c:h val="0.445907298147635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6D9F1"/>
            </a:solidFill>
            <a:ln w="126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tx1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3">
                  <a:lumMod val="40000"/>
                  <a:lumOff val="60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0000"/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chemeClr val="bg1">
                  <a:lumMod val="65000"/>
                </a:schemeClr>
              </a:solidFill>
              <a:ln w="126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9804838851988126E-3"/>
                  <c:y val="7.8445050604420991E-3"/>
                </c:manualLayout>
              </c:layout>
              <c:showVal val="1"/>
            </c:dLbl>
            <c:dLbl>
              <c:idx val="5"/>
              <c:layout>
                <c:manualLayout>
                  <c:x val="-2.3342512387287768E-7"/>
                  <c:y val="-5.57150451887294E-3"/>
                </c:manualLayout>
              </c:layout>
              <c:showVal val="1"/>
            </c:dLbl>
            <c:numFmt formatCode="0\%" sourceLinked="0"/>
            <c:spPr>
              <a:noFill/>
              <a:ln w="253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Oui, tout à fait</c:v>
                </c:pt>
                <c:pt idx="1">
                  <c:v>Oui, plutôt</c:v>
                </c:pt>
                <c:pt idx="2">
                  <c:v>Non, pas vraiment</c:v>
                </c:pt>
                <c:pt idx="3">
                  <c:v>Non, pas du tout</c:v>
                </c:pt>
                <c:pt idx="4">
                  <c:v>Nsp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25</c:v>
                </c:pt>
                <c:pt idx="2">
                  <c:v>21</c:v>
                </c:pt>
                <c:pt idx="3">
                  <c:v>29</c:v>
                </c:pt>
                <c:pt idx="4">
                  <c:v>9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00">
          <a:noFill/>
        </a:ln>
      </c:spPr>
    </c:plotArea>
    <c:legend>
      <c:legendPos val="l"/>
      <c:layout>
        <c:manualLayout>
          <c:xMode val="edge"/>
          <c:yMode val="edge"/>
          <c:x val="0.3895903100713678"/>
          <c:y val="0.10718866148081904"/>
          <c:w val="0.57363811428359834"/>
          <c:h val="0.12404820679336034"/>
        </c:manualLayout>
      </c:layout>
      <c:spPr>
        <a:noFill/>
        <a:ln w="253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814542336257595"/>
          <c:y val="0.15292495674740508"/>
          <c:w val="0.62185457663742694"/>
          <c:h val="0.665538082443847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8E94"/>
            </a:solidFill>
            <a:ln w="12634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numFmt formatCode="0\%" sourceLinked="0"/>
            <c:txPr>
              <a:bodyPr/>
              <a:lstStyle/>
              <a:p>
                <a:pPr>
                  <a:defRPr sz="1600" b="1">
                    <a:solidFill>
                      <a:srgbClr val="00ADA8"/>
                    </a:solidFill>
                  </a:defRPr>
                </a:pPr>
                <a:endParaRPr lang="fr-FR"/>
              </a:p>
            </c:txPr>
            <c:dLblPos val="outEnd"/>
            <c:showVal val="1"/>
          </c:dLbls>
          <c:cat>
            <c:strRef>
              <c:f>Sheet1!$A$2:$A$6</c:f>
              <c:strCache>
                <c:ptCount val="5"/>
                <c:pt idx="0">
                  <c:v>Zéro mois</c:v>
                </c:pt>
                <c:pt idx="1">
                  <c:v>1 à 5 mois</c:v>
                </c:pt>
                <c:pt idx="2">
                  <c:v>6 à 11 mois</c:v>
                </c:pt>
                <c:pt idx="3">
                  <c:v>12 à 23 mois</c:v>
                </c:pt>
                <c:pt idx="4">
                  <c:v>24 mois et plus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5</c:v>
                </c:pt>
                <c:pt idx="2">
                  <c:v>14</c:v>
                </c:pt>
                <c:pt idx="3">
                  <c:v>17</c:v>
                </c:pt>
                <c:pt idx="4">
                  <c:v>36</c:v>
                </c:pt>
              </c:numCache>
            </c:numRef>
          </c:val>
        </c:ser>
        <c:dLbls/>
        <c:gapWidth val="113"/>
        <c:overlap val="-14"/>
        <c:axId val="112331392"/>
        <c:axId val="112341376"/>
      </c:barChart>
      <c:catAx>
        <c:axId val="112331392"/>
        <c:scaling>
          <c:orientation val="maxMin"/>
        </c:scaling>
        <c:axPos val="l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rgbClr val="003366"/>
                </a:solidFill>
              </a:defRPr>
            </a:pPr>
            <a:endParaRPr lang="fr-FR"/>
          </a:p>
        </c:txPr>
        <c:crossAx val="112341376"/>
        <c:crossesAt val="0"/>
        <c:auto val="1"/>
        <c:lblAlgn val="ctr"/>
        <c:lblOffset val="100"/>
        <c:tickLblSkip val="1"/>
        <c:tickMarkSkip val="1"/>
      </c:catAx>
      <c:valAx>
        <c:axId val="112341376"/>
        <c:scaling>
          <c:orientation val="minMax"/>
          <c:max val="100"/>
          <c:min val="0"/>
        </c:scaling>
        <c:delete val="1"/>
        <c:axPos val="t"/>
        <c:numFmt formatCode="General" sourceLinked="1"/>
        <c:tickLblPos val="none"/>
        <c:crossAx val="112331392"/>
        <c:crosses val="autoZero"/>
        <c:crossBetween val="between"/>
        <c:majorUnit val="10"/>
        <c:minorUnit val="5"/>
      </c:valAx>
      <c:spPr>
        <a:ln w="2526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792776599659515"/>
          <c:y val="0.1317741366358639"/>
          <c:w val="0.64207231263306386"/>
          <c:h val="0.69270432109375335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C0066"/>
            </a:solidFill>
            <a:ln w="12634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numFmt formatCode="0\%" sourceLinked="0"/>
            <c:spPr>
              <a:noFill/>
              <a:ln w="2526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CC0066"/>
                    </a:solidFill>
                    <a:latin typeface="Calibri" pitchFamily="34" charset="0"/>
                    <a:ea typeface="Calibri"/>
                    <a:cs typeface="Calibri"/>
                  </a:defRPr>
                </a:pPr>
                <a:endParaRPr lang="fr-FR"/>
              </a:p>
            </c:txPr>
            <c:dLblPos val="outEnd"/>
            <c:showVal val="1"/>
          </c:dLbls>
          <c:cat>
            <c:strRef>
              <c:f>Sheet1!$A$2:$A$6</c:f>
              <c:strCache>
                <c:ptCount val="5"/>
                <c:pt idx="0">
                  <c:v>Zéro mois</c:v>
                </c:pt>
                <c:pt idx="1">
                  <c:v>1 à 5 mois</c:v>
                </c:pt>
                <c:pt idx="2">
                  <c:v>6 à 11 mois</c:v>
                </c:pt>
                <c:pt idx="3">
                  <c:v>12 à 23 mois</c:v>
                </c:pt>
                <c:pt idx="4">
                  <c:v>24 mois et plus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19</c:v>
                </c:pt>
              </c:numCache>
            </c:numRef>
          </c:val>
        </c:ser>
        <c:dLbls/>
        <c:gapWidth val="113"/>
        <c:overlap val="-14"/>
        <c:axId val="117327360"/>
        <c:axId val="117328896"/>
      </c:barChart>
      <c:catAx>
        <c:axId val="117327360"/>
        <c:scaling>
          <c:orientation val="maxMin"/>
        </c:scaling>
        <c:axPos val="l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400" b="1">
                <a:solidFill>
                  <a:srgbClr val="003366"/>
                </a:solidFill>
              </a:defRPr>
            </a:pPr>
            <a:endParaRPr lang="fr-FR"/>
          </a:p>
        </c:txPr>
        <c:crossAx val="117328896"/>
        <c:crossesAt val="0"/>
        <c:auto val="1"/>
        <c:lblAlgn val="ctr"/>
        <c:lblOffset val="100"/>
        <c:tickLblSkip val="1"/>
        <c:tickMarkSkip val="1"/>
      </c:catAx>
      <c:valAx>
        <c:axId val="117328896"/>
        <c:scaling>
          <c:orientation val="minMax"/>
          <c:max val="100"/>
          <c:min val="0"/>
        </c:scaling>
        <c:delete val="1"/>
        <c:axPos val="t"/>
        <c:numFmt formatCode="General" sourceLinked="1"/>
        <c:tickLblPos val="none"/>
        <c:crossAx val="117327360"/>
        <c:crosses val="autoZero"/>
        <c:crossBetween val="between"/>
        <c:majorUnit val="10"/>
        <c:minorUnit val="5"/>
      </c:valAx>
      <c:spPr>
        <a:ln w="2526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fr-F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7.62022004186797E-2"/>
          <c:y val="0.22225372229056331"/>
          <c:w val="0.78860350916588651"/>
          <c:h val="0.5024072991584102"/>
        </c:manualLayout>
      </c:layout>
      <c:lineChart>
        <c:grouping val="standard"/>
        <c:ser>
          <c:idx val="3"/>
          <c:order val="0"/>
          <c:tx>
            <c:strRef>
              <c:f>Sheet1!$B$1</c:f>
              <c:strCache>
                <c:ptCount val="1"/>
                <c:pt idx="0">
                  <c:v>moyenne</c:v>
                </c:pt>
              </c:strCache>
            </c:strRef>
          </c:tx>
          <c:spPr>
            <a:ln w="28575">
              <a:solidFill>
                <a:schemeClr val="tx1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3290195556880343E-2"/>
                  <c:y val="-4.6179022217606371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4121765084465518E-2"/>
                  <c:y val="-3.4296323170116987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1.8701130551031307E-2"/>
                  <c:y val="-3.4949871617728896E-2"/>
                </c:manualLayout>
              </c:layout>
              <c:dLblPos val="r"/>
              <c:showVal val="1"/>
            </c:dLbl>
            <c:numFmt formatCode="General" sourceLinked="0"/>
            <c:spPr>
              <a:noFill/>
              <a:ln w="2336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fr-FR"/>
              </a:p>
            </c:txPr>
            <c:dLblPos val="t"/>
            <c:showVal val="1"/>
          </c:dLbls>
          <c:cat>
            <c:strRef>
              <c:f>Sheet1!$A$2:$A$8</c:f>
              <c:strCache>
                <c:ptCount val="7"/>
                <c:pt idx="0">
                  <c:v>2009 2nd semestre</c:v>
                </c:pt>
                <c:pt idx="1">
                  <c:v>2010 1er semestre</c:v>
                </c:pt>
                <c:pt idx="2">
                  <c:v>2010 2nd semestre</c:v>
                </c:pt>
                <c:pt idx="3">
                  <c:v>2011 2nd semestre</c:v>
                </c:pt>
                <c:pt idx="4">
                  <c:v>2012 2nd semestre</c:v>
                </c:pt>
                <c:pt idx="5">
                  <c:v>2013 2nd semestre</c:v>
                </c:pt>
                <c:pt idx="6">
                  <c:v>2014 1er semestre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</c:v>
                </c:pt>
                <c:pt idx="1">
                  <c:v>14</c:v>
                </c:pt>
                <c:pt idx="2">
                  <c:v>18</c:v>
                </c:pt>
                <c:pt idx="3">
                  <c:v>23</c:v>
                </c:pt>
                <c:pt idx="4">
                  <c:v>20</c:v>
                </c:pt>
                <c:pt idx="5">
                  <c:v>31</c:v>
                </c:pt>
                <c:pt idx="6">
                  <c:v>25</c:v>
                </c:pt>
              </c:numCache>
            </c:numRef>
          </c:val>
          <c:smooth val="1"/>
        </c:ser>
        <c:dLbls>
          <c:showVal val="1"/>
        </c:dLbls>
        <c:marker val="1"/>
        <c:axId val="91776896"/>
        <c:axId val="92120960"/>
      </c:lineChart>
      <c:catAx>
        <c:axId val="91776896"/>
        <c:scaling>
          <c:orientation val="minMax"/>
        </c:scaling>
        <c:axPos val="b"/>
        <c:numFmt formatCode="mmm\-\y\y" sourceLinked="1"/>
        <c:tickLblPos val="nextTo"/>
        <c:spPr>
          <a:ln w="116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92120960"/>
        <c:crosses val="autoZero"/>
        <c:lblAlgn val="ctr"/>
        <c:lblOffset val="0"/>
        <c:tickLblSkip val="1"/>
        <c:tickMarkSkip val="1"/>
      </c:catAx>
      <c:valAx>
        <c:axId val="92120960"/>
        <c:scaling>
          <c:orientation val="minMax"/>
        </c:scaling>
        <c:axPos val="l"/>
        <c:numFmt formatCode="0" sourceLinked="0"/>
        <c:majorTickMark val="none"/>
        <c:tickLblPos val="nextTo"/>
        <c:spPr>
          <a:ln w="29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2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91776896"/>
        <c:crosses val="autoZero"/>
        <c:crossBetween val="midCat"/>
        <c:minorUnit val="10"/>
      </c:valAx>
      <c:spPr>
        <a:noFill/>
        <a:ln w="23364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</c:legendEntry>
      <c:layout>
        <c:manualLayout>
          <c:xMode val="edge"/>
          <c:yMode val="edge"/>
          <c:x val="0.19521603752211306"/>
          <c:y val="4.2546612109172072E-2"/>
          <c:w val="0.69727368094396958"/>
          <c:h val="9.5969640613544974E-2"/>
        </c:manualLayout>
      </c:layout>
      <c:spPr>
        <a:noFill/>
        <a:ln w="2336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24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7.5281671750698276E-2"/>
          <c:y val="0.21409252774418833"/>
          <c:w val="0.76787484956060603"/>
          <c:h val="0.54771611734280412"/>
        </c:manualLayout>
      </c:layout>
      <c:lineChart>
        <c:grouping val="standard"/>
        <c:ser>
          <c:idx val="3"/>
          <c:order val="0"/>
          <c:tx>
            <c:strRef>
              <c:f>Sheet1!$B$1</c:f>
              <c:strCache>
                <c:ptCount val="1"/>
                <c:pt idx="0">
                  <c:v>moyenne</c:v>
                </c:pt>
              </c:strCache>
            </c:strRef>
          </c:tx>
          <c:spPr>
            <a:ln w="28575">
              <a:solidFill>
                <a:srgbClr val="CC0066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3455574016183197E-2"/>
                  <c:y val="-4.7315781157572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9326069349723449E-2"/>
                  <c:y val="-4.246918012861194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0615722903877782E-2"/>
                  <c:y val="-3.788931566224818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6040331004518884E-2"/>
                  <c:y val="-3.908743245122125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7017080075390042E-2"/>
                  <c:y val="-3.659311014600649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6848389257680915E-2"/>
                  <c:y val="-3.365507515470374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4084656695404803E-2"/>
                  <c:y val="-3.3008707456617145E-2"/>
                </c:manualLayout>
              </c:layout>
              <c:dLblPos val="r"/>
              <c:showVal val="1"/>
            </c:dLbl>
            <c:numFmt formatCode="General" sourceLinked="0"/>
            <c:spPr>
              <a:noFill/>
              <a:ln w="2336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CC0066"/>
                    </a:solidFill>
                    <a:latin typeface="+mn-lt"/>
                    <a:ea typeface="Arial"/>
                    <a:cs typeface="Arial"/>
                  </a:defRPr>
                </a:pPr>
                <a:endParaRPr lang="fr-FR"/>
              </a:p>
            </c:txPr>
            <c:dLblPos val="b"/>
            <c:showVal val="1"/>
          </c:dLbls>
          <c:cat>
            <c:strRef>
              <c:f>Sheet1!$A$2:$A$8</c:f>
              <c:strCache>
                <c:ptCount val="7"/>
                <c:pt idx="0">
                  <c:v>2009 2nd semestre</c:v>
                </c:pt>
                <c:pt idx="1">
                  <c:v>2010 1er semestre</c:v>
                </c:pt>
                <c:pt idx="2">
                  <c:v>2010 2nd semestre</c:v>
                </c:pt>
                <c:pt idx="3">
                  <c:v>2011 2nd semestre</c:v>
                </c:pt>
                <c:pt idx="4">
                  <c:v>2012 2nd semestre</c:v>
                </c:pt>
                <c:pt idx="5">
                  <c:v>2013 2nd semestre</c:v>
                </c:pt>
                <c:pt idx="6">
                  <c:v>2014 1er semestre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</c:v>
                </c:pt>
                <c:pt idx="1">
                  <c:v>8</c:v>
                </c:pt>
                <c:pt idx="2">
                  <c:v>6</c:v>
                </c:pt>
                <c:pt idx="3">
                  <c:v>11</c:v>
                </c:pt>
                <c:pt idx="4">
                  <c:v>13</c:v>
                </c:pt>
                <c:pt idx="5">
                  <c:v>11</c:v>
                </c:pt>
                <c:pt idx="6">
                  <c:v>11</c:v>
                </c:pt>
              </c:numCache>
            </c:numRef>
          </c:val>
          <c:smooth val="1"/>
        </c:ser>
        <c:dLbls>
          <c:showVal val="1"/>
        </c:dLbls>
        <c:marker val="1"/>
        <c:axId val="94260224"/>
        <c:axId val="111850624"/>
      </c:lineChart>
      <c:catAx>
        <c:axId val="94260224"/>
        <c:scaling>
          <c:orientation val="minMax"/>
        </c:scaling>
        <c:axPos val="b"/>
        <c:numFmt formatCode="mmm\-\y\y" sourceLinked="1"/>
        <c:tickLblPos val="nextTo"/>
        <c:spPr>
          <a:ln w="116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111850624"/>
        <c:crosses val="autoZero"/>
        <c:lblAlgn val="ctr"/>
        <c:lblOffset val="0"/>
        <c:tickLblSkip val="1"/>
        <c:tickMarkSkip val="1"/>
      </c:catAx>
      <c:valAx>
        <c:axId val="111850624"/>
        <c:scaling>
          <c:orientation val="minMax"/>
          <c:max val="40"/>
        </c:scaling>
        <c:axPos val="l"/>
        <c:numFmt formatCode="0" sourceLinked="0"/>
        <c:majorTickMark val="none"/>
        <c:tickLblPos val="nextTo"/>
        <c:spPr>
          <a:ln w="29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2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94260224"/>
        <c:crosses val="autoZero"/>
        <c:crossBetween val="midCat"/>
        <c:minorUnit val="10"/>
      </c:valAx>
      <c:spPr>
        <a:noFill/>
        <a:ln w="23364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rgbClr val="CC0066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</c:legendEntry>
      <c:layout>
        <c:manualLayout>
          <c:xMode val="edge"/>
          <c:yMode val="edge"/>
          <c:x val="0.20727994217071749"/>
          <c:y val="6.5299794083075124E-2"/>
          <c:w val="0.62749691551929065"/>
          <c:h val="7.834143066572867E-2"/>
        </c:manualLayout>
      </c:layout>
      <c:spPr>
        <a:noFill/>
        <a:ln w="2336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24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9270133654694461"/>
          <c:y val="0.34809770365021175"/>
          <c:w val="0.2700638169369724"/>
          <c:h val="0.6519022963497884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Très optimiste</c:v>
                </c:pt>
              </c:strCache>
            </c:strRef>
          </c:tx>
          <c:spPr>
            <a:solidFill>
              <a:schemeClr val="tx1"/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Le maintien de l'emploi dans votre entreprise</c:v>
                </c:pt>
                <c:pt idx="1">
                  <c:v>Le niveau de stress des salariés</c:v>
                </c:pt>
                <c:pt idx="2">
                  <c:v>Le développement économique du secteur d'activité de votre entreprise</c:v>
                </c:pt>
                <c:pt idx="3">
                  <c:v>La possibilité de proposer des formations à vos salariés</c:v>
                </c:pt>
                <c:pt idx="4">
                  <c:v>L'augmentation des salaires ou du pouvoir d'achat de vos salariés</c:v>
                </c:pt>
                <c:pt idx="5">
                  <c:v>La capacité à embaucher de votre entreprise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</c:v>
                </c:pt>
                <c:pt idx="1">
                  <c:v>13</c:v>
                </c:pt>
                <c:pt idx="2">
                  <c:v>9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Plutôt optimiste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400" b="0"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Le maintien de l'emploi dans votre entreprise</c:v>
                </c:pt>
                <c:pt idx="1">
                  <c:v>Le niveau de stress des salariés</c:v>
                </c:pt>
                <c:pt idx="2">
                  <c:v>Le développement économique du secteur d'activité de votre entreprise</c:v>
                </c:pt>
                <c:pt idx="3">
                  <c:v>La possibilité de proposer des formations à vos salariés</c:v>
                </c:pt>
                <c:pt idx="4">
                  <c:v>L'augmentation des salaires ou du pouvoir d'achat de vos salariés</c:v>
                </c:pt>
                <c:pt idx="5">
                  <c:v>La capacité à embaucher de votre entreprise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52</c:v>
                </c:pt>
                <c:pt idx="1">
                  <c:v>55</c:v>
                </c:pt>
                <c:pt idx="2">
                  <c:v>34</c:v>
                </c:pt>
                <c:pt idx="3">
                  <c:v>38</c:v>
                </c:pt>
                <c:pt idx="4">
                  <c:v>21</c:v>
                </c:pt>
                <c:pt idx="5">
                  <c:v>22</c:v>
                </c:pt>
              </c:numCache>
            </c:numRef>
          </c:val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Plutôt pessimiste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2337">
              <a:noFill/>
            </a:ln>
          </c:spPr>
          <c:dLbls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Le maintien de l'emploi dans votre entreprise</c:v>
                </c:pt>
                <c:pt idx="1">
                  <c:v>Le niveau de stress des salariés</c:v>
                </c:pt>
                <c:pt idx="2">
                  <c:v>Le développement économique du secteur d'activité de votre entreprise</c:v>
                </c:pt>
                <c:pt idx="3">
                  <c:v>La possibilité de proposer des formations à vos salariés</c:v>
                </c:pt>
                <c:pt idx="4">
                  <c:v>L'augmentation des salaires ou du pouvoir d'achat de vos salariés</c:v>
                </c:pt>
                <c:pt idx="5">
                  <c:v>La capacité à embaucher de votre entreprise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19</c:v>
                </c:pt>
                <c:pt idx="1">
                  <c:v>19</c:v>
                </c:pt>
                <c:pt idx="2">
                  <c:v>40</c:v>
                </c:pt>
                <c:pt idx="3">
                  <c:v>36</c:v>
                </c:pt>
                <c:pt idx="4">
                  <c:v>43</c:v>
                </c:pt>
                <c:pt idx="5">
                  <c:v>34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Très pessimiste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400" b="0">
                    <a:latin typeface="+mj-lt"/>
                  </a:defRPr>
                </a:pPr>
                <a:endParaRPr lang="fr-FR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Le maintien de l'emploi dans votre entreprise</c:v>
                </c:pt>
                <c:pt idx="1">
                  <c:v>Le niveau de stress des salariés</c:v>
                </c:pt>
                <c:pt idx="2">
                  <c:v>Le développement économique du secteur d'activité de votre entreprise</c:v>
                </c:pt>
                <c:pt idx="3">
                  <c:v>La possibilité de proposer des formations à vos salariés</c:v>
                </c:pt>
                <c:pt idx="4">
                  <c:v>L'augmentation des salaires ou du pouvoir d'achat de vos salariés</c:v>
                </c:pt>
                <c:pt idx="5">
                  <c:v>La capacité à embaucher de votre entreprise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15</c:v>
                </c:pt>
                <c:pt idx="3">
                  <c:v>13</c:v>
                </c:pt>
                <c:pt idx="4">
                  <c:v>23</c:v>
                </c:pt>
                <c:pt idx="5">
                  <c:v>33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Le maintien de l'emploi dans votre entreprise</c:v>
                </c:pt>
                <c:pt idx="1">
                  <c:v>Le niveau de stress des salariés</c:v>
                </c:pt>
                <c:pt idx="2">
                  <c:v>Le développement économique du secteur d'activité de votre entreprise</c:v>
                </c:pt>
                <c:pt idx="3">
                  <c:v>La possibilité de proposer des formations à vos salariés</c:v>
                </c:pt>
                <c:pt idx="4">
                  <c:v>L'augmentation des salaires ou du pouvoir d'achat de vos salariés</c:v>
                </c:pt>
                <c:pt idx="5">
                  <c:v>La capacité à embaucher de votre entreprise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3</c:v>
                </c:pt>
                <c:pt idx="1">
                  <c:v>7</c:v>
                </c:pt>
                <c:pt idx="2">
                  <c:v>2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</c:numCache>
            </c:numRef>
          </c:val>
        </c:ser>
        <c:dLbls>
          <c:showVal val="1"/>
        </c:dLbls>
        <c:gapWidth val="95"/>
        <c:overlap val="100"/>
        <c:axId val="117204864"/>
        <c:axId val="117206400"/>
      </c:barChart>
      <c:catAx>
        <c:axId val="117204864"/>
        <c:scaling>
          <c:orientation val="maxMin"/>
        </c:scaling>
        <c:delete val="1"/>
        <c:axPos val="l"/>
        <c:numFmt formatCode="General" sourceLinked="1"/>
        <c:tickLblPos val="none"/>
        <c:crossAx val="117206400"/>
        <c:crosses val="autoZero"/>
        <c:auto val="1"/>
        <c:lblAlgn val="r"/>
        <c:lblOffset val="100"/>
      </c:catAx>
      <c:valAx>
        <c:axId val="117206400"/>
        <c:scaling>
          <c:orientation val="minMax"/>
          <c:max val="1"/>
        </c:scaling>
        <c:delete val="1"/>
        <c:axPos val="t"/>
        <c:numFmt formatCode="0%" sourceLinked="1"/>
        <c:majorTickMark val="none"/>
        <c:tickLblPos val="none"/>
        <c:crossAx val="117204864"/>
        <c:crosses val="autoZero"/>
        <c:crossBetween val="between"/>
        <c:majorUnit val="0.2"/>
        <c:minorUnit val="0.1"/>
      </c:valAx>
      <c:spPr>
        <a:noFill/>
        <a:ln w="22337">
          <a:noFill/>
        </a:ln>
      </c:spPr>
    </c:plotArea>
    <c:legend>
      <c:legendPos val="t"/>
      <c:layout>
        <c:manualLayout>
          <c:xMode val="edge"/>
          <c:yMode val="edge"/>
          <c:x val="0.12358234388675862"/>
          <c:y val="8.220632061716171E-2"/>
          <c:w val="0.83718763887808878"/>
          <c:h val="6.2838683626085454E-2"/>
        </c:manualLayout>
      </c:layout>
      <c:txPr>
        <a:bodyPr/>
        <a:lstStyle/>
        <a:p>
          <a:pPr>
            <a:defRPr sz="1400" b="0">
              <a:solidFill>
                <a:schemeClr val="tx1"/>
              </a:solidFill>
              <a:latin typeface="+mj-lt"/>
            </a:defRPr>
          </a:pPr>
          <a:endParaRPr lang="fr-F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35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0.16121</cdr:y>
    </cdr:from>
    <cdr:to>
      <cdr:x>0.37037</cdr:x>
      <cdr:y>0.22287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-1211015" y="871745"/>
          <a:ext cx="2878612" cy="333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600" b="1" u="sng" dirty="0" smtClean="0">
              <a:solidFill>
                <a:schemeClr val="tx1"/>
              </a:solidFill>
            </a:rPr>
            <a:t>Réponses citées EN PREMIER</a:t>
          </a:r>
          <a:endParaRPr lang="fr-FR" sz="1600" b="1" u="sng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FE8CB-F70B-4DA3-B41A-3B2AB0EE3ABC}" type="datetimeFigureOut">
              <a:rPr lang="fr-FR" smtClean="0"/>
              <a:pPr/>
              <a:t>16/06/2014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83E8E-390E-45C5-A30E-C5F20FF9ED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60405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F80CF-FF9A-4AA9-845F-0E7A37129905}" type="datetimeFigureOut">
              <a:rPr lang="fr-FR" smtClean="0"/>
              <a:pPr/>
              <a:t>16/06/2014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1485A-646D-4D1A-A1F3-B171BC232D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8124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1485A-646D-4D1A-A1F3-B171BC232DF9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8649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6276" name="Picture 4" descr="D:\OLIVIER\_WSBL\INSIGHT FACTORY\img\couv_img.jpg"/>
          <p:cNvPicPr>
            <a:picLocks noChangeAspect="1" noChangeArrowheads="1"/>
          </p:cNvPicPr>
          <p:nvPr userDrawn="1"/>
        </p:nvPicPr>
        <p:blipFill>
          <a:blip r:embed="rId2" cstate="email"/>
          <a:srcRect t="40787"/>
          <a:stretch>
            <a:fillRect/>
          </a:stretch>
        </p:blipFill>
        <p:spPr bwMode="auto">
          <a:xfrm>
            <a:off x="0" y="2852936"/>
            <a:ext cx="9144000" cy="4141677"/>
          </a:xfrm>
          <a:prstGeom prst="rect">
            <a:avLst/>
          </a:prstGeom>
          <a:noFill/>
        </p:spPr>
      </p:pic>
      <p:sp>
        <p:nvSpPr>
          <p:cNvPr id="28" name="Titel 1"/>
          <p:cNvSpPr>
            <a:spLocks noGrp="1"/>
          </p:cNvSpPr>
          <p:nvPr>
            <p:ph type="title" hasCustomPrompt="1"/>
          </p:nvPr>
        </p:nvSpPr>
        <p:spPr>
          <a:xfrm>
            <a:off x="3059832" y="3068960"/>
            <a:ext cx="5904656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552" y="6525344"/>
            <a:ext cx="259686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4283968" cy="2852936"/>
          </a:xfrm>
          <a:prstGeom prst="rect">
            <a:avLst/>
          </a:prstGeom>
          <a:solidFill>
            <a:srgbClr val="0897D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pPr>
              <a:lnSpc>
                <a:spcPct val="90000"/>
              </a:lnSpc>
              <a:spcBef>
                <a:spcPts val="1500"/>
              </a:spcBef>
            </a:pPr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 bwMode="auto">
          <a:xfrm>
            <a:off x="0" y="2450237"/>
            <a:ext cx="9144000" cy="4407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fr-FR" smtClean="0">
              <a:solidFill>
                <a:srgbClr val="1F497D"/>
              </a:solidFill>
            </a:endParaRPr>
          </a:p>
        </p:txBody>
      </p:sp>
      <p:pic>
        <p:nvPicPr>
          <p:cNvPr id="1207298" name="Picture 2" descr="D:\OLIVIER\_WSBL\INSIGHT FACTORY\img\bord01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56178"/>
            <a:ext cx="9144000" cy="692176"/>
          </a:xfrm>
          <a:prstGeom prst="rect">
            <a:avLst/>
          </a:prstGeom>
          <a:noFill/>
        </p:spPr>
      </p:pic>
      <p:sp>
        <p:nvSpPr>
          <p:cNvPr id="28" name="Inhaltsplatzhalter 2"/>
          <p:cNvSpPr>
            <a:spLocks noGrp="1"/>
          </p:cNvSpPr>
          <p:nvPr>
            <p:ph idx="1" hasCustomPrompt="1"/>
          </p:nvPr>
        </p:nvSpPr>
        <p:spPr>
          <a:xfrm>
            <a:off x="179512" y="836712"/>
            <a:ext cx="8831288" cy="5330088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>
                <a:solidFill>
                  <a:schemeClr val="tx2"/>
                </a:solidFill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tx2"/>
                </a:solidFill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sp>
        <p:nvSpPr>
          <p:cNvPr id="3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512" y="6525344"/>
            <a:ext cx="7200800" cy="216024"/>
          </a:xfrm>
          <a:prstGeom prst="rect">
            <a:avLst/>
          </a:prstGeom>
          <a:ln/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552" y="6525344"/>
            <a:ext cx="259686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‹N°›</a:t>
            </a:fld>
            <a:endParaRPr lang="de-DE" dirty="0">
              <a:solidFill>
                <a:srgbClr val="1F497D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gray">
          <a:xfrm>
            <a:off x="161863" y="80680"/>
            <a:ext cx="521705" cy="468000"/>
            <a:chOff x="1352" y="681"/>
            <a:chExt cx="3519" cy="3153"/>
          </a:xfrm>
        </p:grpSpPr>
        <p:sp>
          <p:nvSpPr>
            <p:cNvPr id="3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971600" y="0"/>
            <a:ext cx="6696744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234097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166" y="-27384"/>
            <a:ext cx="6968429" cy="48779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20166" y="4152900"/>
            <a:ext cx="6968430" cy="270510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pPr>
              <a:lnSpc>
                <a:spcPct val="90000"/>
              </a:lnSpc>
              <a:spcBef>
                <a:spcPts val="1500"/>
              </a:spcBef>
            </a:pPr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300192" y="2780928"/>
            <a:ext cx="2843808" cy="1368152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pPr>
              <a:lnSpc>
                <a:spcPct val="90000"/>
              </a:lnSpc>
              <a:spcBef>
                <a:spcPts val="1500"/>
              </a:spcBef>
            </a:pPr>
            <a:endParaRPr lang="en-US" sz="1600" dirty="0" smtClean="0">
              <a:solidFill>
                <a:srgbClr val="FFFFFF"/>
              </a:solidFill>
            </a:endParaRPr>
          </a:p>
        </p:txBody>
      </p:sp>
      <p:pic>
        <p:nvPicPr>
          <p:cNvPr id="1206276" name="Picture 4" descr="D:\OLIVIER\_WSBL\INSIGHT FACTORY\img\couv_im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86250" y="-21266"/>
            <a:ext cx="2662013" cy="4152900"/>
          </a:xfrm>
          <a:prstGeom prst="rect">
            <a:avLst/>
          </a:prstGeom>
          <a:noFill/>
        </p:spPr>
      </p:pic>
      <p:sp>
        <p:nvSpPr>
          <p:cNvPr id="28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4293096"/>
            <a:ext cx="3888432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552" y="6525344"/>
            <a:ext cx="259686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9DB18A3-D21F-4BB0-9E84-DFB029941648}" type="slidenum">
              <a:rPr lang="de-DE" smtClean="0">
                <a:solidFill>
                  <a:srgbClr val="58595B">
                    <a:lumMod val="50000"/>
                  </a:srgbClr>
                </a:solidFill>
              </a:rPr>
              <a:pPr/>
              <a:t>‹N°›</a:t>
            </a:fld>
            <a:endParaRPr lang="de-DE" dirty="0">
              <a:solidFill>
                <a:srgbClr val="58595B">
                  <a:lumMod val="5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86250" y="-27384"/>
            <a:ext cx="2662013" cy="4180284"/>
          </a:xfrm>
          <a:prstGeom prst="rect">
            <a:avLst/>
          </a:prstGeom>
          <a:gradFill>
            <a:gsLst>
              <a:gs pos="18000">
                <a:schemeClr val="tx1">
                  <a:lumMod val="75000"/>
                </a:schemeClr>
              </a:gs>
              <a:gs pos="80000">
                <a:schemeClr val="bg1">
                  <a:lumMod val="75000"/>
                </a:schemeClr>
              </a:gs>
              <a:gs pos="57000">
                <a:schemeClr val="tx1">
                  <a:lumMod val="50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pPr>
              <a:lnSpc>
                <a:spcPct val="90000"/>
              </a:lnSpc>
              <a:spcBef>
                <a:spcPts val="1500"/>
              </a:spcBef>
            </a:pPr>
            <a:endParaRPr lang="en-US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290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6276" name="Picture 4" descr="D:\OLIVIER\_WSBL\INSIGHT FACTORY\img\couv_img.jpg"/>
          <p:cNvPicPr>
            <a:picLocks noChangeAspect="1" noChangeArrowheads="1"/>
          </p:cNvPicPr>
          <p:nvPr userDrawn="1"/>
        </p:nvPicPr>
        <p:blipFill>
          <a:blip r:embed="rId2" cstate="email"/>
          <a:srcRect t="40787"/>
          <a:stretch>
            <a:fillRect/>
          </a:stretch>
        </p:blipFill>
        <p:spPr bwMode="auto">
          <a:xfrm>
            <a:off x="0" y="2852936"/>
            <a:ext cx="9144000" cy="4141677"/>
          </a:xfrm>
          <a:prstGeom prst="rect">
            <a:avLst/>
          </a:prstGeom>
          <a:noFill/>
        </p:spPr>
      </p:pic>
      <p:sp>
        <p:nvSpPr>
          <p:cNvPr id="28" name="Titel 1"/>
          <p:cNvSpPr>
            <a:spLocks noGrp="1"/>
          </p:cNvSpPr>
          <p:nvPr>
            <p:ph type="title" hasCustomPrompt="1"/>
          </p:nvPr>
        </p:nvSpPr>
        <p:spPr>
          <a:xfrm>
            <a:off x="3059832" y="3068960"/>
            <a:ext cx="5904656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552" y="6525344"/>
            <a:ext cx="259686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>
                <a:solidFill>
                  <a:srgbClr val="FFFFFF"/>
                </a:solidFill>
              </a:rPr>
              <a:pPr/>
              <a:t>‹N°›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4283968" cy="2852936"/>
          </a:xfrm>
          <a:prstGeom prst="rect">
            <a:avLst/>
          </a:prstGeom>
          <a:solidFill>
            <a:srgbClr val="0897D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pPr>
              <a:lnSpc>
                <a:spcPct val="90000"/>
              </a:lnSpc>
              <a:spcBef>
                <a:spcPts val="1500"/>
              </a:spcBef>
            </a:pPr>
            <a:endParaRPr lang="en-US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29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6276" name="Picture 4" descr="D:\OLIVIER\_WSBL\INSIGHT FACTORY\img\couv_img.jpg"/>
          <p:cNvPicPr>
            <a:picLocks noChangeAspect="1" noChangeArrowheads="1"/>
          </p:cNvPicPr>
          <p:nvPr userDrawn="1"/>
        </p:nvPicPr>
        <p:blipFill>
          <a:blip r:embed="rId2" cstate="email"/>
          <a:srcRect t="-1"/>
          <a:stretch>
            <a:fillRect/>
          </a:stretch>
        </p:blipFill>
        <p:spPr bwMode="auto">
          <a:xfrm>
            <a:off x="0" y="0"/>
            <a:ext cx="9144000" cy="6994613"/>
          </a:xfrm>
          <a:prstGeom prst="rect">
            <a:avLst/>
          </a:prstGeom>
          <a:noFill/>
        </p:spPr>
      </p:pic>
      <p:sp>
        <p:nvSpPr>
          <p:cNvPr id="28" name="Titel 1"/>
          <p:cNvSpPr>
            <a:spLocks noGrp="1"/>
          </p:cNvSpPr>
          <p:nvPr>
            <p:ph type="title" hasCustomPrompt="1"/>
          </p:nvPr>
        </p:nvSpPr>
        <p:spPr>
          <a:xfrm>
            <a:off x="3059832" y="3068960"/>
            <a:ext cx="5904656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552" y="6525344"/>
            <a:ext cx="259686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>
                <a:solidFill>
                  <a:srgbClr val="FFFFFF"/>
                </a:solidFill>
              </a:rPr>
              <a:pPr/>
              <a:t>‹N°›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38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OLIVIER\_WSBL\MEDIA CT\header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4000" cy="637529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 userDrawn="1"/>
        </p:nvSpPr>
        <p:spPr bwMode="auto">
          <a:xfrm>
            <a:off x="0" y="2450237"/>
            <a:ext cx="9144000" cy="4407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fr-FR" smtClean="0">
              <a:solidFill>
                <a:srgbClr val="1F497D"/>
              </a:solidFill>
            </a:endParaRPr>
          </a:p>
        </p:txBody>
      </p:sp>
      <p:pic>
        <p:nvPicPr>
          <p:cNvPr id="1207298" name="Picture 2" descr="D:\OLIVIER\_WSBL\INSIGHT FACTORY\img\bord01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56178"/>
            <a:ext cx="9144000" cy="692176"/>
          </a:xfrm>
          <a:prstGeom prst="rect">
            <a:avLst/>
          </a:prstGeom>
          <a:noFill/>
        </p:spPr>
      </p:pic>
      <p:sp>
        <p:nvSpPr>
          <p:cNvPr id="28" name="Inhaltsplatzhalter 2"/>
          <p:cNvSpPr>
            <a:spLocks noGrp="1"/>
          </p:cNvSpPr>
          <p:nvPr>
            <p:ph idx="1" hasCustomPrompt="1"/>
          </p:nvPr>
        </p:nvSpPr>
        <p:spPr>
          <a:xfrm>
            <a:off x="179512" y="836712"/>
            <a:ext cx="8831288" cy="5330088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>
                <a:solidFill>
                  <a:schemeClr val="tx2"/>
                </a:solidFill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tx2"/>
                </a:solidFill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pic>
        <p:nvPicPr>
          <p:cNvPr id="31" name="Picture 2" descr="D:\OLIVIER\_WSBL\INSIGHT FACTORY\img\footer.jp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321425"/>
            <a:ext cx="9144000" cy="536575"/>
          </a:xfrm>
          <a:prstGeom prst="rect">
            <a:avLst/>
          </a:prstGeom>
          <a:noFill/>
        </p:spPr>
      </p:pic>
      <p:sp>
        <p:nvSpPr>
          <p:cNvPr id="3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512" y="6453336"/>
            <a:ext cx="7128792" cy="216024"/>
          </a:xfrm>
          <a:prstGeom prst="rect">
            <a:avLst/>
          </a:prstGeom>
          <a:ln/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552" y="6525344"/>
            <a:ext cx="259686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‹N°›</a:t>
            </a:fld>
            <a:endParaRPr lang="de-DE" dirty="0">
              <a:solidFill>
                <a:srgbClr val="1F497D"/>
              </a:solidFill>
            </a:endParaRPr>
          </a:p>
        </p:txBody>
      </p:sp>
      <p:grpSp>
        <p:nvGrpSpPr>
          <p:cNvPr id="36" name="Group 4"/>
          <p:cNvGrpSpPr>
            <a:grpSpLocks noChangeAspect="1"/>
          </p:cNvGrpSpPr>
          <p:nvPr userDrawn="1"/>
        </p:nvGrpSpPr>
        <p:grpSpPr bwMode="gray">
          <a:xfrm>
            <a:off x="161863" y="80680"/>
            <a:ext cx="521705" cy="468000"/>
            <a:chOff x="1352" y="681"/>
            <a:chExt cx="3519" cy="3153"/>
          </a:xfrm>
        </p:grpSpPr>
        <p:sp>
          <p:nvSpPr>
            <p:cNvPr id="3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1475656" y="0"/>
            <a:ext cx="6192688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endParaRPr lang="en-US" noProof="0" dirty="0"/>
          </a:p>
        </p:txBody>
      </p:sp>
      <p:cxnSp>
        <p:nvCxnSpPr>
          <p:cNvPr id="52" name="Connecteur droit 51"/>
          <p:cNvCxnSpPr/>
          <p:nvPr userDrawn="1"/>
        </p:nvCxnSpPr>
        <p:spPr>
          <a:xfrm>
            <a:off x="7380312" y="6453336"/>
            <a:ext cx="0" cy="2880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058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 bwMode="auto">
          <a:xfrm>
            <a:off x="0" y="2450237"/>
            <a:ext cx="9144000" cy="4407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fr-FR" smtClean="0">
              <a:solidFill>
                <a:srgbClr val="1F497D"/>
              </a:solidFill>
            </a:endParaRPr>
          </a:p>
        </p:txBody>
      </p:sp>
      <p:pic>
        <p:nvPicPr>
          <p:cNvPr id="1207298" name="Picture 2" descr="D:\OLIVIER\_WSBL\INSIGHT FACTORY\img\bord01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56178"/>
            <a:ext cx="9144000" cy="692176"/>
          </a:xfrm>
          <a:prstGeom prst="rect">
            <a:avLst/>
          </a:prstGeom>
          <a:noFill/>
        </p:spPr>
      </p:pic>
      <p:sp>
        <p:nvSpPr>
          <p:cNvPr id="28" name="Inhaltsplatzhalter 2"/>
          <p:cNvSpPr>
            <a:spLocks noGrp="1"/>
          </p:cNvSpPr>
          <p:nvPr>
            <p:ph idx="1" hasCustomPrompt="1"/>
          </p:nvPr>
        </p:nvSpPr>
        <p:spPr>
          <a:xfrm>
            <a:off x="179512" y="836712"/>
            <a:ext cx="8831288" cy="5330088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>
                <a:solidFill>
                  <a:schemeClr val="tx2"/>
                </a:solidFill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tx2"/>
                </a:solidFill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pic>
        <p:nvPicPr>
          <p:cNvPr id="31" name="Picture 2" descr="D:\OLIVIER\_WSBL\INSIGHT FACTORY\img\foote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321425"/>
            <a:ext cx="9144000" cy="536575"/>
          </a:xfrm>
          <a:prstGeom prst="rect">
            <a:avLst/>
          </a:prstGeom>
          <a:noFill/>
        </p:spPr>
      </p:pic>
      <p:sp>
        <p:nvSpPr>
          <p:cNvPr id="3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512" y="6453337"/>
            <a:ext cx="7056784" cy="262676"/>
          </a:xfrm>
          <a:prstGeom prst="rect">
            <a:avLst/>
          </a:prstGeom>
          <a:ln/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552" y="6525344"/>
            <a:ext cx="259686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‹N°›</a:t>
            </a:fld>
            <a:endParaRPr lang="de-DE" dirty="0">
              <a:solidFill>
                <a:srgbClr val="1F497D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gray">
          <a:xfrm>
            <a:off x="161863" y="80680"/>
            <a:ext cx="521705" cy="468000"/>
            <a:chOff x="1352" y="681"/>
            <a:chExt cx="3519" cy="3153"/>
          </a:xfrm>
        </p:grpSpPr>
        <p:sp>
          <p:nvSpPr>
            <p:cNvPr id="3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971600" y="0"/>
            <a:ext cx="6696744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endParaRPr lang="en-US" noProof="0" dirty="0"/>
          </a:p>
        </p:txBody>
      </p:sp>
      <p:pic>
        <p:nvPicPr>
          <p:cNvPr id="1028" name="Picture 4" descr="D:\OLIVIER\_WSBL\MEDIA CT\logo_media-ct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7045" y="6554147"/>
            <a:ext cx="1116876" cy="161866"/>
          </a:xfrm>
          <a:prstGeom prst="rect">
            <a:avLst/>
          </a:prstGeom>
          <a:noFill/>
        </p:spPr>
      </p:pic>
      <p:cxnSp>
        <p:nvCxnSpPr>
          <p:cNvPr id="52" name="Connecteur droit 51"/>
          <p:cNvCxnSpPr/>
          <p:nvPr userDrawn="1"/>
        </p:nvCxnSpPr>
        <p:spPr>
          <a:xfrm>
            <a:off x="7380312" y="6453336"/>
            <a:ext cx="0" cy="2880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432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 bwMode="auto">
          <a:xfrm>
            <a:off x="0" y="2450237"/>
            <a:ext cx="9144000" cy="4407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fr-FR" smtClean="0">
              <a:solidFill>
                <a:srgbClr val="1F497D"/>
              </a:solidFill>
            </a:endParaRPr>
          </a:p>
        </p:txBody>
      </p:sp>
      <p:pic>
        <p:nvPicPr>
          <p:cNvPr id="1207298" name="Picture 2" descr="D:\OLIVIER\_WSBL\INSIGHT FACTORY\img\bord01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56178"/>
            <a:ext cx="9144000" cy="692176"/>
          </a:xfrm>
          <a:prstGeom prst="rect">
            <a:avLst/>
          </a:prstGeom>
          <a:noFill/>
        </p:spPr>
      </p:pic>
      <p:sp>
        <p:nvSpPr>
          <p:cNvPr id="28" name="Inhaltsplatzhalter 2"/>
          <p:cNvSpPr>
            <a:spLocks noGrp="1"/>
          </p:cNvSpPr>
          <p:nvPr>
            <p:ph idx="1" hasCustomPrompt="1"/>
          </p:nvPr>
        </p:nvSpPr>
        <p:spPr>
          <a:xfrm>
            <a:off x="179512" y="836712"/>
            <a:ext cx="8831288" cy="5330088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>
                <a:solidFill>
                  <a:schemeClr val="tx2"/>
                </a:solidFill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tx2"/>
                </a:solidFill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sp>
        <p:nvSpPr>
          <p:cNvPr id="3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512" y="6525344"/>
            <a:ext cx="7200800" cy="216024"/>
          </a:xfrm>
          <a:prstGeom prst="rect">
            <a:avLst/>
          </a:prstGeom>
          <a:ln/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552" y="6525344"/>
            <a:ext cx="259686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‹N°›</a:t>
            </a:fld>
            <a:endParaRPr lang="de-DE" dirty="0">
              <a:solidFill>
                <a:srgbClr val="1F497D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gray">
          <a:xfrm>
            <a:off x="161863" y="80680"/>
            <a:ext cx="521705" cy="468000"/>
            <a:chOff x="1352" y="681"/>
            <a:chExt cx="3519" cy="3153"/>
          </a:xfrm>
        </p:grpSpPr>
        <p:sp>
          <p:nvSpPr>
            <p:cNvPr id="3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971600" y="0"/>
            <a:ext cx="6696744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5001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6276" name="Picture 4" descr="D:\OLIVIER\_WSBL\INSIGHT FACTORY\img\couv_img.jpg"/>
          <p:cNvPicPr>
            <a:picLocks noChangeAspect="1" noChangeArrowheads="1"/>
          </p:cNvPicPr>
          <p:nvPr userDrawn="1"/>
        </p:nvPicPr>
        <p:blipFill>
          <a:blip r:embed="rId2" cstate="email"/>
          <a:srcRect t="-1"/>
          <a:stretch>
            <a:fillRect/>
          </a:stretch>
        </p:blipFill>
        <p:spPr bwMode="auto">
          <a:xfrm>
            <a:off x="0" y="0"/>
            <a:ext cx="9144000" cy="6994613"/>
          </a:xfrm>
          <a:prstGeom prst="rect">
            <a:avLst/>
          </a:prstGeom>
          <a:noFill/>
        </p:spPr>
      </p:pic>
      <p:sp>
        <p:nvSpPr>
          <p:cNvPr id="28" name="Titel 1"/>
          <p:cNvSpPr>
            <a:spLocks noGrp="1"/>
          </p:cNvSpPr>
          <p:nvPr>
            <p:ph type="title" hasCustomPrompt="1"/>
          </p:nvPr>
        </p:nvSpPr>
        <p:spPr>
          <a:xfrm>
            <a:off x="3059832" y="3068960"/>
            <a:ext cx="5904656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552" y="6525344"/>
            <a:ext cx="259686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 bwMode="auto">
          <a:xfrm>
            <a:off x="0" y="2450237"/>
            <a:ext cx="9144000" cy="4407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07298" name="Picture 2" descr="D:\OLIVIER\_WSBL\INSIGHT FACTORY\img\bord01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56178"/>
            <a:ext cx="9144000" cy="692176"/>
          </a:xfrm>
          <a:prstGeom prst="rect">
            <a:avLst/>
          </a:prstGeom>
          <a:noFill/>
        </p:spPr>
      </p:pic>
      <p:sp>
        <p:nvSpPr>
          <p:cNvPr id="28" name="Inhaltsplatzhalter 2"/>
          <p:cNvSpPr>
            <a:spLocks noGrp="1"/>
          </p:cNvSpPr>
          <p:nvPr>
            <p:ph idx="1" hasCustomPrompt="1"/>
          </p:nvPr>
        </p:nvSpPr>
        <p:spPr>
          <a:xfrm>
            <a:off x="179512" y="836712"/>
            <a:ext cx="8831288" cy="5330088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>
                <a:solidFill>
                  <a:schemeClr val="tx2"/>
                </a:solidFill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tx2"/>
                </a:solidFill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pic>
        <p:nvPicPr>
          <p:cNvPr id="31" name="Picture 2" descr="D:\OLIVIER\_WSBL\INSIGHT FACTORY\img\foote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321425"/>
            <a:ext cx="9144000" cy="536575"/>
          </a:xfrm>
          <a:prstGeom prst="rect">
            <a:avLst/>
          </a:prstGeom>
          <a:noFill/>
        </p:spPr>
      </p:pic>
      <p:sp>
        <p:nvSpPr>
          <p:cNvPr id="3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512" y="6489786"/>
            <a:ext cx="5529887" cy="179574"/>
          </a:xfrm>
          <a:prstGeom prst="rect">
            <a:avLst/>
          </a:prstGeom>
          <a:ln/>
        </p:spPr>
        <p:txBody>
          <a:bodyPr/>
          <a:lstStyle>
            <a:lvl1pPr>
              <a:defRPr sz="11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b="1" smtClean="0"/>
              <a:t>Ipsos / CESI / Le Figaro – Observatoire social de l’Entreprise- Vague 7 – Avril 2014</a:t>
            </a:r>
            <a:endParaRPr lang="en-US" dirty="0"/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552" y="6525344"/>
            <a:ext cx="259686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gray">
          <a:xfrm>
            <a:off x="161863" y="80680"/>
            <a:ext cx="521705" cy="468000"/>
            <a:chOff x="1352" y="681"/>
            <a:chExt cx="3519" cy="3153"/>
          </a:xfrm>
        </p:grpSpPr>
        <p:sp>
          <p:nvSpPr>
            <p:cNvPr id="3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971600" y="0"/>
            <a:ext cx="6696744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endParaRPr lang="en-US" noProof="0" dirty="0"/>
          </a:p>
        </p:txBody>
      </p:sp>
      <p:cxnSp>
        <p:nvCxnSpPr>
          <p:cNvPr id="52" name="Connecteur droit 51"/>
          <p:cNvCxnSpPr/>
          <p:nvPr userDrawn="1"/>
        </p:nvCxnSpPr>
        <p:spPr>
          <a:xfrm>
            <a:off x="7380312" y="6453336"/>
            <a:ext cx="0" cy="2880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 bwMode="auto">
          <a:xfrm>
            <a:off x="0" y="2450237"/>
            <a:ext cx="9144000" cy="4407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07298" name="Picture 2" descr="D:\OLIVIER\_WSBL\INSIGHT FACTORY\img\bord01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56178"/>
            <a:ext cx="9144000" cy="692176"/>
          </a:xfrm>
          <a:prstGeom prst="rect">
            <a:avLst/>
          </a:prstGeom>
          <a:noFill/>
        </p:spPr>
      </p:pic>
      <p:sp>
        <p:nvSpPr>
          <p:cNvPr id="28" name="Inhaltsplatzhalter 2"/>
          <p:cNvSpPr>
            <a:spLocks noGrp="1"/>
          </p:cNvSpPr>
          <p:nvPr>
            <p:ph idx="1" hasCustomPrompt="1"/>
          </p:nvPr>
        </p:nvSpPr>
        <p:spPr>
          <a:xfrm>
            <a:off x="179512" y="836712"/>
            <a:ext cx="8831288" cy="5330088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>
                <a:solidFill>
                  <a:schemeClr val="tx2"/>
                </a:solidFill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tx2"/>
                </a:solidFill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sp>
        <p:nvSpPr>
          <p:cNvPr id="3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512" y="6489786"/>
            <a:ext cx="5529887" cy="179574"/>
          </a:xfrm>
          <a:prstGeom prst="rect">
            <a:avLst/>
          </a:prstGeom>
          <a:ln/>
        </p:spPr>
        <p:txBody>
          <a:bodyPr/>
          <a:lstStyle>
            <a:lvl1pPr>
              <a:defRPr sz="11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b="1" smtClean="0"/>
              <a:t>Ipsos / CESI / Le Figaro – Observatoire social de l’Entreprise- Vague 7 – Avril 2014</a:t>
            </a:r>
            <a:endParaRPr lang="en-US" dirty="0"/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552" y="6525344"/>
            <a:ext cx="259686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99DB18A3-D21F-4BB0-9E84-DFB029941648}" type="slidenum">
              <a:rPr lang="de-DE" smtClean="0"/>
              <a:pPr/>
              <a:t>‹N°›</a:t>
            </a:fld>
            <a:endParaRPr lang="de-DE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gray">
          <a:xfrm>
            <a:off x="161863" y="80680"/>
            <a:ext cx="521705" cy="468000"/>
            <a:chOff x="1352" y="681"/>
            <a:chExt cx="3519" cy="3153"/>
          </a:xfrm>
        </p:grpSpPr>
        <p:sp>
          <p:nvSpPr>
            <p:cNvPr id="3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971600" y="0"/>
            <a:ext cx="6696744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286250" y="0"/>
            <a:ext cx="2705722" cy="4221088"/>
          </a:xfrm>
          <a:prstGeom prst="rect">
            <a:avLst/>
          </a:prstGeom>
          <a:gradFill>
            <a:gsLst>
              <a:gs pos="18000">
                <a:schemeClr val="tx1">
                  <a:lumMod val="75000"/>
                </a:schemeClr>
              </a:gs>
              <a:gs pos="80000">
                <a:schemeClr val="bg1">
                  <a:lumMod val="75000"/>
                </a:schemeClr>
              </a:gs>
              <a:gs pos="57000">
                <a:schemeClr val="tx1">
                  <a:lumMod val="50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pPr>
              <a:lnSpc>
                <a:spcPct val="90000"/>
              </a:lnSpc>
              <a:spcBef>
                <a:spcPts val="1500"/>
              </a:spcBef>
            </a:pPr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280662" y="4162425"/>
            <a:ext cx="6896421" cy="270510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pPr>
              <a:lnSpc>
                <a:spcPct val="90000"/>
              </a:lnSpc>
              <a:spcBef>
                <a:spcPts val="1500"/>
              </a:spcBef>
            </a:pPr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28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4293096"/>
            <a:ext cx="3888432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552" y="6525344"/>
            <a:ext cx="259686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9DB18A3-D21F-4BB0-9E84-DFB029941648}" type="slidenum">
              <a:rPr lang="de-DE" smtClean="0">
                <a:solidFill>
                  <a:srgbClr val="58595B">
                    <a:lumMod val="50000"/>
                  </a:srgbClr>
                </a:solidFill>
              </a:rPr>
              <a:pPr/>
              <a:t>‹N°›</a:t>
            </a:fld>
            <a:endParaRPr lang="de-DE" dirty="0">
              <a:solidFill>
                <a:srgbClr val="58595B">
                  <a:lumMod val="50000"/>
                </a:srgb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" t="1292" b="-1432"/>
          <a:stretch/>
        </p:blipFill>
        <p:spPr>
          <a:xfrm>
            <a:off x="0" y="0"/>
            <a:ext cx="4570826" cy="696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17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6276" name="Picture 4" descr="D:\OLIVIER\_WSBL\INSIGHT FACTORY\img\couv_img.jpg"/>
          <p:cNvPicPr>
            <a:picLocks noChangeAspect="1" noChangeArrowheads="1"/>
          </p:cNvPicPr>
          <p:nvPr userDrawn="1"/>
        </p:nvPicPr>
        <p:blipFill>
          <a:blip r:embed="rId2" cstate="email"/>
          <a:srcRect t="40787"/>
          <a:stretch>
            <a:fillRect/>
          </a:stretch>
        </p:blipFill>
        <p:spPr bwMode="auto">
          <a:xfrm>
            <a:off x="0" y="2852936"/>
            <a:ext cx="9144000" cy="4141677"/>
          </a:xfrm>
          <a:prstGeom prst="rect">
            <a:avLst/>
          </a:prstGeom>
          <a:noFill/>
        </p:spPr>
      </p:pic>
      <p:sp>
        <p:nvSpPr>
          <p:cNvPr id="28" name="Titel 1"/>
          <p:cNvSpPr>
            <a:spLocks noGrp="1"/>
          </p:cNvSpPr>
          <p:nvPr>
            <p:ph type="title" hasCustomPrompt="1"/>
          </p:nvPr>
        </p:nvSpPr>
        <p:spPr>
          <a:xfrm>
            <a:off x="3059832" y="3068960"/>
            <a:ext cx="5904656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552" y="6525344"/>
            <a:ext cx="259686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>
                <a:solidFill>
                  <a:srgbClr val="FFFFFF"/>
                </a:solidFill>
              </a:rPr>
              <a:pPr/>
              <a:t>‹N°›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4283968" cy="2852936"/>
          </a:xfrm>
          <a:prstGeom prst="rect">
            <a:avLst/>
          </a:prstGeom>
          <a:solidFill>
            <a:srgbClr val="0897D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t"/>
          <a:lstStyle/>
          <a:p>
            <a:pPr>
              <a:lnSpc>
                <a:spcPct val="90000"/>
              </a:lnSpc>
              <a:spcBef>
                <a:spcPts val="1500"/>
              </a:spcBef>
            </a:pPr>
            <a:endParaRPr lang="en-US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39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/>
          <p:cNvSpPr>
            <a:spLocks noGrp="1"/>
          </p:cNvSpPr>
          <p:nvPr>
            <p:ph type="title" hasCustomPrompt="1"/>
          </p:nvPr>
        </p:nvSpPr>
        <p:spPr>
          <a:xfrm>
            <a:off x="3059832" y="3068960"/>
            <a:ext cx="5904656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552" y="6525344"/>
            <a:ext cx="259686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9DB18A3-D21F-4BB0-9E84-DFB029941648}" type="slidenum">
              <a:rPr lang="de-DE" smtClean="0">
                <a:solidFill>
                  <a:srgbClr val="FFFFFF"/>
                </a:solidFill>
              </a:rPr>
              <a:pPr/>
              <a:t>‹N°›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3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OLIVIER\_WSBL\MEDIA CT\header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4000" cy="637529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 userDrawn="1"/>
        </p:nvSpPr>
        <p:spPr bwMode="auto">
          <a:xfrm>
            <a:off x="0" y="2450237"/>
            <a:ext cx="9144000" cy="4407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fr-FR" smtClean="0">
              <a:solidFill>
                <a:srgbClr val="1F497D"/>
              </a:solidFill>
            </a:endParaRPr>
          </a:p>
        </p:txBody>
      </p:sp>
      <p:pic>
        <p:nvPicPr>
          <p:cNvPr id="1207298" name="Picture 2" descr="D:\OLIVIER\_WSBL\INSIGHT FACTORY\img\bord01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56178"/>
            <a:ext cx="9144000" cy="692176"/>
          </a:xfrm>
          <a:prstGeom prst="rect">
            <a:avLst/>
          </a:prstGeom>
          <a:noFill/>
        </p:spPr>
      </p:pic>
      <p:sp>
        <p:nvSpPr>
          <p:cNvPr id="28" name="Inhaltsplatzhalter 2"/>
          <p:cNvSpPr>
            <a:spLocks noGrp="1"/>
          </p:cNvSpPr>
          <p:nvPr>
            <p:ph idx="1" hasCustomPrompt="1"/>
          </p:nvPr>
        </p:nvSpPr>
        <p:spPr>
          <a:xfrm>
            <a:off x="179512" y="836712"/>
            <a:ext cx="8831288" cy="5330088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>
                <a:solidFill>
                  <a:schemeClr val="tx2"/>
                </a:solidFill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tx2"/>
                </a:solidFill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pic>
        <p:nvPicPr>
          <p:cNvPr id="31" name="Picture 2" descr="D:\OLIVIER\_WSBL\INSIGHT FACTORY\img\footer.jp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321425"/>
            <a:ext cx="9144000" cy="536575"/>
          </a:xfrm>
          <a:prstGeom prst="rect">
            <a:avLst/>
          </a:prstGeom>
          <a:noFill/>
        </p:spPr>
      </p:pic>
      <p:sp>
        <p:nvSpPr>
          <p:cNvPr id="3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512" y="6453336"/>
            <a:ext cx="7128792" cy="216024"/>
          </a:xfrm>
          <a:prstGeom prst="rect">
            <a:avLst/>
          </a:prstGeom>
          <a:ln/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552" y="6525344"/>
            <a:ext cx="259686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‹N°›</a:t>
            </a:fld>
            <a:endParaRPr lang="de-DE" dirty="0">
              <a:solidFill>
                <a:srgbClr val="1F497D"/>
              </a:solidFill>
            </a:endParaRPr>
          </a:p>
        </p:txBody>
      </p:sp>
      <p:grpSp>
        <p:nvGrpSpPr>
          <p:cNvPr id="36" name="Group 4"/>
          <p:cNvGrpSpPr>
            <a:grpSpLocks noChangeAspect="1"/>
          </p:cNvGrpSpPr>
          <p:nvPr userDrawn="1"/>
        </p:nvGrpSpPr>
        <p:grpSpPr bwMode="gray">
          <a:xfrm>
            <a:off x="161863" y="80680"/>
            <a:ext cx="521705" cy="468000"/>
            <a:chOff x="1352" y="681"/>
            <a:chExt cx="3519" cy="3153"/>
          </a:xfrm>
        </p:grpSpPr>
        <p:sp>
          <p:nvSpPr>
            <p:cNvPr id="3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1475656" y="0"/>
            <a:ext cx="6192688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endParaRPr lang="en-US" noProof="0" dirty="0"/>
          </a:p>
        </p:txBody>
      </p:sp>
      <p:cxnSp>
        <p:nvCxnSpPr>
          <p:cNvPr id="52" name="Connecteur droit 51"/>
          <p:cNvCxnSpPr/>
          <p:nvPr userDrawn="1"/>
        </p:nvCxnSpPr>
        <p:spPr>
          <a:xfrm>
            <a:off x="7380312" y="6453336"/>
            <a:ext cx="0" cy="2880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62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 bwMode="auto">
          <a:xfrm>
            <a:off x="0" y="2450237"/>
            <a:ext cx="9144000" cy="4407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fr-FR" smtClean="0">
              <a:solidFill>
                <a:srgbClr val="1F497D"/>
              </a:solidFill>
            </a:endParaRPr>
          </a:p>
        </p:txBody>
      </p:sp>
      <p:pic>
        <p:nvPicPr>
          <p:cNvPr id="1207298" name="Picture 2" descr="D:\OLIVIER\_WSBL\INSIGHT FACTORY\img\bord01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56178"/>
            <a:ext cx="9144000" cy="692176"/>
          </a:xfrm>
          <a:prstGeom prst="rect">
            <a:avLst/>
          </a:prstGeom>
          <a:noFill/>
        </p:spPr>
      </p:pic>
      <p:sp>
        <p:nvSpPr>
          <p:cNvPr id="28" name="Inhaltsplatzhalter 2"/>
          <p:cNvSpPr>
            <a:spLocks noGrp="1"/>
          </p:cNvSpPr>
          <p:nvPr>
            <p:ph idx="1" hasCustomPrompt="1"/>
          </p:nvPr>
        </p:nvSpPr>
        <p:spPr>
          <a:xfrm>
            <a:off x="179512" y="836712"/>
            <a:ext cx="8831288" cy="5330088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>
                <a:solidFill>
                  <a:schemeClr val="tx2"/>
                </a:solidFill>
              </a:defRPr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tx2"/>
                </a:solidFill>
              </a:defRPr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pic>
        <p:nvPicPr>
          <p:cNvPr id="31" name="Picture 2" descr="D:\OLIVIER\_WSBL\INSIGHT FACTORY\img\foote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321425"/>
            <a:ext cx="9144000" cy="536575"/>
          </a:xfrm>
          <a:prstGeom prst="rect">
            <a:avLst/>
          </a:prstGeom>
          <a:noFill/>
        </p:spPr>
      </p:pic>
      <p:sp>
        <p:nvSpPr>
          <p:cNvPr id="3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512" y="6453337"/>
            <a:ext cx="7056784" cy="262676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552" y="6525344"/>
            <a:ext cx="259686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‹N°›</a:t>
            </a:fld>
            <a:endParaRPr lang="de-DE" dirty="0">
              <a:solidFill>
                <a:srgbClr val="1F497D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gray">
          <a:xfrm>
            <a:off x="161863" y="80680"/>
            <a:ext cx="521705" cy="468000"/>
            <a:chOff x="1352" y="681"/>
            <a:chExt cx="3519" cy="3153"/>
          </a:xfrm>
        </p:grpSpPr>
        <p:sp>
          <p:nvSpPr>
            <p:cNvPr id="3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4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5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971600" y="0"/>
            <a:ext cx="6696744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endParaRPr lang="en-US" noProof="0" dirty="0"/>
          </a:p>
        </p:txBody>
      </p:sp>
      <p:cxnSp>
        <p:nvCxnSpPr>
          <p:cNvPr id="52" name="Connecteur droit 51"/>
          <p:cNvCxnSpPr/>
          <p:nvPr userDrawn="1"/>
        </p:nvCxnSpPr>
        <p:spPr>
          <a:xfrm>
            <a:off x="7380312" y="6453336"/>
            <a:ext cx="0" cy="2880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77050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9423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8" r:id="rId2"/>
    <p:sldLayoutId id="2147483846" r:id="rId3"/>
    <p:sldLayoutId id="214748384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088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4613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 txBox="1">
            <a:spLocks/>
          </p:cNvSpPr>
          <p:nvPr/>
        </p:nvSpPr>
        <p:spPr>
          <a:xfrm>
            <a:off x="4581940" y="1736880"/>
            <a:ext cx="2232248" cy="104404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4800" dirty="0" smtClean="0">
                <a:solidFill>
                  <a:srgbClr val="FFFFFF"/>
                </a:solidFill>
                <a:ea typeface="+mj-ea"/>
                <a:cs typeface="+mj-cs"/>
              </a:rPr>
              <a:t>2014</a:t>
            </a:r>
            <a:endParaRPr lang="fr-FR" sz="480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4581940" y="1430880"/>
            <a:ext cx="2232248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000" b="1" dirty="0" smtClean="0">
                <a:solidFill>
                  <a:srgbClr val="FFFFFF"/>
                </a:solidFill>
                <a:ea typeface="+mj-ea"/>
                <a:cs typeface="+mj-cs"/>
              </a:rPr>
              <a:t>Avril</a:t>
            </a:r>
            <a:endParaRPr lang="fr-FR" sz="2000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6948264" y="2780928"/>
            <a:ext cx="2195736" cy="136815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800" dirty="0" smtClean="0">
                <a:solidFill>
                  <a:srgbClr val="0070C0"/>
                </a:solidFill>
              </a:rPr>
              <a:t>Vague </a:t>
            </a:r>
            <a:r>
              <a:rPr lang="fr-FR" sz="2800" dirty="0">
                <a:solidFill>
                  <a:srgbClr val="0070C0"/>
                </a:solidFill>
              </a:rPr>
              <a:t>7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800" b="1" dirty="0">
                <a:solidFill>
                  <a:srgbClr val="0070C0"/>
                </a:solidFill>
              </a:rPr>
              <a:t>L’alternance </a:t>
            </a: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gray">
          <a:xfrm>
            <a:off x="5256573" y="332656"/>
            <a:ext cx="882983" cy="792088"/>
            <a:chOff x="1352" y="681"/>
            <a:chExt cx="3519" cy="3153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0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1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2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3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4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5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6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7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8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9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0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1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2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3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4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08512" y="4149080"/>
            <a:ext cx="4572000" cy="272566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lang="fr-FR" sz="2800" dirty="0"/>
              <a:t>Observatoire social </a:t>
            </a:r>
            <a:r>
              <a:rPr lang="fr-FR" sz="2800" dirty="0" smtClean="0"/>
              <a:t>de </a:t>
            </a:r>
            <a:r>
              <a:rPr lang="fr-FR" sz="2800" dirty="0"/>
              <a:t>l’Entreprise Ipsos pour le CESI en partenariat avec </a:t>
            </a:r>
            <a:r>
              <a:rPr lang="fr-FR" sz="2800" i="1" dirty="0"/>
              <a:t>Le Figaro</a:t>
            </a:r>
          </a:p>
        </p:txBody>
      </p:sp>
      <p:pic>
        <p:nvPicPr>
          <p:cNvPr id="25" name="Picture 20" descr="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74644" y="389964"/>
            <a:ext cx="1501812" cy="67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 descr="nouveau-logo-figar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74644" y="1345874"/>
            <a:ext cx="1802418" cy="30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86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4206715"/>
              </p:ext>
            </p:extLst>
          </p:nvPr>
        </p:nvGraphicFramePr>
        <p:xfrm>
          <a:off x="35496" y="980728"/>
          <a:ext cx="7445829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7675030" cy="612000"/>
          </a:xfrm>
        </p:spPr>
        <p:txBody>
          <a:bodyPr/>
          <a:lstStyle/>
          <a:p>
            <a:r>
              <a:rPr lang="fr-FR" sz="2400" b="0" dirty="0"/>
              <a:t>La situation de l’entreprise dans les 6 mois à venir</a:t>
            </a:r>
            <a:br>
              <a:rPr lang="fr-FR" sz="2400" b="0" dirty="0"/>
            </a:br>
            <a:r>
              <a:rPr lang="fr-FR" sz="2400" b="0" dirty="0"/>
              <a:t> (selon les salariés)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10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3199149"/>
              </p:ext>
            </p:extLst>
          </p:nvPr>
        </p:nvGraphicFramePr>
        <p:xfrm>
          <a:off x="0" y="2852936"/>
          <a:ext cx="2627784" cy="3312366"/>
        </p:xfrm>
        <a:graphic>
          <a:graphicData uri="http://schemas.openxmlformats.org/drawingml/2006/table">
            <a:tbl>
              <a:tblPr/>
              <a:tblGrid>
                <a:gridCol w="2627784"/>
              </a:tblGrid>
              <a:tr h="552061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 maintien de </a:t>
                      </a:r>
                      <a:r>
                        <a:rPr lang="fr-F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votre</a:t>
                      </a:r>
                      <a:r>
                        <a:rPr lang="fr-FR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emploi</a:t>
                      </a:r>
                    </a:p>
                    <a:p>
                      <a:pPr algn="r" rtl="0" fontAlgn="b"/>
                      <a:r>
                        <a:rPr lang="fr-F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dans l’entreprise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 développement économique du secteur d'activité de votre entreprise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 possibilité de </a:t>
                      </a:r>
                      <a:r>
                        <a:rPr lang="fr-F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bénéficier de formations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Le niveau de stress des salariés</a:t>
                      </a:r>
                      <a:endParaRPr lang="fr-F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La capacité à embaucher 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de votre entreprise</a:t>
                      </a:r>
                      <a:endParaRPr lang="fr-FR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L'augmentation </a:t>
                      </a:r>
                      <a:r>
                        <a:rPr lang="fr-F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de votre salaire ou de votre pouvoir d’achat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2" name="Rectangle 5"/>
          <p:cNvSpPr>
            <a:spLocks noChangeArrowheads="1"/>
          </p:cNvSpPr>
          <p:nvPr/>
        </p:nvSpPr>
        <p:spPr bwMode="gray">
          <a:xfrm>
            <a:off x="0" y="625360"/>
            <a:ext cx="8661070" cy="69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</a:pPr>
            <a:r>
              <a:rPr lang="fr-FR" sz="1600" dirty="0" smtClean="0"/>
              <a:t>Et pour les 6 mois à venir, dans votre entreprise, êtes-vous très optimiste, plutôt optimiste, plutôt pessimiste ou très pessimiste en ce qui concerne…?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2627784" y="2057729"/>
            <a:ext cx="2262281" cy="443395"/>
            <a:chOff x="5598416" y="1199407"/>
            <a:chExt cx="2262281" cy="443395"/>
          </a:xfrm>
        </p:grpSpPr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6045595" y="1318172"/>
              <a:ext cx="1815102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Calibri" pitchFamily="34" charset="0"/>
                  <a:cs typeface="Arial" pitchFamily="34" charset="0"/>
                </a:rPr>
                <a:t>SALARIÉS DU PRIVÉ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59"/>
            <p:cNvSpPr>
              <a:spLocks noEditPoints="1"/>
            </p:cNvSpPr>
            <p:nvPr/>
          </p:nvSpPr>
          <p:spPr bwMode="auto">
            <a:xfrm>
              <a:off x="5598416" y="1199407"/>
              <a:ext cx="591195" cy="443395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4900388"/>
              </p:ext>
            </p:extLst>
          </p:nvPr>
        </p:nvGraphicFramePr>
        <p:xfrm>
          <a:off x="4860032" y="1844824"/>
          <a:ext cx="864096" cy="4320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4096"/>
              </a:tblGrid>
              <a:tr h="10252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Optimiste</a:t>
                      </a:r>
                    </a:p>
                    <a:p>
                      <a:pPr algn="ctr" fontAlgn="b"/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6637503"/>
              </p:ext>
            </p:extLst>
          </p:nvPr>
        </p:nvGraphicFramePr>
        <p:xfrm>
          <a:off x="5796134" y="2281500"/>
          <a:ext cx="3168354" cy="38917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8059"/>
                <a:gridCol w="528059"/>
                <a:gridCol w="528059"/>
                <a:gridCol w="528059"/>
                <a:gridCol w="528059"/>
                <a:gridCol w="528059"/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Oct.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%</a:t>
                      </a:r>
                      <a:endParaRPr kumimoji="0" lang="fr-F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Oct.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Déc. 2011 %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Déc.  2010 %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Mars 2010 %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Août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2009 %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CC0066"/>
                    </a:solidFill>
                  </a:tcPr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0000" marR="90000" marT="46800" marB="46800" anchor="ctr" horzOverflow="overflow"/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0000" marR="90000" marT="46800" marB="46800" anchor="ctr" horzOverflow="overflow"/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/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/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0000" marR="90000" marT="46800" marB="46800" anchor="ctr" horzOverflow="overflow"/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69327" y="1212631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8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7675030" cy="612000"/>
          </a:xfrm>
        </p:spPr>
        <p:txBody>
          <a:bodyPr/>
          <a:lstStyle/>
          <a:p>
            <a:r>
              <a:rPr lang="fr-FR" sz="2400" b="0" dirty="0"/>
              <a:t>Les principales préoccupations des salariés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11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gray">
          <a:xfrm>
            <a:off x="35496" y="625360"/>
            <a:ext cx="8661070" cy="34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</a:pPr>
            <a:r>
              <a:rPr lang="fr-FR" sz="1600" dirty="0"/>
              <a:t>Dans les 6 prochains mois, quelles vont être vos principales préoccupations professionnelles ?</a:t>
            </a:r>
          </a:p>
        </p:txBody>
      </p:sp>
      <p:graphicFrame>
        <p:nvGraphicFramePr>
          <p:cNvPr id="19" name="Object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9824900"/>
              </p:ext>
            </p:extLst>
          </p:nvPr>
        </p:nvGraphicFramePr>
        <p:xfrm>
          <a:off x="1211015" y="973079"/>
          <a:ext cx="7772259" cy="540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Groupe 19"/>
          <p:cNvGrpSpPr/>
          <p:nvPr/>
        </p:nvGrpSpPr>
        <p:grpSpPr>
          <a:xfrm>
            <a:off x="1115616" y="1315169"/>
            <a:ext cx="2262281" cy="443395"/>
            <a:chOff x="5598416" y="1199407"/>
            <a:chExt cx="2262281" cy="443395"/>
          </a:xfrm>
        </p:grpSpPr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6045595" y="1318172"/>
              <a:ext cx="1815102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Calibri" pitchFamily="34" charset="0"/>
                  <a:cs typeface="Arial" pitchFamily="34" charset="0"/>
                </a:rPr>
                <a:t>SALARIÉS DU PRIVÉ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59"/>
            <p:cNvSpPr>
              <a:spLocks noEditPoints="1"/>
            </p:cNvSpPr>
            <p:nvPr/>
          </p:nvSpPr>
          <p:spPr bwMode="auto">
            <a:xfrm>
              <a:off x="5598416" y="1199407"/>
              <a:ext cx="591195" cy="443395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35496" y="973079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7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4624180"/>
              </p:ext>
            </p:extLst>
          </p:nvPr>
        </p:nvGraphicFramePr>
        <p:xfrm>
          <a:off x="395548" y="1214992"/>
          <a:ext cx="7445829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5215187"/>
              </p:ext>
            </p:extLst>
          </p:nvPr>
        </p:nvGraphicFramePr>
        <p:xfrm>
          <a:off x="5030885" y="1327066"/>
          <a:ext cx="3966358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7675030" cy="612000"/>
          </a:xfrm>
        </p:spPr>
        <p:txBody>
          <a:bodyPr/>
          <a:lstStyle/>
          <a:p>
            <a:r>
              <a:rPr lang="fr-FR" sz="2400" b="0" dirty="0"/>
              <a:t>Opinion quant à la situation interne de l’entreprise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12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gray">
          <a:xfrm>
            <a:off x="70965" y="625360"/>
            <a:ext cx="8661070" cy="34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</a:pPr>
            <a:r>
              <a:rPr lang="fr-FR" sz="1600" dirty="0"/>
              <a:t>Au sein de votre entreprise, comment jugez-vous la situation concernant …?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2242442"/>
              </p:ext>
            </p:extLst>
          </p:nvPr>
        </p:nvGraphicFramePr>
        <p:xfrm>
          <a:off x="15539" y="3140968"/>
          <a:ext cx="1676141" cy="2877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141"/>
              </a:tblGrid>
              <a:tr h="587573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Les relations entre les salariés et leurs supérieurs hiérarchiques directs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59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 climat social en général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07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charge de travail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7573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L'adhésion des salariés aux grandes orientations de l'entreprise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05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Les rémunérations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05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L'emploi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3923928" y="1748895"/>
            <a:ext cx="1382643" cy="8988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Bonne situation</a:t>
            </a:r>
          </a:p>
          <a:p>
            <a:pPr algn="ctr"/>
            <a:r>
              <a:rPr lang="fr-FR" sz="1600" b="1" dirty="0" smtClean="0"/>
              <a:t>%</a:t>
            </a:r>
            <a:endParaRPr lang="fr-FR" sz="1600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7739444" y="1748895"/>
            <a:ext cx="1116281" cy="8988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Bonne situation</a:t>
            </a:r>
          </a:p>
          <a:p>
            <a:pPr algn="ctr"/>
            <a:r>
              <a:rPr lang="fr-FR" sz="1600" b="1" dirty="0" smtClean="0"/>
              <a:t>%</a:t>
            </a:r>
            <a:endParaRPr lang="fr-FR" sz="1600" b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5606818" y="2394590"/>
            <a:ext cx="1629478" cy="644290"/>
            <a:chOff x="5508104" y="2472325"/>
            <a:chExt cx="1629478" cy="644290"/>
          </a:xfrm>
        </p:grpSpPr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5508104" y="2858663"/>
              <a:ext cx="1629478" cy="25795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Calibri" pitchFamily="34" charset="0"/>
                  <a:cs typeface="Arial" pitchFamily="34" charset="0"/>
                </a:rPr>
                <a:t>SALARIÉS DU PRIVÉ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59"/>
            <p:cNvSpPr>
              <a:spLocks noEditPoints="1"/>
            </p:cNvSpPr>
            <p:nvPr/>
          </p:nvSpPr>
          <p:spPr bwMode="auto">
            <a:xfrm>
              <a:off x="6070026" y="2472325"/>
              <a:ext cx="530736" cy="398051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1790394" y="2276872"/>
            <a:ext cx="1731539" cy="720080"/>
            <a:chOff x="1691680" y="2179922"/>
            <a:chExt cx="1731539" cy="720080"/>
          </a:xfrm>
        </p:grpSpPr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1691680" y="2623937"/>
              <a:ext cx="1731539" cy="27606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Calibri" pitchFamily="34" charset="0"/>
                  <a:cs typeface="Arial" pitchFamily="34" charset="0"/>
                </a:rPr>
                <a:t>CHEFS D’ENTREPRISE 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14"/>
            <p:cNvSpPr>
              <a:spLocks noEditPoints="1"/>
            </p:cNvSpPr>
            <p:nvPr/>
          </p:nvSpPr>
          <p:spPr bwMode="auto">
            <a:xfrm>
              <a:off x="2382049" y="2179922"/>
              <a:ext cx="350801" cy="440789"/>
            </a:xfrm>
            <a:custGeom>
              <a:avLst/>
              <a:gdLst/>
              <a:ahLst/>
              <a:cxnLst>
                <a:cxn ang="0">
                  <a:pos x="644" y="614"/>
                </a:cxn>
                <a:cxn ang="0">
                  <a:pos x="588" y="582"/>
                </a:cxn>
                <a:cxn ang="0">
                  <a:pos x="420" y="641"/>
                </a:cxn>
                <a:cxn ang="0">
                  <a:pos x="463" y="501"/>
                </a:cxn>
                <a:cxn ang="0">
                  <a:pos x="463" y="475"/>
                </a:cxn>
                <a:cxn ang="0">
                  <a:pos x="476" y="441"/>
                </a:cxn>
                <a:cxn ang="0">
                  <a:pos x="493" y="373"/>
                </a:cxn>
                <a:cxn ang="0">
                  <a:pos x="501" y="375"/>
                </a:cxn>
                <a:cxn ang="0">
                  <a:pos x="510" y="373"/>
                </a:cxn>
                <a:cxn ang="0">
                  <a:pos x="524" y="359"/>
                </a:cxn>
                <a:cxn ang="0">
                  <a:pos x="541" y="305"/>
                </a:cxn>
                <a:cxn ang="0">
                  <a:pos x="546" y="269"/>
                </a:cxn>
                <a:cxn ang="0">
                  <a:pos x="542" y="257"/>
                </a:cxn>
                <a:cxn ang="0">
                  <a:pos x="526" y="249"/>
                </a:cxn>
                <a:cxn ang="0">
                  <a:pos x="513" y="253"/>
                </a:cxn>
                <a:cxn ang="0">
                  <a:pos x="510" y="253"/>
                </a:cxn>
                <a:cxn ang="0">
                  <a:pos x="506" y="247"/>
                </a:cxn>
                <a:cxn ang="0">
                  <a:pos x="513" y="166"/>
                </a:cxn>
                <a:cxn ang="0">
                  <a:pos x="506" y="117"/>
                </a:cxn>
                <a:cxn ang="0">
                  <a:pos x="476" y="60"/>
                </a:cxn>
                <a:cxn ang="0">
                  <a:pos x="426" y="20"/>
                </a:cxn>
                <a:cxn ang="0">
                  <a:pos x="365" y="0"/>
                </a:cxn>
                <a:cxn ang="0">
                  <a:pos x="347" y="0"/>
                </a:cxn>
                <a:cxn ang="0">
                  <a:pos x="313" y="2"/>
                </a:cxn>
                <a:cxn ang="0">
                  <a:pos x="254" y="28"/>
                </a:cxn>
                <a:cxn ang="0">
                  <a:pos x="210" y="73"/>
                </a:cxn>
                <a:cxn ang="0">
                  <a:pos x="184" y="132"/>
                </a:cxn>
                <a:cxn ang="0">
                  <a:pos x="181" y="186"/>
                </a:cxn>
                <a:cxn ang="0">
                  <a:pos x="188" y="247"/>
                </a:cxn>
                <a:cxn ang="0">
                  <a:pos x="181" y="255"/>
                </a:cxn>
                <a:cxn ang="0">
                  <a:pos x="177" y="251"/>
                </a:cxn>
                <a:cxn ang="0">
                  <a:pos x="168" y="249"/>
                </a:cxn>
                <a:cxn ang="0">
                  <a:pos x="151" y="260"/>
                </a:cxn>
                <a:cxn ang="0">
                  <a:pos x="147" y="279"/>
                </a:cxn>
                <a:cxn ang="0">
                  <a:pos x="167" y="346"/>
                </a:cxn>
                <a:cxn ang="0">
                  <a:pos x="173" y="363"/>
                </a:cxn>
                <a:cxn ang="0">
                  <a:pos x="185" y="373"/>
                </a:cxn>
                <a:cxn ang="0">
                  <a:pos x="194" y="375"/>
                </a:cxn>
                <a:cxn ang="0">
                  <a:pos x="201" y="373"/>
                </a:cxn>
                <a:cxn ang="0">
                  <a:pos x="227" y="459"/>
                </a:cxn>
                <a:cxn ang="0">
                  <a:pos x="232" y="475"/>
                </a:cxn>
                <a:cxn ang="0">
                  <a:pos x="228" y="509"/>
                </a:cxn>
                <a:cxn ang="0">
                  <a:pos x="197" y="543"/>
                </a:cxn>
                <a:cxn ang="0">
                  <a:pos x="76" y="596"/>
                </a:cxn>
                <a:cxn ang="0">
                  <a:pos x="40" y="622"/>
                </a:cxn>
                <a:cxn ang="0">
                  <a:pos x="21" y="644"/>
                </a:cxn>
                <a:cxn ang="0">
                  <a:pos x="6" y="690"/>
                </a:cxn>
                <a:cxn ang="0">
                  <a:pos x="3" y="785"/>
                </a:cxn>
                <a:cxn ang="0">
                  <a:pos x="12" y="809"/>
                </a:cxn>
                <a:cxn ang="0">
                  <a:pos x="32" y="834"/>
                </a:cxn>
                <a:cxn ang="0">
                  <a:pos x="81" y="852"/>
                </a:cxn>
                <a:cxn ang="0">
                  <a:pos x="197" y="863"/>
                </a:cxn>
                <a:cxn ang="0">
                  <a:pos x="347" y="867"/>
                </a:cxn>
                <a:cxn ang="0">
                  <a:pos x="535" y="861"/>
                </a:cxn>
                <a:cxn ang="0">
                  <a:pos x="630" y="847"/>
                </a:cxn>
                <a:cxn ang="0">
                  <a:pos x="669" y="829"/>
                </a:cxn>
                <a:cxn ang="0">
                  <a:pos x="683" y="809"/>
                </a:cxn>
                <a:cxn ang="0">
                  <a:pos x="691" y="772"/>
                </a:cxn>
                <a:cxn ang="0">
                  <a:pos x="680" y="662"/>
                </a:cxn>
                <a:cxn ang="0">
                  <a:pos x="662" y="630"/>
                </a:cxn>
                <a:cxn ang="0">
                  <a:pos x="385" y="644"/>
                </a:cxn>
                <a:cxn ang="0">
                  <a:pos x="332" y="605"/>
                </a:cxn>
                <a:cxn ang="0">
                  <a:pos x="372" y="700"/>
                </a:cxn>
              </a:cxnLst>
              <a:rect l="0" t="0" r="r" b="b"/>
              <a:pathLst>
                <a:path w="691" h="867">
                  <a:moveTo>
                    <a:pt x="662" y="630"/>
                  </a:moveTo>
                  <a:lnTo>
                    <a:pt x="662" y="630"/>
                  </a:lnTo>
                  <a:lnTo>
                    <a:pt x="655" y="622"/>
                  </a:lnTo>
                  <a:lnTo>
                    <a:pt x="644" y="614"/>
                  </a:lnTo>
                  <a:lnTo>
                    <a:pt x="632" y="604"/>
                  </a:lnTo>
                  <a:lnTo>
                    <a:pt x="617" y="596"/>
                  </a:lnTo>
                  <a:lnTo>
                    <a:pt x="617" y="596"/>
                  </a:lnTo>
                  <a:lnTo>
                    <a:pt x="588" y="582"/>
                  </a:lnTo>
                  <a:lnTo>
                    <a:pt x="555" y="568"/>
                  </a:lnTo>
                  <a:lnTo>
                    <a:pt x="523" y="554"/>
                  </a:lnTo>
                  <a:lnTo>
                    <a:pt x="497" y="542"/>
                  </a:lnTo>
                  <a:lnTo>
                    <a:pt x="420" y="641"/>
                  </a:lnTo>
                  <a:lnTo>
                    <a:pt x="376" y="580"/>
                  </a:lnTo>
                  <a:lnTo>
                    <a:pt x="465" y="508"/>
                  </a:lnTo>
                  <a:lnTo>
                    <a:pt x="465" y="508"/>
                  </a:lnTo>
                  <a:lnTo>
                    <a:pt x="463" y="501"/>
                  </a:lnTo>
                  <a:lnTo>
                    <a:pt x="462" y="492"/>
                  </a:lnTo>
                  <a:lnTo>
                    <a:pt x="462" y="484"/>
                  </a:lnTo>
                  <a:lnTo>
                    <a:pt x="463" y="475"/>
                  </a:lnTo>
                  <a:lnTo>
                    <a:pt x="463" y="475"/>
                  </a:lnTo>
                  <a:lnTo>
                    <a:pt x="464" y="468"/>
                  </a:lnTo>
                  <a:lnTo>
                    <a:pt x="466" y="459"/>
                  </a:lnTo>
                  <a:lnTo>
                    <a:pt x="466" y="459"/>
                  </a:lnTo>
                  <a:lnTo>
                    <a:pt x="476" y="441"/>
                  </a:lnTo>
                  <a:lnTo>
                    <a:pt x="483" y="419"/>
                  </a:lnTo>
                  <a:lnTo>
                    <a:pt x="489" y="397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9" y="375"/>
                  </a:lnTo>
                  <a:lnTo>
                    <a:pt x="499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10" y="373"/>
                  </a:lnTo>
                  <a:lnTo>
                    <a:pt x="510" y="373"/>
                  </a:lnTo>
                  <a:lnTo>
                    <a:pt x="515" y="371"/>
                  </a:lnTo>
                  <a:lnTo>
                    <a:pt x="518" y="368"/>
                  </a:lnTo>
                  <a:lnTo>
                    <a:pt x="522" y="363"/>
                  </a:lnTo>
                  <a:lnTo>
                    <a:pt x="524" y="359"/>
                  </a:lnTo>
                  <a:lnTo>
                    <a:pt x="526" y="351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41" y="305"/>
                  </a:lnTo>
                  <a:lnTo>
                    <a:pt x="541" y="305"/>
                  </a:lnTo>
                  <a:lnTo>
                    <a:pt x="545" y="290"/>
                  </a:lnTo>
                  <a:lnTo>
                    <a:pt x="546" y="279"/>
                  </a:lnTo>
                  <a:lnTo>
                    <a:pt x="546" y="269"/>
                  </a:lnTo>
                  <a:lnTo>
                    <a:pt x="546" y="269"/>
                  </a:lnTo>
                  <a:lnTo>
                    <a:pt x="545" y="264"/>
                  </a:lnTo>
                  <a:lnTo>
                    <a:pt x="544" y="260"/>
                  </a:lnTo>
                  <a:lnTo>
                    <a:pt x="542" y="257"/>
                  </a:lnTo>
                  <a:lnTo>
                    <a:pt x="539" y="253"/>
                  </a:lnTo>
                  <a:lnTo>
                    <a:pt x="532" y="250"/>
                  </a:lnTo>
                  <a:lnTo>
                    <a:pt x="526" y="249"/>
                  </a:lnTo>
                  <a:lnTo>
                    <a:pt x="526" y="249"/>
                  </a:lnTo>
                  <a:lnTo>
                    <a:pt x="522" y="249"/>
                  </a:lnTo>
                  <a:lnTo>
                    <a:pt x="522" y="249"/>
                  </a:lnTo>
                  <a:lnTo>
                    <a:pt x="518" y="251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2" y="255"/>
                  </a:lnTo>
                  <a:lnTo>
                    <a:pt x="512" y="255"/>
                  </a:lnTo>
                  <a:lnTo>
                    <a:pt x="510" y="253"/>
                  </a:lnTo>
                  <a:lnTo>
                    <a:pt x="508" y="252"/>
                  </a:lnTo>
                  <a:lnTo>
                    <a:pt x="506" y="250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10" y="226"/>
                  </a:lnTo>
                  <a:lnTo>
                    <a:pt x="512" y="206"/>
                  </a:lnTo>
                  <a:lnTo>
                    <a:pt x="513" y="186"/>
                  </a:lnTo>
                  <a:lnTo>
                    <a:pt x="513" y="166"/>
                  </a:lnTo>
                  <a:lnTo>
                    <a:pt x="513" y="166"/>
                  </a:lnTo>
                  <a:lnTo>
                    <a:pt x="512" y="149"/>
                  </a:lnTo>
                  <a:lnTo>
                    <a:pt x="510" y="132"/>
                  </a:lnTo>
                  <a:lnTo>
                    <a:pt x="506" y="117"/>
                  </a:lnTo>
                  <a:lnTo>
                    <a:pt x="501" y="101"/>
                  </a:lnTo>
                  <a:lnTo>
                    <a:pt x="493" y="86"/>
                  </a:lnTo>
                  <a:lnTo>
                    <a:pt x="485" y="73"/>
                  </a:lnTo>
                  <a:lnTo>
                    <a:pt x="476" y="60"/>
                  </a:lnTo>
                  <a:lnTo>
                    <a:pt x="465" y="48"/>
                  </a:lnTo>
                  <a:lnTo>
                    <a:pt x="453" y="38"/>
                  </a:lnTo>
                  <a:lnTo>
                    <a:pt x="440" y="28"/>
                  </a:lnTo>
                  <a:lnTo>
                    <a:pt x="426" y="20"/>
                  </a:lnTo>
                  <a:lnTo>
                    <a:pt x="412" y="13"/>
                  </a:lnTo>
                  <a:lnTo>
                    <a:pt x="397" y="7"/>
                  </a:lnTo>
                  <a:lnTo>
                    <a:pt x="382" y="2"/>
                  </a:lnTo>
                  <a:lnTo>
                    <a:pt x="365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8" y="7"/>
                  </a:lnTo>
                  <a:lnTo>
                    <a:pt x="283" y="13"/>
                  </a:lnTo>
                  <a:lnTo>
                    <a:pt x="267" y="20"/>
                  </a:lnTo>
                  <a:lnTo>
                    <a:pt x="254" y="28"/>
                  </a:lnTo>
                  <a:lnTo>
                    <a:pt x="241" y="38"/>
                  </a:lnTo>
                  <a:lnTo>
                    <a:pt x="230" y="48"/>
                  </a:lnTo>
                  <a:lnTo>
                    <a:pt x="219" y="60"/>
                  </a:lnTo>
                  <a:lnTo>
                    <a:pt x="210" y="73"/>
                  </a:lnTo>
                  <a:lnTo>
                    <a:pt x="200" y="86"/>
                  </a:lnTo>
                  <a:lnTo>
                    <a:pt x="194" y="101"/>
                  </a:lnTo>
                  <a:lnTo>
                    <a:pt x="188" y="117"/>
                  </a:lnTo>
                  <a:lnTo>
                    <a:pt x="184" y="132"/>
                  </a:lnTo>
                  <a:lnTo>
                    <a:pt x="181" y="149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1" y="186"/>
                  </a:lnTo>
                  <a:lnTo>
                    <a:pt x="182" y="206"/>
                  </a:lnTo>
                  <a:lnTo>
                    <a:pt x="185" y="226"/>
                  </a:lnTo>
                  <a:lnTo>
                    <a:pt x="188" y="247"/>
                  </a:lnTo>
                  <a:lnTo>
                    <a:pt x="188" y="247"/>
                  </a:lnTo>
                  <a:lnTo>
                    <a:pt x="188" y="250"/>
                  </a:lnTo>
                  <a:lnTo>
                    <a:pt x="186" y="252"/>
                  </a:lnTo>
                  <a:lnTo>
                    <a:pt x="184" y="253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3"/>
                  </a:lnTo>
                  <a:lnTo>
                    <a:pt x="181" y="253"/>
                  </a:lnTo>
                  <a:lnTo>
                    <a:pt x="177" y="251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68" y="249"/>
                  </a:lnTo>
                  <a:lnTo>
                    <a:pt x="168" y="249"/>
                  </a:lnTo>
                  <a:lnTo>
                    <a:pt x="161" y="250"/>
                  </a:lnTo>
                  <a:lnTo>
                    <a:pt x="155" y="253"/>
                  </a:lnTo>
                  <a:lnTo>
                    <a:pt x="153" y="257"/>
                  </a:lnTo>
                  <a:lnTo>
                    <a:pt x="151" y="260"/>
                  </a:lnTo>
                  <a:lnTo>
                    <a:pt x="148" y="264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50" y="290"/>
                  </a:lnTo>
                  <a:lnTo>
                    <a:pt x="153" y="305"/>
                  </a:lnTo>
                  <a:lnTo>
                    <a:pt x="153" y="305"/>
                  </a:lnTo>
                  <a:lnTo>
                    <a:pt x="167" y="346"/>
                  </a:lnTo>
                  <a:lnTo>
                    <a:pt x="167" y="346"/>
                  </a:lnTo>
                  <a:lnTo>
                    <a:pt x="167" y="351"/>
                  </a:lnTo>
                  <a:lnTo>
                    <a:pt x="171" y="359"/>
                  </a:lnTo>
                  <a:lnTo>
                    <a:pt x="173" y="363"/>
                  </a:lnTo>
                  <a:lnTo>
                    <a:pt x="177" y="368"/>
                  </a:lnTo>
                  <a:lnTo>
                    <a:pt x="180" y="371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201" y="373"/>
                  </a:lnTo>
                  <a:lnTo>
                    <a:pt x="201" y="373"/>
                  </a:lnTo>
                  <a:lnTo>
                    <a:pt x="206" y="397"/>
                  </a:lnTo>
                  <a:lnTo>
                    <a:pt x="212" y="419"/>
                  </a:lnTo>
                  <a:lnTo>
                    <a:pt x="219" y="441"/>
                  </a:lnTo>
                  <a:lnTo>
                    <a:pt x="227" y="459"/>
                  </a:lnTo>
                  <a:lnTo>
                    <a:pt x="227" y="459"/>
                  </a:lnTo>
                  <a:lnTo>
                    <a:pt x="231" y="468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3" y="485"/>
                  </a:lnTo>
                  <a:lnTo>
                    <a:pt x="232" y="494"/>
                  </a:lnTo>
                  <a:lnTo>
                    <a:pt x="231" y="502"/>
                  </a:lnTo>
                  <a:lnTo>
                    <a:pt x="228" y="509"/>
                  </a:lnTo>
                  <a:lnTo>
                    <a:pt x="316" y="580"/>
                  </a:lnTo>
                  <a:lnTo>
                    <a:pt x="272" y="641"/>
                  </a:lnTo>
                  <a:lnTo>
                    <a:pt x="197" y="543"/>
                  </a:lnTo>
                  <a:lnTo>
                    <a:pt x="197" y="543"/>
                  </a:lnTo>
                  <a:lnTo>
                    <a:pt x="170" y="555"/>
                  </a:lnTo>
                  <a:lnTo>
                    <a:pt x="139" y="568"/>
                  </a:lnTo>
                  <a:lnTo>
                    <a:pt x="106" y="582"/>
                  </a:lnTo>
                  <a:lnTo>
                    <a:pt x="76" y="596"/>
                  </a:lnTo>
                  <a:lnTo>
                    <a:pt x="76" y="596"/>
                  </a:lnTo>
                  <a:lnTo>
                    <a:pt x="62" y="604"/>
                  </a:lnTo>
                  <a:lnTo>
                    <a:pt x="49" y="614"/>
                  </a:lnTo>
                  <a:lnTo>
                    <a:pt x="40" y="622"/>
                  </a:lnTo>
                  <a:lnTo>
                    <a:pt x="32" y="630"/>
                  </a:lnTo>
                  <a:lnTo>
                    <a:pt x="32" y="630"/>
                  </a:lnTo>
                  <a:lnTo>
                    <a:pt x="26" y="636"/>
                  </a:lnTo>
                  <a:lnTo>
                    <a:pt x="21" y="644"/>
                  </a:lnTo>
                  <a:lnTo>
                    <a:pt x="16" y="654"/>
                  </a:lnTo>
                  <a:lnTo>
                    <a:pt x="12" y="664"/>
                  </a:lnTo>
                  <a:lnTo>
                    <a:pt x="8" y="677"/>
                  </a:lnTo>
                  <a:lnTo>
                    <a:pt x="6" y="690"/>
                  </a:lnTo>
                  <a:lnTo>
                    <a:pt x="2" y="719"/>
                  </a:lnTo>
                  <a:lnTo>
                    <a:pt x="0" y="747"/>
                  </a:lnTo>
                  <a:lnTo>
                    <a:pt x="1" y="773"/>
                  </a:lnTo>
                  <a:lnTo>
                    <a:pt x="3" y="785"/>
                  </a:lnTo>
                  <a:lnTo>
                    <a:pt x="5" y="794"/>
                  </a:lnTo>
                  <a:lnTo>
                    <a:pt x="8" y="803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8" y="819"/>
                  </a:lnTo>
                  <a:lnTo>
                    <a:pt x="21" y="823"/>
                  </a:lnTo>
                  <a:lnTo>
                    <a:pt x="26" y="829"/>
                  </a:lnTo>
                  <a:lnTo>
                    <a:pt x="32" y="834"/>
                  </a:lnTo>
                  <a:lnTo>
                    <a:pt x="40" y="839"/>
                  </a:lnTo>
                  <a:lnTo>
                    <a:pt x="51" y="842"/>
                  </a:lnTo>
                  <a:lnTo>
                    <a:pt x="64" y="847"/>
                  </a:lnTo>
                  <a:lnTo>
                    <a:pt x="81" y="852"/>
                  </a:lnTo>
                  <a:lnTo>
                    <a:pt x="102" y="855"/>
                  </a:lnTo>
                  <a:lnTo>
                    <a:pt x="128" y="859"/>
                  </a:lnTo>
                  <a:lnTo>
                    <a:pt x="160" y="861"/>
                  </a:lnTo>
                  <a:lnTo>
                    <a:pt x="197" y="863"/>
                  </a:lnTo>
                  <a:lnTo>
                    <a:pt x="240" y="865"/>
                  </a:lnTo>
                  <a:lnTo>
                    <a:pt x="290" y="866"/>
                  </a:lnTo>
                  <a:lnTo>
                    <a:pt x="347" y="867"/>
                  </a:lnTo>
                  <a:lnTo>
                    <a:pt x="347" y="867"/>
                  </a:lnTo>
                  <a:lnTo>
                    <a:pt x="404" y="866"/>
                  </a:lnTo>
                  <a:lnTo>
                    <a:pt x="455" y="865"/>
                  </a:lnTo>
                  <a:lnTo>
                    <a:pt x="498" y="863"/>
                  </a:lnTo>
                  <a:lnTo>
                    <a:pt x="535" y="861"/>
                  </a:lnTo>
                  <a:lnTo>
                    <a:pt x="565" y="859"/>
                  </a:lnTo>
                  <a:lnTo>
                    <a:pt x="592" y="855"/>
                  </a:lnTo>
                  <a:lnTo>
                    <a:pt x="614" y="852"/>
                  </a:lnTo>
                  <a:lnTo>
                    <a:pt x="630" y="847"/>
                  </a:lnTo>
                  <a:lnTo>
                    <a:pt x="644" y="842"/>
                  </a:lnTo>
                  <a:lnTo>
                    <a:pt x="655" y="839"/>
                  </a:lnTo>
                  <a:lnTo>
                    <a:pt x="663" y="834"/>
                  </a:lnTo>
                  <a:lnTo>
                    <a:pt x="669" y="829"/>
                  </a:lnTo>
                  <a:lnTo>
                    <a:pt x="673" y="823"/>
                  </a:lnTo>
                  <a:lnTo>
                    <a:pt x="676" y="819"/>
                  </a:lnTo>
                  <a:lnTo>
                    <a:pt x="683" y="809"/>
                  </a:lnTo>
                  <a:lnTo>
                    <a:pt x="683" y="809"/>
                  </a:lnTo>
                  <a:lnTo>
                    <a:pt x="685" y="803"/>
                  </a:lnTo>
                  <a:lnTo>
                    <a:pt x="689" y="794"/>
                  </a:lnTo>
                  <a:lnTo>
                    <a:pt x="690" y="783"/>
                  </a:lnTo>
                  <a:lnTo>
                    <a:pt x="691" y="772"/>
                  </a:lnTo>
                  <a:lnTo>
                    <a:pt x="691" y="744"/>
                  </a:lnTo>
                  <a:lnTo>
                    <a:pt x="689" y="716"/>
                  </a:lnTo>
                  <a:lnTo>
                    <a:pt x="685" y="688"/>
                  </a:lnTo>
                  <a:lnTo>
                    <a:pt x="680" y="662"/>
                  </a:lnTo>
                  <a:lnTo>
                    <a:pt x="675" y="651"/>
                  </a:lnTo>
                  <a:lnTo>
                    <a:pt x="671" y="642"/>
                  </a:lnTo>
                  <a:lnTo>
                    <a:pt x="667" y="635"/>
                  </a:lnTo>
                  <a:lnTo>
                    <a:pt x="662" y="630"/>
                  </a:lnTo>
                  <a:lnTo>
                    <a:pt x="662" y="630"/>
                  </a:lnTo>
                  <a:close/>
                  <a:moveTo>
                    <a:pt x="332" y="605"/>
                  </a:moveTo>
                  <a:lnTo>
                    <a:pt x="360" y="605"/>
                  </a:lnTo>
                  <a:lnTo>
                    <a:pt x="385" y="644"/>
                  </a:lnTo>
                  <a:lnTo>
                    <a:pt x="374" y="675"/>
                  </a:lnTo>
                  <a:lnTo>
                    <a:pt x="318" y="675"/>
                  </a:lnTo>
                  <a:lnTo>
                    <a:pt x="306" y="644"/>
                  </a:lnTo>
                  <a:lnTo>
                    <a:pt x="332" y="605"/>
                  </a:lnTo>
                  <a:close/>
                  <a:moveTo>
                    <a:pt x="345" y="852"/>
                  </a:moveTo>
                  <a:lnTo>
                    <a:pt x="294" y="814"/>
                  </a:lnTo>
                  <a:lnTo>
                    <a:pt x="320" y="700"/>
                  </a:lnTo>
                  <a:lnTo>
                    <a:pt x="372" y="700"/>
                  </a:lnTo>
                  <a:lnTo>
                    <a:pt x="398" y="814"/>
                  </a:lnTo>
                  <a:lnTo>
                    <a:pt x="345" y="8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8171934"/>
              </p:ext>
            </p:extLst>
          </p:nvPr>
        </p:nvGraphicFramePr>
        <p:xfrm>
          <a:off x="3639044" y="2708920"/>
          <a:ext cx="1869060" cy="33172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7265"/>
                <a:gridCol w="467265"/>
                <a:gridCol w="467265"/>
                <a:gridCol w="467265"/>
              </a:tblGrid>
              <a:tr h="5916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Avril 2014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Oct.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%</a:t>
                      </a:r>
                      <a:endParaRPr kumimoji="0" lang="fr-F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Oct.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Déc. 2011 %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tx1"/>
                    </a:solidFill>
                  </a:tcPr>
                </a:tc>
              </a:tr>
              <a:tr h="453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96</a:t>
                      </a:r>
                    </a:p>
                  </a:txBody>
                  <a:tcPr marL="90000" marR="90000" marT="46800" marB="46800" anchor="ctr" horzOverflow="overflow"/>
                </a:tc>
              </a:tr>
              <a:tr h="453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82</a:t>
                      </a:r>
                    </a:p>
                  </a:txBody>
                  <a:tcPr marL="90000" marR="90000" marT="46800" marB="46800" anchor="ctr" horzOverflow="overflow"/>
                </a:tc>
              </a:tr>
              <a:tr h="453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69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82</a:t>
                      </a:r>
                    </a:p>
                  </a:txBody>
                  <a:tcPr marL="90000" marR="90000" marT="46800" marB="46800" anchor="ctr" horzOverflow="overflow"/>
                </a:tc>
              </a:tr>
              <a:tr h="453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77</a:t>
                      </a:r>
                    </a:p>
                  </a:txBody>
                  <a:tcPr marL="90000" marR="90000" marT="46800" marB="46800" anchor="ctr" horzOverflow="overflow"/>
                </a:tc>
              </a:tr>
              <a:tr h="453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78</a:t>
                      </a:r>
                    </a:p>
                  </a:txBody>
                  <a:tcPr marL="90000" marR="90000" marT="46800" marB="46800" anchor="ctr" horzOverflow="overflow"/>
                </a:tc>
              </a:tr>
              <a:tr h="453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48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65</a:t>
                      </a: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6523783"/>
              </p:ext>
            </p:extLst>
          </p:nvPr>
        </p:nvGraphicFramePr>
        <p:xfrm>
          <a:off x="7274940" y="2708920"/>
          <a:ext cx="1869060" cy="33394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7265"/>
                <a:gridCol w="467265"/>
                <a:gridCol w="467265"/>
                <a:gridCol w="467265"/>
              </a:tblGrid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Avril 2014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Oct.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%</a:t>
                      </a:r>
                      <a:endParaRPr kumimoji="0" lang="fr-F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Oct.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Déc. 2011 %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CC0066"/>
                    </a:solidFill>
                  </a:tcPr>
                </a:tc>
              </a:tr>
              <a:tr h="4571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75</a:t>
                      </a:r>
                    </a:p>
                  </a:txBody>
                  <a:tcPr marL="90000" marR="90000" marT="46800" marB="46800" anchor="ctr" horzOverflow="overflow"/>
                </a:tc>
              </a:tr>
              <a:tr h="4571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57</a:t>
                      </a:r>
                    </a:p>
                  </a:txBody>
                  <a:tcPr marL="90000" marR="90000" marT="46800" marB="46800" anchor="ctr" horzOverflow="overflow"/>
                </a:tc>
              </a:tr>
              <a:tr h="4571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54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58</a:t>
                      </a:r>
                    </a:p>
                  </a:txBody>
                  <a:tcPr marL="90000" marR="90000" marT="46800" marB="46800" anchor="ctr" horzOverflow="overflow"/>
                </a:tc>
              </a:tr>
              <a:tr h="4571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48</a:t>
                      </a:r>
                    </a:p>
                  </a:txBody>
                  <a:tcPr marL="90000" marR="90000" marT="46800" marB="46800" anchor="ctr" horzOverflow="overflow"/>
                </a:tc>
              </a:tr>
              <a:tr h="4571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46</a:t>
                      </a:r>
                    </a:p>
                  </a:txBody>
                  <a:tcPr marL="90000" marR="90000" marT="46800" marB="46800" anchor="ctr" horzOverflow="overflow"/>
                </a:tc>
              </a:tr>
              <a:tr h="4571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67</a:t>
                      </a: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44" name="ZoneTexte 43"/>
          <p:cNvSpPr txBox="1"/>
          <p:nvPr/>
        </p:nvSpPr>
        <p:spPr>
          <a:xfrm>
            <a:off x="70146" y="973079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5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7675030" cy="612000"/>
          </a:xfrm>
        </p:spPr>
        <p:txBody>
          <a:bodyPr/>
          <a:lstStyle/>
          <a:p>
            <a:r>
              <a:rPr lang="fr-FR" sz="2400" b="0" dirty="0"/>
              <a:t>Souhait de participer à un mouvement social éventuel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13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gray">
          <a:xfrm>
            <a:off x="162296" y="625360"/>
            <a:ext cx="8661070" cy="34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</a:pPr>
            <a:r>
              <a:rPr lang="fr-FR" sz="1600" dirty="0"/>
              <a:t>Si un mouvement social se développait au sein de votre entreprise, auriez-vous envie d’y participer ?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3491880" y="1396134"/>
            <a:ext cx="2262281" cy="443395"/>
            <a:chOff x="5598416" y="1199407"/>
            <a:chExt cx="2262281" cy="443395"/>
          </a:xfrm>
        </p:grpSpPr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6045595" y="1318172"/>
              <a:ext cx="1815102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Calibri" pitchFamily="34" charset="0"/>
                  <a:cs typeface="Arial" pitchFamily="34" charset="0"/>
                </a:rPr>
                <a:t>SALARIÉS DU PRIVÉ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59"/>
            <p:cNvSpPr>
              <a:spLocks noEditPoints="1"/>
            </p:cNvSpPr>
            <p:nvPr/>
          </p:nvSpPr>
          <p:spPr bwMode="auto">
            <a:xfrm>
              <a:off x="5598416" y="1199407"/>
              <a:ext cx="591195" cy="443395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2738795"/>
              </p:ext>
            </p:extLst>
          </p:nvPr>
        </p:nvGraphicFramePr>
        <p:xfrm>
          <a:off x="199265" y="1607822"/>
          <a:ext cx="3562598" cy="434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3140155"/>
              </p:ext>
            </p:extLst>
          </p:nvPr>
        </p:nvGraphicFramePr>
        <p:xfrm>
          <a:off x="4211960" y="1962189"/>
          <a:ext cx="4488873" cy="4275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88427" y="1067562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2859178" y="2852043"/>
            <a:ext cx="928299" cy="79298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FF"/>
                </a:solidFill>
              </a:rPr>
              <a:t>Oui</a:t>
            </a:r>
          </a:p>
          <a:p>
            <a:pPr algn="ctr"/>
            <a:r>
              <a:rPr lang="fr-FR" b="1" dirty="0" smtClean="0">
                <a:solidFill>
                  <a:srgbClr val="FFFFFF"/>
                </a:solidFill>
              </a:rPr>
              <a:t>53%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391025" y="5013176"/>
            <a:ext cx="928299" cy="79298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FF"/>
                </a:solidFill>
              </a:rPr>
              <a:t>Non</a:t>
            </a:r>
          </a:p>
          <a:p>
            <a:pPr algn="ctr"/>
            <a:r>
              <a:rPr lang="fr-FR" b="1" dirty="0" smtClean="0">
                <a:solidFill>
                  <a:srgbClr val="FFFFFF"/>
                </a:solidFill>
              </a:rPr>
              <a:t>47%</a:t>
            </a:r>
            <a:endParaRPr lang="fr-FR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5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" t="1292" b="-1432"/>
          <a:stretch/>
        </p:blipFill>
        <p:spPr>
          <a:xfrm>
            <a:off x="0" y="0"/>
            <a:ext cx="4659062" cy="7101408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4294967295"/>
          </p:nvPr>
        </p:nvSpPr>
        <p:spPr>
          <a:xfrm>
            <a:off x="4659061" y="3789040"/>
            <a:ext cx="4171509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0" hangingPunct="0">
              <a:buNone/>
              <a:tabLst>
                <a:tab pos="7444085" algn="r"/>
              </a:tabLst>
            </a:pPr>
            <a:r>
              <a:rPr lang="fr-FR" sz="3600" dirty="0">
                <a:solidFill>
                  <a:schemeClr val="bg1"/>
                </a:solidFill>
              </a:rPr>
              <a:t>Volet thématique </a:t>
            </a:r>
            <a:r>
              <a:rPr lang="fr-FR" sz="3600" dirty="0" smtClean="0">
                <a:solidFill>
                  <a:schemeClr val="bg1"/>
                </a:solidFill>
              </a:rPr>
              <a:t>: l’alternance </a:t>
            </a:r>
            <a:endParaRPr lang="fr-FR" sz="3600" dirty="0">
              <a:solidFill>
                <a:schemeClr val="bg1"/>
              </a:solidFill>
            </a:endParaRPr>
          </a:p>
          <a:p>
            <a:pPr marL="385685" indent="-385685" eaLnBrk="0" hangingPunct="0">
              <a:buNone/>
              <a:tabLst>
                <a:tab pos="7444085" algn="r"/>
              </a:tabLst>
            </a:pPr>
            <a:endParaRPr lang="fr-FR" sz="1800" b="1" dirty="0" smtClean="0">
              <a:solidFill>
                <a:schemeClr val="bg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851920" y="2169448"/>
            <a:ext cx="1152128" cy="1152128"/>
            <a:chOff x="3491880" y="2169448"/>
            <a:chExt cx="1152128" cy="1152128"/>
          </a:xfrm>
        </p:grpSpPr>
        <p:sp>
          <p:nvSpPr>
            <p:cNvPr id="5" name="Ellipse 4"/>
            <p:cNvSpPr/>
            <p:nvPr/>
          </p:nvSpPr>
          <p:spPr>
            <a:xfrm>
              <a:off x="3491880" y="2169448"/>
              <a:ext cx="1152128" cy="115212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707904" y="2391569"/>
              <a:ext cx="720080" cy="70788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 smtClean="0">
                  <a:solidFill>
                    <a:schemeClr val="bg1"/>
                  </a:solidFill>
                </a:rPr>
                <a:t>2</a:t>
              </a:r>
              <a:endParaRPr lang="fr-FR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051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03465" y="0"/>
            <a:ext cx="7675030" cy="612000"/>
          </a:xfrm>
        </p:spPr>
        <p:txBody>
          <a:bodyPr/>
          <a:lstStyle/>
          <a:p>
            <a:r>
              <a:rPr lang="fr-FR" sz="2400" b="0" dirty="0" smtClean="0"/>
              <a:t>L’image de l’alternance </a:t>
            </a:r>
            <a:endParaRPr lang="fr-FR" sz="24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15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gray">
          <a:xfrm>
            <a:off x="69327" y="625360"/>
            <a:ext cx="8661070" cy="57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</a:pPr>
            <a:r>
              <a:rPr lang="fr-FR" sz="1600" dirty="0" smtClean="0"/>
              <a:t>Diriez-vous que vous avez aujourd’hui une très bonne, une plutôt bonne, une plutôt mauvaise ou une très mauvaise image de l’alternance ?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9327" y="1212631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1612679"/>
              </p:ext>
            </p:extLst>
          </p:nvPr>
        </p:nvGraphicFramePr>
        <p:xfrm>
          <a:off x="1187624" y="620688"/>
          <a:ext cx="6125087" cy="559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à coins arrondis 14"/>
          <p:cNvSpPr/>
          <p:nvPr/>
        </p:nvSpPr>
        <p:spPr>
          <a:xfrm>
            <a:off x="3742446" y="5043450"/>
            <a:ext cx="1033109" cy="88755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Bonne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image 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54%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91640029"/>
              </p:ext>
            </p:extLst>
          </p:nvPr>
        </p:nvGraphicFramePr>
        <p:xfrm>
          <a:off x="4860032" y="1560307"/>
          <a:ext cx="3562598" cy="445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tangle à coins arrondis 24"/>
          <p:cNvSpPr/>
          <p:nvPr/>
        </p:nvSpPr>
        <p:spPr>
          <a:xfrm>
            <a:off x="4900916" y="2405452"/>
            <a:ext cx="1027386" cy="8377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Mauvaise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image</a:t>
            </a:r>
            <a:endParaRPr lang="fr-FR" sz="1400" b="1" dirty="0">
              <a:solidFill>
                <a:srgbClr val="FFFFFF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23%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5732100" y="1772816"/>
            <a:ext cx="2385060" cy="539005"/>
            <a:chOff x="5931356" y="2670211"/>
            <a:chExt cx="2385060" cy="539005"/>
          </a:xfrm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6226954" y="2780928"/>
              <a:ext cx="2089462" cy="428288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CC0066"/>
                  </a:solidFill>
                  <a:cs typeface="Arial" pitchFamily="34" charset="0"/>
                </a:rPr>
                <a:t>SALARIÉS DU PRIVÉ</a:t>
              </a:r>
            </a:p>
          </p:txBody>
        </p:sp>
        <p:sp>
          <p:nvSpPr>
            <p:cNvPr id="28" name="Freeform 59"/>
            <p:cNvSpPr>
              <a:spLocks noEditPoints="1"/>
            </p:cNvSpPr>
            <p:nvPr/>
          </p:nvSpPr>
          <p:spPr bwMode="auto">
            <a:xfrm>
              <a:off x="5931356" y="2670211"/>
              <a:ext cx="591195" cy="443395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1584724" y="1825580"/>
            <a:ext cx="2243551" cy="458787"/>
            <a:chOff x="1420262" y="2708920"/>
            <a:chExt cx="2243551" cy="458787"/>
          </a:xfrm>
        </p:grpSpPr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1574351" y="2891908"/>
              <a:ext cx="2089462" cy="214911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8E94"/>
                  </a:solidFill>
                  <a:cs typeface="Arial" pitchFamily="34" charset="0"/>
                </a:rPr>
                <a:t>CHEFS D’ENTREPRISE</a:t>
              </a:r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1420262" y="2708920"/>
              <a:ext cx="365125" cy="458787"/>
            </a:xfrm>
            <a:custGeom>
              <a:avLst/>
              <a:gdLst/>
              <a:ahLst/>
              <a:cxnLst>
                <a:cxn ang="0">
                  <a:pos x="644" y="614"/>
                </a:cxn>
                <a:cxn ang="0">
                  <a:pos x="588" y="582"/>
                </a:cxn>
                <a:cxn ang="0">
                  <a:pos x="420" y="641"/>
                </a:cxn>
                <a:cxn ang="0">
                  <a:pos x="463" y="501"/>
                </a:cxn>
                <a:cxn ang="0">
                  <a:pos x="463" y="475"/>
                </a:cxn>
                <a:cxn ang="0">
                  <a:pos x="476" y="441"/>
                </a:cxn>
                <a:cxn ang="0">
                  <a:pos x="493" y="373"/>
                </a:cxn>
                <a:cxn ang="0">
                  <a:pos x="501" y="375"/>
                </a:cxn>
                <a:cxn ang="0">
                  <a:pos x="510" y="373"/>
                </a:cxn>
                <a:cxn ang="0">
                  <a:pos x="524" y="359"/>
                </a:cxn>
                <a:cxn ang="0">
                  <a:pos x="541" y="305"/>
                </a:cxn>
                <a:cxn ang="0">
                  <a:pos x="546" y="269"/>
                </a:cxn>
                <a:cxn ang="0">
                  <a:pos x="542" y="257"/>
                </a:cxn>
                <a:cxn ang="0">
                  <a:pos x="526" y="249"/>
                </a:cxn>
                <a:cxn ang="0">
                  <a:pos x="513" y="253"/>
                </a:cxn>
                <a:cxn ang="0">
                  <a:pos x="510" y="253"/>
                </a:cxn>
                <a:cxn ang="0">
                  <a:pos x="506" y="247"/>
                </a:cxn>
                <a:cxn ang="0">
                  <a:pos x="513" y="166"/>
                </a:cxn>
                <a:cxn ang="0">
                  <a:pos x="506" y="117"/>
                </a:cxn>
                <a:cxn ang="0">
                  <a:pos x="476" y="60"/>
                </a:cxn>
                <a:cxn ang="0">
                  <a:pos x="426" y="20"/>
                </a:cxn>
                <a:cxn ang="0">
                  <a:pos x="365" y="0"/>
                </a:cxn>
                <a:cxn ang="0">
                  <a:pos x="347" y="0"/>
                </a:cxn>
                <a:cxn ang="0">
                  <a:pos x="313" y="2"/>
                </a:cxn>
                <a:cxn ang="0">
                  <a:pos x="254" y="28"/>
                </a:cxn>
                <a:cxn ang="0">
                  <a:pos x="210" y="73"/>
                </a:cxn>
                <a:cxn ang="0">
                  <a:pos x="184" y="132"/>
                </a:cxn>
                <a:cxn ang="0">
                  <a:pos x="181" y="186"/>
                </a:cxn>
                <a:cxn ang="0">
                  <a:pos x="188" y="247"/>
                </a:cxn>
                <a:cxn ang="0">
                  <a:pos x="181" y="255"/>
                </a:cxn>
                <a:cxn ang="0">
                  <a:pos x="177" y="251"/>
                </a:cxn>
                <a:cxn ang="0">
                  <a:pos x="168" y="249"/>
                </a:cxn>
                <a:cxn ang="0">
                  <a:pos x="151" y="260"/>
                </a:cxn>
                <a:cxn ang="0">
                  <a:pos x="147" y="279"/>
                </a:cxn>
                <a:cxn ang="0">
                  <a:pos x="167" y="346"/>
                </a:cxn>
                <a:cxn ang="0">
                  <a:pos x="173" y="363"/>
                </a:cxn>
                <a:cxn ang="0">
                  <a:pos x="185" y="373"/>
                </a:cxn>
                <a:cxn ang="0">
                  <a:pos x="194" y="375"/>
                </a:cxn>
                <a:cxn ang="0">
                  <a:pos x="201" y="373"/>
                </a:cxn>
                <a:cxn ang="0">
                  <a:pos x="227" y="459"/>
                </a:cxn>
                <a:cxn ang="0">
                  <a:pos x="232" y="475"/>
                </a:cxn>
                <a:cxn ang="0">
                  <a:pos x="228" y="509"/>
                </a:cxn>
                <a:cxn ang="0">
                  <a:pos x="197" y="543"/>
                </a:cxn>
                <a:cxn ang="0">
                  <a:pos x="76" y="596"/>
                </a:cxn>
                <a:cxn ang="0">
                  <a:pos x="40" y="622"/>
                </a:cxn>
                <a:cxn ang="0">
                  <a:pos x="21" y="644"/>
                </a:cxn>
                <a:cxn ang="0">
                  <a:pos x="6" y="690"/>
                </a:cxn>
                <a:cxn ang="0">
                  <a:pos x="3" y="785"/>
                </a:cxn>
                <a:cxn ang="0">
                  <a:pos x="12" y="809"/>
                </a:cxn>
                <a:cxn ang="0">
                  <a:pos x="32" y="834"/>
                </a:cxn>
                <a:cxn ang="0">
                  <a:pos x="81" y="852"/>
                </a:cxn>
                <a:cxn ang="0">
                  <a:pos x="197" y="863"/>
                </a:cxn>
                <a:cxn ang="0">
                  <a:pos x="347" y="867"/>
                </a:cxn>
                <a:cxn ang="0">
                  <a:pos x="535" y="861"/>
                </a:cxn>
                <a:cxn ang="0">
                  <a:pos x="630" y="847"/>
                </a:cxn>
                <a:cxn ang="0">
                  <a:pos x="669" y="829"/>
                </a:cxn>
                <a:cxn ang="0">
                  <a:pos x="683" y="809"/>
                </a:cxn>
                <a:cxn ang="0">
                  <a:pos x="691" y="772"/>
                </a:cxn>
                <a:cxn ang="0">
                  <a:pos x="680" y="662"/>
                </a:cxn>
                <a:cxn ang="0">
                  <a:pos x="662" y="630"/>
                </a:cxn>
                <a:cxn ang="0">
                  <a:pos x="385" y="644"/>
                </a:cxn>
                <a:cxn ang="0">
                  <a:pos x="332" y="605"/>
                </a:cxn>
                <a:cxn ang="0">
                  <a:pos x="372" y="700"/>
                </a:cxn>
              </a:cxnLst>
              <a:rect l="0" t="0" r="r" b="b"/>
              <a:pathLst>
                <a:path w="691" h="867">
                  <a:moveTo>
                    <a:pt x="662" y="630"/>
                  </a:moveTo>
                  <a:lnTo>
                    <a:pt x="662" y="630"/>
                  </a:lnTo>
                  <a:lnTo>
                    <a:pt x="655" y="622"/>
                  </a:lnTo>
                  <a:lnTo>
                    <a:pt x="644" y="614"/>
                  </a:lnTo>
                  <a:lnTo>
                    <a:pt x="632" y="604"/>
                  </a:lnTo>
                  <a:lnTo>
                    <a:pt x="617" y="596"/>
                  </a:lnTo>
                  <a:lnTo>
                    <a:pt x="617" y="596"/>
                  </a:lnTo>
                  <a:lnTo>
                    <a:pt x="588" y="582"/>
                  </a:lnTo>
                  <a:lnTo>
                    <a:pt x="555" y="568"/>
                  </a:lnTo>
                  <a:lnTo>
                    <a:pt x="523" y="554"/>
                  </a:lnTo>
                  <a:lnTo>
                    <a:pt x="497" y="542"/>
                  </a:lnTo>
                  <a:lnTo>
                    <a:pt x="420" y="641"/>
                  </a:lnTo>
                  <a:lnTo>
                    <a:pt x="376" y="580"/>
                  </a:lnTo>
                  <a:lnTo>
                    <a:pt x="465" y="508"/>
                  </a:lnTo>
                  <a:lnTo>
                    <a:pt x="465" y="508"/>
                  </a:lnTo>
                  <a:lnTo>
                    <a:pt x="463" y="501"/>
                  </a:lnTo>
                  <a:lnTo>
                    <a:pt x="462" y="492"/>
                  </a:lnTo>
                  <a:lnTo>
                    <a:pt x="462" y="484"/>
                  </a:lnTo>
                  <a:lnTo>
                    <a:pt x="463" y="475"/>
                  </a:lnTo>
                  <a:lnTo>
                    <a:pt x="463" y="475"/>
                  </a:lnTo>
                  <a:lnTo>
                    <a:pt x="464" y="468"/>
                  </a:lnTo>
                  <a:lnTo>
                    <a:pt x="466" y="459"/>
                  </a:lnTo>
                  <a:lnTo>
                    <a:pt x="466" y="459"/>
                  </a:lnTo>
                  <a:lnTo>
                    <a:pt x="476" y="441"/>
                  </a:lnTo>
                  <a:lnTo>
                    <a:pt x="483" y="419"/>
                  </a:lnTo>
                  <a:lnTo>
                    <a:pt x="489" y="397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9" y="375"/>
                  </a:lnTo>
                  <a:lnTo>
                    <a:pt x="499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10" y="373"/>
                  </a:lnTo>
                  <a:lnTo>
                    <a:pt x="510" y="373"/>
                  </a:lnTo>
                  <a:lnTo>
                    <a:pt x="515" y="371"/>
                  </a:lnTo>
                  <a:lnTo>
                    <a:pt x="518" y="368"/>
                  </a:lnTo>
                  <a:lnTo>
                    <a:pt x="522" y="363"/>
                  </a:lnTo>
                  <a:lnTo>
                    <a:pt x="524" y="359"/>
                  </a:lnTo>
                  <a:lnTo>
                    <a:pt x="526" y="351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41" y="305"/>
                  </a:lnTo>
                  <a:lnTo>
                    <a:pt x="541" y="305"/>
                  </a:lnTo>
                  <a:lnTo>
                    <a:pt x="545" y="290"/>
                  </a:lnTo>
                  <a:lnTo>
                    <a:pt x="546" y="279"/>
                  </a:lnTo>
                  <a:lnTo>
                    <a:pt x="546" y="269"/>
                  </a:lnTo>
                  <a:lnTo>
                    <a:pt x="546" y="269"/>
                  </a:lnTo>
                  <a:lnTo>
                    <a:pt x="545" y="264"/>
                  </a:lnTo>
                  <a:lnTo>
                    <a:pt x="544" y="260"/>
                  </a:lnTo>
                  <a:lnTo>
                    <a:pt x="542" y="257"/>
                  </a:lnTo>
                  <a:lnTo>
                    <a:pt x="539" y="253"/>
                  </a:lnTo>
                  <a:lnTo>
                    <a:pt x="532" y="250"/>
                  </a:lnTo>
                  <a:lnTo>
                    <a:pt x="526" y="249"/>
                  </a:lnTo>
                  <a:lnTo>
                    <a:pt x="526" y="249"/>
                  </a:lnTo>
                  <a:lnTo>
                    <a:pt x="522" y="249"/>
                  </a:lnTo>
                  <a:lnTo>
                    <a:pt x="522" y="249"/>
                  </a:lnTo>
                  <a:lnTo>
                    <a:pt x="518" y="251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2" y="255"/>
                  </a:lnTo>
                  <a:lnTo>
                    <a:pt x="512" y="255"/>
                  </a:lnTo>
                  <a:lnTo>
                    <a:pt x="510" y="253"/>
                  </a:lnTo>
                  <a:lnTo>
                    <a:pt x="508" y="252"/>
                  </a:lnTo>
                  <a:lnTo>
                    <a:pt x="506" y="250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10" y="226"/>
                  </a:lnTo>
                  <a:lnTo>
                    <a:pt x="512" y="206"/>
                  </a:lnTo>
                  <a:lnTo>
                    <a:pt x="513" y="186"/>
                  </a:lnTo>
                  <a:lnTo>
                    <a:pt x="513" y="166"/>
                  </a:lnTo>
                  <a:lnTo>
                    <a:pt x="513" y="166"/>
                  </a:lnTo>
                  <a:lnTo>
                    <a:pt x="512" y="149"/>
                  </a:lnTo>
                  <a:lnTo>
                    <a:pt x="510" y="132"/>
                  </a:lnTo>
                  <a:lnTo>
                    <a:pt x="506" y="117"/>
                  </a:lnTo>
                  <a:lnTo>
                    <a:pt x="501" y="101"/>
                  </a:lnTo>
                  <a:lnTo>
                    <a:pt x="493" y="86"/>
                  </a:lnTo>
                  <a:lnTo>
                    <a:pt x="485" y="73"/>
                  </a:lnTo>
                  <a:lnTo>
                    <a:pt x="476" y="60"/>
                  </a:lnTo>
                  <a:lnTo>
                    <a:pt x="465" y="48"/>
                  </a:lnTo>
                  <a:lnTo>
                    <a:pt x="453" y="38"/>
                  </a:lnTo>
                  <a:lnTo>
                    <a:pt x="440" y="28"/>
                  </a:lnTo>
                  <a:lnTo>
                    <a:pt x="426" y="20"/>
                  </a:lnTo>
                  <a:lnTo>
                    <a:pt x="412" y="13"/>
                  </a:lnTo>
                  <a:lnTo>
                    <a:pt x="397" y="7"/>
                  </a:lnTo>
                  <a:lnTo>
                    <a:pt x="382" y="2"/>
                  </a:lnTo>
                  <a:lnTo>
                    <a:pt x="365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8" y="7"/>
                  </a:lnTo>
                  <a:lnTo>
                    <a:pt x="283" y="13"/>
                  </a:lnTo>
                  <a:lnTo>
                    <a:pt x="267" y="20"/>
                  </a:lnTo>
                  <a:lnTo>
                    <a:pt x="254" y="28"/>
                  </a:lnTo>
                  <a:lnTo>
                    <a:pt x="241" y="38"/>
                  </a:lnTo>
                  <a:lnTo>
                    <a:pt x="230" y="48"/>
                  </a:lnTo>
                  <a:lnTo>
                    <a:pt x="219" y="60"/>
                  </a:lnTo>
                  <a:lnTo>
                    <a:pt x="210" y="73"/>
                  </a:lnTo>
                  <a:lnTo>
                    <a:pt x="200" y="86"/>
                  </a:lnTo>
                  <a:lnTo>
                    <a:pt x="194" y="101"/>
                  </a:lnTo>
                  <a:lnTo>
                    <a:pt x="188" y="117"/>
                  </a:lnTo>
                  <a:lnTo>
                    <a:pt x="184" y="132"/>
                  </a:lnTo>
                  <a:lnTo>
                    <a:pt x="181" y="149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1" y="186"/>
                  </a:lnTo>
                  <a:lnTo>
                    <a:pt x="182" y="206"/>
                  </a:lnTo>
                  <a:lnTo>
                    <a:pt x="185" y="226"/>
                  </a:lnTo>
                  <a:lnTo>
                    <a:pt x="188" y="247"/>
                  </a:lnTo>
                  <a:lnTo>
                    <a:pt x="188" y="247"/>
                  </a:lnTo>
                  <a:lnTo>
                    <a:pt x="188" y="250"/>
                  </a:lnTo>
                  <a:lnTo>
                    <a:pt x="186" y="252"/>
                  </a:lnTo>
                  <a:lnTo>
                    <a:pt x="184" y="253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3"/>
                  </a:lnTo>
                  <a:lnTo>
                    <a:pt x="181" y="253"/>
                  </a:lnTo>
                  <a:lnTo>
                    <a:pt x="177" y="251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68" y="249"/>
                  </a:lnTo>
                  <a:lnTo>
                    <a:pt x="168" y="249"/>
                  </a:lnTo>
                  <a:lnTo>
                    <a:pt x="161" y="250"/>
                  </a:lnTo>
                  <a:lnTo>
                    <a:pt x="155" y="253"/>
                  </a:lnTo>
                  <a:lnTo>
                    <a:pt x="153" y="257"/>
                  </a:lnTo>
                  <a:lnTo>
                    <a:pt x="151" y="260"/>
                  </a:lnTo>
                  <a:lnTo>
                    <a:pt x="148" y="264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50" y="290"/>
                  </a:lnTo>
                  <a:lnTo>
                    <a:pt x="153" y="305"/>
                  </a:lnTo>
                  <a:lnTo>
                    <a:pt x="153" y="305"/>
                  </a:lnTo>
                  <a:lnTo>
                    <a:pt x="167" y="346"/>
                  </a:lnTo>
                  <a:lnTo>
                    <a:pt x="167" y="346"/>
                  </a:lnTo>
                  <a:lnTo>
                    <a:pt x="167" y="351"/>
                  </a:lnTo>
                  <a:lnTo>
                    <a:pt x="171" y="359"/>
                  </a:lnTo>
                  <a:lnTo>
                    <a:pt x="173" y="363"/>
                  </a:lnTo>
                  <a:lnTo>
                    <a:pt x="177" y="368"/>
                  </a:lnTo>
                  <a:lnTo>
                    <a:pt x="180" y="371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201" y="373"/>
                  </a:lnTo>
                  <a:lnTo>
                    <a:pt x="201" y="373"/>
                  </a:lnTo>
                  <a:lnTo>
                    <a:pt x="206" y="397"/>
                  </a:lnTo>
                  <a:lnTo>
                    <a:pt x="212" y="419"/>
                  </a:lnTo>
                  <a:lnTo>
                    <a:pt x="219" y="441"/>
                  </a:lnTo>
                  <a:lnTo>
                    <a:pt x="227" y="459"/>
                  </a:lnTo>
                  <a:lnTo>
                    <a:pt x="227" y="459"/>
                  </a:lnTo>
                  <a:lnTo>
                    <a:pt x="231" y="468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3" y="485"/>
                  </a:lnTo>
                  <a:lnTo>
                    <a:pt x="232" y="494"/>
                  </a:lnTo>
                  <a:lnTo>
                    <a:pt x="231" y="502"/>
                  </a:lnTo>
                  <a:lnTo>
                    <a:pt x="228" y="509"/>
                  </a:lnTo>
                  <a:lnTo>
                    <a:pt x="316" y="580"/>
                  </a:lnTo>
                  <a:lnTo>
                    <a:pt x="272" y="641"/>
                  </a:lnTo>
                  <a:lnTo>
                    <a:pt x="197" y="543"/>
                  </a:lnTo>
                  <a:lnTo>
                    <a:pt x="197" y="543"/>
                  </a:lnTo>
                  <a:lnTo>
                    <a:pt x="170" y="555"/>
                  </a:lnTo>
                  <a:lnTo>
                    <a:pt x="139" y="568"/>
                  </a:lnTo>
                  <a:lnTo>
                    <a:pt x="106" y="582"/>
                  </a:lnTo>
                  <a:lnTo>
                    <a:pt x="76" y="596"/>
                  </a:lnTo>
                  <a:lnTo>
                    <a:pt x="76" y="596"/>
                  </a:lnTo>
                  <a:lnTo>
                    <a:pt x="62" y="604"/>
                  </a:lnTo>
                  <a:lnTo>
                    <a:pt x="49" y="614"/>
                  </a:lnTo>
                  <a:lnTo>
                    <a:pt x="40" y="622"/>
                  </a:lnTo>
                  <a:lnTo>
                    <a:pt x="32" y="630"/>
                  </a:lnTo>
                  <a:lnTo>
                    <a:pt x="32" y="630"/>
                  </a:lnTo>
                  <a:lnTo>
                    <a:pt x="26" y="636"/>
                  </a:lnTo>
                  <a:lnTo>
                    <a:pt x="21" y="644"/>
                  </a:lnTo>
                  <a:lnTo>
                    <a:pt x="16" y="654"/>
                  </a:lnTo>
                  <a:lnTo>
                    <a:pt x="12" y="664"/>
                  </a:lnTo>
                  <a:lnTo>
                    <a:pt x="8" y="677"/>
                  </a:lnTo>
                  <a:lnTo>
                    <a:pt x="6" y="690"/>
                  </a:lnTo>
                  <a:lnTo>
                    <a:pt x="2" y="719"/>
                  </a:lnTo>
                  <a:lnTo>
                    <a:pt x="0" y="747"/>
                  </a:lnTo>
                  <a:lnTo>
                    <a:pt x="1" y="773"/>
                  </a:lnTo>
                  <a:lnTo>
                    <a:pt x="3" y="785"/>
                  </a:lnTo>
                  <a:lnTo>
                    <a:pt x="5" y="794"/>
                  </a:lnTo>
                  <a:lnTo>
                    <a:pt x="8" y="803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8" y="819"/>
                  </a:lnTo>
                  <a:lnTo>
                    <a:pt x="21" y="823"/>
                  </a:lnTo>
                  <a:lnTo>
                    <a:pt x="26" y="829"/>
                  </a:lnTo>
                  <a:lnTo>
                    <a:pt x="32" y="834"/>
                  </a:lnTo>
                  <a:lnTo>
                    <a:pt x="40" y="839"/>
                  </a:lnTo>
                  <a:lnTo>
                    <a:pt x="51" y="842"/>
                  </a:lnTo>
                  <a:lnTo>
                    <a:pt x="64" y="847"/>
                  </a:lnTo>
                  <a:lnTo>
                    <a:pt x="81" y="852"/>
                  </a:lnTo>
                  <a:lnTo>
                    <a:pt x="102" y="855"/>
                  </a:lnTo>
                  <a:lnTo>
                    <a:pt x="128" y="859"/>
                  </a:lnTo>
                  <a:lnTo>
                    <a:pt x="160" y="861"/>
                  </a:lnTo>
                  <a:lnTo>
                    <a:pt x="197" y="863"/>
                  </a:lnTo>
                  <a:lnTo>
                    <a:pt x="240" y="865"/>
                  </a:lnTo>
                  <a:lnTo>
                    <a:pt x="290" y="866"/>
                  </a:lnTo>
                  <a:lnTo>
                    <a:pt x="347" y="867"/>
                  </a:lnTo>
                  <a:lnTo>
                    <a:pt x="347" y="867"/>
                  </a:lnTo>
                  <a:lnTo>
                    <a:pt x="404" y="866"/>
                  </a:lnTo>
                  <a:lnTo>
                    <a:pt x="455" y="865"/>
                  </a:lnTo>
                  <a:lnTo>
                    <a:pt x="498" y="863"/>
                  </a:lnTo>
                  <a:lnTo>
                    <a:pt x="535" y="861"/>
                  </a:lnTo>
                  <a:lnTo>
                    <a:pt x="565" y="859"/>
                  </a:lnTo>
                  <a:lnTo>
                    <a:pt x="592" y="855"/>
                  </a:lnTo>
                  <a:lnTo>
                    <a:pt x="614" y="852"/>
                  </a:lnTo>
                  <a:lnTo>
                    <a:pt x="630" y="847"/>
                  </a:lnTo>
                  <a:lnTo>
                    <a:pt x="644" y="842"/>
                  </a:lnTo>
                  <a:lnTo>
                    <a:pt x="655" y="839"/>
                  </a:lnTo>
                  <a:lnTo>
                    <a:pt x="663" y="834"/>
                  </a:lnTo>
                  <a:lnTo>
                    <a:pt x="669" y="829"/>
                  </a:lnTo>
                  <a:lnTo>
                    <a:pt x="673" y="823"/>
                  </a:lnTo>
                  <a:lnTo>
                    <a:pt x="676" y="819"/>
                  </a:lnTo>
                  <a:lnTo>
                    <a:pt x="683" y="809"/>
                  </a:lnTo>
                  <a:lnTo>
                    <a:pt x="683" y="809"/>
                  </a:lnTo>
                  <a:lnTo>
                    <a:pt x="685" y="803"/>
                  </a:lnTo>
                  <a:lnTo>
                    <a:pt x="689" y="794"/>
                  </a:lnTo>
                  <a:lnTo>
                    <a:pt x="690" y="783"/>
                  </a:lnTo>
                  <a:lnTo>
                    <a:pt x="691" y="772"/>
                  </a:lnTo>
                  <a:lnTo>
                    <a:pt x="691" y="744"/>
                  </a:lnTo>
                  <a:lnTo>
                    <a:pt x="689" y="716"/>
                  </a:lnTo>
                  <a:lnTo>
                    <a:pt x="685" y="688"/>
                  </a:lnTo>
                  <a:lnTo>
                    <a:pt x="680" y="662"/>
                  </a:lnTo>
                  <a:lnTo>
                    <a:pt x="675" y="651"/>
                  </a:lnTo>
                  <a:lnTo>
                    <a:pt x="671" y="642"/>
                  </a:lnTo>
                  <a:lnTo>
                    <a:pt x="667" y="635"/>
                  </a:lnTo>
                  <a:lnTo>
                    <a:pt x="662" y="630"/>
                  </a:lnTo>
                  <a:lnTo>
                    <a:pt x="662" y="630"/>
                  </a:lnTo>
                  <a:close/>
                  <a:moveTo>
                    <a:pt x="332" y="605"/>
                  </a:moveTo>
                  <a:lnTo>
                    <a:pt x="360" y="605"/>
                  </a:lnTo>
                  <a:lnTo>
                    <a:pt x="385" y="644"/>
                  </a:lnTo>
                  <a:lnTo>
                    <a:pt x="374" y="675"/>
                  </a:lnTo>
                  <a:lnTo>
                    <a:pt x="318" y="675"/>
                  </a:lnTo>
                  <a:lnTo>
                    <a:pt x="306" y="644"/>
                  </a:lnTo>
                  <a:lnTo>
                    <a:pt x="332" y="605"/>
                  </a:lnTo>
                  <a:close/>
                  <a:moveTo>
                    <a:pt x="345" y="852"/>
                  </a:moveTo>
                  <a:lnTo>
                    <a:pt x="294" y="814"/>
                  </a:lnTo>
                  <a:lnTo>
                    <a:pt x="320" y="700"/>
                  </a:lnTo>
                  <a:lnTo>
                    <a:pt x="372" y="700"/>
                  </a:lnTo>
                  <a:lnTo>
                    <a:pt x="398" y="814"/>
                  </a:lnTo>
                  <a:lnTo>
                    <a:pt x="345" y="8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3" name="Rectangle à coins arrondis 32"/>
          <p:cNvSpPr/>
          <p:nvPr/>
        </p:nvSpPr>
        <p:spPr>
          <a:xfrm>
            <a:off x="491390" y="2405452"/>
            <a:ext cx="1033109" cy="8377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Mauvaise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image</a:t>
            </a:r>
            <a:endParaRPr lang="fr-FR" sz="1400" b="1" dirty="0">
              <a:solidFill>
                <a:srgbClr val="FFFFFF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40%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7637220" y="5043449"/>
            <a:ext cx="1033109" cy="88755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Bonne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image 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77%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804249" y="5964125"/>
            <a:ext cx="2286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→ 91% des moins de 30 ans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9852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03465" y="0"/>
            <a:ext cx="7675030" cy="612000"/>
          </a:xfrm>
        </p:spPr>
        <p:txBody>
          <a:bodyPr/>
          <a:lstStyle/>
          <a:p>
            <a:r>
              <a:rPr lang="fr-FR" sz="2400" b="0" dirty="0" smtClean="0"/>
              <a:t>L’image de l’alternance (détail pour les chefs d’entreprise) </a:t>
            </a:r>
            <a:endParaRPr lang="fr-FR" sz="24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16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gray">
          <a:xfrm>
            <a:off x="69327" y="625360"/>
            <a:ext cx="8661070" cy="57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</a:pPr>
            <a:r>
              <a:rPr lang="fr-FR" sz="1600" dirty="0" smtClean="0"/>
              <a:t>Diriez-vous que vous avez aujourd’hui une très bonne, une plutôt bonne, une plutôt mauvaise ou une très mauvaise image de l’alternance ?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9327" y="1212631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36703571"/>
              </p:ext>
            </p:extLst>
          </p:nvPr>
        </p:nvGraphicFramePr>
        <p:xfrm>
          <a:off x="395536" y="911056"/>
          <a:ext cx="6125087" cy="559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à coins arrondis 14"/>
          <p:cNvSpPr/>
          <p:nvPr/>
        </p:nvSpPr>
        <p:spPr>
          <a:xfrm>
            <a:off x="2694311" y="5445224"/>
            <a:ext cx="1033109" cy="88755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Bonne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image 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54%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850155" y="1881976"/>
            <a:ext cx="2243551" cy="458787"/>
            <a:chOff x="1420262" y="2708920"/>
            <a:chExt cx="2243551" cy="458787"/>
          </a:xfrm>
        </p:grpSpPr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1574351" y="2891908"/>
              <a:ext cx="2089462" cy="214911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8E94"/>
                  </a:solidFill>
                  <a:cs typeface="Arial" pitchFamily="34" charset="0"/>
                </a:rPr>
                <a:t>CHEFS D’ENTREPRISE</a:t>
              </a:r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1420262" y="2708920"/>
              <a:ext cx="365125" cy="458787"/>
            </a:xfrm>
            <a:custGeom>
              <a:avLst/>
              <a:gdLst/>
              <a:ahLst/>
              <a:cxnLst>
                <a:cxn ang="0">
                  <a:pos x="644" y="614"/>
                </a:cxn>
                <a:cxn ang="0">
                  <a:pos x="588" y="582"/>
                </a:cxn>
                <a:cxn ang="0">
                  <a:pos x="420" y="641"/>
                </a:cxn>
                <a:cxn ang="0">
                  <a:pos x="463" y="501"/>
                </a:cxn>
                <a:cxn ang="0">
                  <a:pos x="463" y="475"/>
                </a:cxn>
                <a:cxn ang="0">
                  <a:pos x="476" y="441"/>
                </a:cxn>
                <a:cxn ang="0">
                  <a:pos x="493" y="373"/>
                </a:cxn>
                <a:cxn ang="0">
                  <a:pos x="501" y="375"/>
                </a:cxn>
                <a:cxn ang="0">
                  <a:pos x="510" y="373"/>
                </a:cxn>
                <a:cxn ang="0">
                  <a:pos x="524" y="359"/>
                </a:cxn>
                <a:cxn ang="0">
                  <a:pos x="541" y="305"/>
                </a:cxn>
                <a:cxn ang="0">
                  <a:pos x="546" y="269"/>
                </a:cxn>
                <a:cxn ang="0">
                  <a:pos x="542" y="257"/>
                </a:cxn>
                <a:cxn ang="0">
                  <a:pos x="526" y="249"/>
                </a:cxn>
                <a:cxn ang="0">
                  <a:pos x="513" y="253"/>
                </a:cxn>
                <a:cxn ang="0">
                  <a:pos x="510" y="253"/>
                </a:cxn>
                <a:cxn ang="0">
                  <a:pos x="506" y="247"/>
                </a:cxn>
                <a:cxn ang="0">
                  <a:pos x="513" y="166"/>
                </a:cxn>
                <a:cxn ang="0">
                  <a:pos x="506" y="117"/>
                </a:cxn>
                <a:cxn ang="0">
                  <a:pos x="476" y="60"/>
                </a:cxn>
                <a:cxn ang="0">
                  <a:pos x="426" y="20"/>
                </a:cxn>
                <a:cxn ang="0">
                  <a:pos x="365" y="0"/>
                </a:cxn>
                <a:cxn ang="0">
                  <a:pos x="347" y="0"/>
                </a:cxn>
                <a:cxn ang="0">
                  <a:pos x="313" y="2"/>
                </a:cxn>
                <a:cxn ang="0">
                  <a:pos x="254" y="28"/>
                </a:cxn>
                <a:cxn ang="0">
                  <a:pos x="210" y="73"/>
                </a:cxn>
                <a:cxn ang="0">
                  <a:pos x="184" y="132"/>
                </a:cxn>
                <a:cxn ang="0">
                  <a:pos x="181" y="186"/>
                </a:cxn>
                <a:cxn ang="0">
                  <a:pos x="188" y="247"/>
                </a:cxn>
                <a:cxn ang="0">
                  <a:pos x="181" y="255"/>
                </a:cxn>
                <a:cxn ang="0">
                  <a:pos x="177" y="251"/>
                </a:cxn>
                <a:cxn ang="0">
                  <a:pos x="168" y="249"/>
                </a:cxn>
                <a:cxn ang="0">
                  <a:pos x="151" y="260"/>
                </a:cxn>
                <a:cxn ang="0">
                  <a:pos x="147" y="279"/>
                </a:cxn>
                <a:cxn ang="0">
                  <a:pos x="167" y="346"/>
                </a:cxn>
                <a:cxn ang="0">
                  <a:pos x="173" y="363"/>
                </a:cxn>
                <a:cxn ang="0">
                  <a:pos x="185" y="373"/>
                </a:cxn>
                <a:cxn ang="0">
                  <a:pos x="194" y="375"/>
                </a:cxn>
                <a:cxn ang="0">
                  <a:pos x="201" y="373"/>
                </a:cxn>
                <a:cxn ang="0">
                  <a:pos x="227" y="459"/>
                </a:cxn>
                <a:cxn ang="0">
                  <a:pos x="232" y="475"/>
                </a:cxn>
                <a:cxn ang="0">
                  <a:pos x="228" y="509"/>
                </a:cxn>
                <a:cxn ang="0">
                  <a:pos x="197" y="543"/>
                </a:cxn>
                <a:cxn ang="0">
                  <a:pos x="76" y="596"/>
                </a:cxn>
                <a:cxn ang="0">
                  <a:pos x="40" y="622"/>
                </a:cxn>
                <a:cxn ang="0">
                  <a:pos x="21" y="644"/>
                </a:cxn>
                <a:cxn ang="0">
                  <a:pos x="6" y="690"/>
                </a:cxn>
                <a:cxn ang="0">
                  <a:pos x="3" y="785"/>
                </a:cxn>
                <a:cxn ang="0">
                  <a:pos x="12" y="809"/>
                </a:cxn>
                <a:cxn ang="0">
                  <a:pos x="32" y="834"/>
                </a:cxn>
                <a:cxn ang="0">
                  <a:pos x="81" y="852"/>
                </a:cxn>
                <a:cxn ang="0">
                  <a:pos x="197" y="863"/>
                </a:cxn>
                <a:cxn ang="0">
                  <a:pos x="347" y="867"/>
                </a:cxn>
                <a:cxn ang="0">
                  <a:pos x="535" y="861"/>
                </a:cxn>
                <a:cxn ang="0">
                  <a:pos x="630" y="847"/>
                </a:cxn>
                <a:cxn ang="0">
                  <a:pos x="669" y="829"/>
                </a:cxn>
                <a:cxn ang="0">
                  <a:pos x="683" y="809"/>
                </a:cxn>
                <a:cxn ang="0">
                  <a:pos x="691" y="772"/>
                </a:cxn>
                <a:cxn ang="0">
                  <a:pos x="680" y="662"/>
                </a:cxn>
                <a:cxn ang="0">
                  <a:pos x="662" y="630"/>
                </a:cxn>
                <a:cxn ang="0">
                  <a:pos x="385" y="644"/>
                </a:cxn>
                <a:cxn ang="0">
                  <a:pos x="332" y="605"/>
                </a:cxn>
                <a:cxn ang="0">
                  <a:pos x="372" y="700"/>
                </a:cxn>
              </a:cxnLst>
              <a:rect l="0" t="0" r="r" b="b"/>
              <a:pathLst>
                <a:path w="691" h="867">
                  <a:moveTo>
                    <a:pt x="662" y="630"/>
                  </a:moveTo>
                  <a:lnTo>
                    <a:pt x="662" y="630"/>
                  </a:lnTo>
                  <a:lnTo>
                    <a:pt x="655" y="622"/>
                  </a:lnTo>
                  <a:lnTo>
                    <a:pt x="644" y="614"/>
                  </a:lnTo>
                  <a:lnTo>
                    <a:pt x="632" y="604"/>
                  </a:lnTo>
                  <a:lnTo>
                    <a:pt x="617" y="596"/>
                  </a:lnTo>
                  <a:lnTo>
                    <a:pt x="617" y="596"/>
                  </a:lnTo>
                  <a:lnTo>
                    <a:pt x="588" y="582"/>
                  </a:lnTo>
                  <a:lnTo>
                    <a:pt x="555" y="568"/>
                  </a:lnTo>
                  <a:lnTo>
                    <a:pt x="523" y="554"/>
                  </a:lnTo>
                  <a:lnTo>
                    <a:pt x="497" y="542"/>
                  </a:lnTo>
                  <a:lnTo>
                    <a:pt x="420" y="641"/>
                  </a:lnTo>
                  <a:lnTo>
                    <a:pt x="376" y="580"/>
                  </a:lnTo>
                  <a:lnTo>
                    <a:pt x="465" y="508"/>
                  </a:lnTo>
                  <a:lnTo>
                    <a:pt x="465" y="508"/>
                  </a:lnTo>
                  <a:lnTo>
                    <a:pt x="463" y="501"/>
                  </a:lnTo>
                  <a:lnTo>
                    <a:pt x="462" y="492"/>
                  </a:lnTo>
                  <a:lnTo>
                    <a:pt x="462" y="484"/>
                  </a:lnTo>
                  <a:lnTo>
                    <a:pt x="463" y="475"/>
                  </a:lnTo>
                  <a:lnTo>
                    <a:pt x="463" y="475"/>
                  </a:lnTo>
                  <a:lnTo>
                    <a:pt x="464" y="468"/>
                  </a:lnTo>
                  <a:lnTo>
                    <a:pt x="466" y="459"/>
                  </a:lnTo>
                  <a:lnTo>
                    <a:pt x="466" y="459"/>
                  </a:lnTo>
                  <a:lnTo>
                    <a:pt x="476" y="441"/>
                  </a:lnTo>
                  <a:lnTo>
                    <a:pt x="483" y="419"/>
                  </a:lnTo>
                  <a:lnTo>
                    <a:pt x="489" y="397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9" y="375"/>
                  </a:lnTo>
                  <a:lnTo>
                    <a:pt x="499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10" y="373"/>
                  </a:lnTo>
                  <a:lnTo>
                    <a:pt x="510" y="373"/>
                  </a:lnTo>
                  <a:lnTo>
                    <a:pt x="515" y="371"/>
                  </a:lnTo>
                  <a:lnTo>
                    <a:pt x="518" y="368"/>
                  </a:lnTo>
                  <a:lnTo>
                    <a:pt x="522" y="363"/>
                  </a:lnTo>
                  <a:lnTo>
                    <a:pt x="524" y="359"/>
                  </a:lnTo>
                  <a:lnTo>
                    <a:pt x="526" y="351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41" y="305"/>
                  </a:lnTo>
                  <a:lnTo>
                    <a:pt x="541" y="305"/>
                  </a:lnTo>
                  <a:lnTo>
                    <a:pt x="545" y="290"/>
                  </a:lnTo>
                  <a:lnTo>
                    <a:pt x="546" y="279"/>
                  </a:lnTo>
                  <a:lnTo>
                    <a:pt x="546" y="269"/>
                  </a:lnTo>
                  <a:lnTo>
                    <a:pt x="546" y="269"/>
                  </a:lnTo>
                  <a:lnTo>
                    <a:pt x="545" y="264"/>
                  </a:lnTo>
                  <a:lnTo>
                    <a:pt x="544" y="260"/>
                  </a:lnTo>
                  <a:lnTo>
                    <a:pt x="542" y="257"/>
                  </a:lnTo>
                  <a:lnTo>
                    <a:pt x="539" y="253"/>
                  </a:lnTo>
                  <a:lnTo>
                    <a:pt x="532" y="250"/>
                  </a:lnTo>
                  <a:lnTo>
                    <a:pt x="526" y="249"/>
                  </a:lnTo>
                  <a:lnTo>
                    <a:pt x="526" y="249"/>
                  </a:lnTo>
                  <a:lnTo>
                    <a:pt x="522" y="249"/>
                  </a:lnTo>
                  <a:lnTo>
                    <a:pt x="522" y="249"/>
                  </a:lnTo>
                  <a:lnTo>
                    <a:pt x="518" y="251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2" y="255"/>
                  </a:lnTo>
                  <a:lnTo>
                    <a:pt x="512" y="255"/>
                  </a:lnTo>
                  <a:lnTo>
                    <a:pt x="510" y="253"/>
                  </a:lnTo>
                  <a:lnTo>
                    <a:pt x="508" y="252"/>
                  </a:lnTo>
                  <a:lnTo>
                    <a:pt x="506" y="250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10" y="226"/>
                  </a:lnTo>
                  <a:lnTo>
                    <a:pt x="512" y="206"/>
                  </a:lnTo>
                  <a:lnTo>
                    <a:pt x="513" y="186"/>
                  </a:lnTo>
                  <a:lnTo>
                    <a:pt x="513" y="166"/>
                  </a:lnTo>
                  <a:lnTo>
                    <a:pt x="513" y="166"/>
                  </a:lnTo>
                  <a:lnTo>
                    <a:pt x="512" y="149"/>
                  </a:lnTo>
                  <a:lnTo>
                    <a:pt x="510" y="132"/>
                  </a:lnTo>
                  <a:lnTo>
                    <a:pt x="506" y="117"/>
                  </a:lnTo>
                  <a:lnTo>
                    <a:pt x="501" y="101"/>
                  </a:lnTo>
                  <a:lnTo>
                    <a:pt x="493" y="86"/>
                  </a:lnTo>
                  <a:lnTo>
                    <a:pt x="485" y="73"/>
                  </a:lnTo>
                  <a:lnTo>
                    <a:pt x="476" y="60"/>
                  </a:lnTo>
                  <a:lnTo>
                    <a:pt x="465" y="48"/>
                  </a:lnTo>
                  <a:lnTo>
                    <a:pt x="453" y="38"/>
                  </a:lnTo>
                  <a:lnTo>
                    <a:pt x="440" y="28"/>
                  </a:lnTo>
                  <a:lnTo>
                    <a:pt x="426" y="20"/>
                  </a:lnTo>
                  <a:lnTo>
                    <a:pt x="412" y="13"/>
                  </a:lnTo>
                  <a:lnTo>
                    <a:pt x="397" y="7"/>
                  </a:lnTo>
                  <a:lnTo>
                    <a:pt x="382" y="2"/>
                  </a:lnTo>
                  <a:lnTo>
                    <a:pt x="365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8" y="7"/>
                  </a:lnTo>
                  <a:lnTo>
                    <a:pt x="283" y="13"/>
                  </a:lnTo>
                  <a:lnTo>
                    <a:pt x="267" y="20"/>
                  </a:lnTo>
                  <a:lnTo>
                    <a:pt x="254" y="28"/>
                  </a:lnTo>
                  <a:lnTo>
                    <a:pt x="241" y="38"/>
                  </a:lnTo>
                  <a:lnTo>
                    <a:pt x="230" y="48"/>
                  </a:lnTo>
                  <a:lnTo>
                    <a:pt x="219" y="60"/>
                  </a:lnTo>
                  <a:lnTo>
                    <a:pt x="210" y="73"/>
                  </a:lnTo>
                  <a:lnTo>
                    <a:pt x="200" y="86"/>
                  </a:lnTo>
                  <a:lnTo>
                    <a:pt x="194" y="101"/>
                  </a:lnTo>
                  <a:lnTo>
                    <a:pt x="188" y="117"/>
                  </a:lnTo>
                  <a:lnTo>
                    <a:pt x="184" y="132"/>
                  </a:lnTo>
                  <a:lnTo>
                    <a:pt x="181" y="149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1" y="186"/>
                  </a:lnTo>
                  <a:lnTo>
                    <a:pt x="182" y="206"/>
                  </a:lnTo>
                  <a:lnTo>
                    <a:pt x="185" y="226"/>
                  </a:lnTo>
                  <a:lnTo>
                    <a:pt x="188" y="247"/>
                  </a:lnTo>
                  <a:lnTo>
                    <a:pt x="188" y="247"/>
                  </a:lnTo>
                  <a:lnTo>
                    <a:pt x="188" y="250"/>
                  </a:lnTo>
                  <a:lnTo>
                    <a:pt x="186" y="252"/>
                  </a:lnTo>
                  <a:lnTo>
                    <a:pt x="184" y="253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3"/>
                  </a:lnTo>
                  <a:lnTo>
                    <a:pt x="181" y="253"/>
                  </a:lnTo>
                  <a:lnTo>
                    <a:pt x="177" y="251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68" y="249"/>
                  </a:lnTo>
                  <a:lnTo>
                    <a:pt x="168" y="249"/>
                  </a:lnTo>
                  <a:lnTo>
                    <a:pt x="161" y="250"/>
                  </a:lnTo>
                  <a:lnTo>
                    <a:pt x="155" y="253"/>
                  </a:lnTo>
                  <a:lnTo>
                    <a:pt x="153" y="257"/>
                  </a:lnTo>
                  <a:lnTo>
                    <a:pt x="151" y="260"/>
                  </a:lnTo>
                  <a:lnTo>
                    <a:pt x="148" y="264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50" y="290"/>
                  </a:lnTo>
                  <a:lnTo>
                    <a:pt x="153" y="305"/>
                  </a:lnTo>
                  <a:lnTo>
                    <a:pt x="153" y="305"/>
                  </a:lnTo>
                  <a:lnTo>
                    <a:pt x="167" y="346"/>
                  </a:lnTo>
                  <a:lnTo>
                    <a:pt x="167" y="346"/>
                  </a:lnTo>
                  <a:lnTo>
                    <a:pt x="167" y="351"/>
                  </a:lnTo>
                  <a:lnTo>
                    <a:pt x="171" y="359"/>
                  </a:lnTo>
                  <a:lnTo>
                    <a:pt x="173" y="363"/>
                  </a:lnTo>
                  <a:lnTo>
                    <a:pt x="177" y="368"/>
                  </a:lnTo>
                  <a:lnTo>
                    <a:pt x="180" y="371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201" y="373"/>
                  </a:lnTo>
                  <a:lnTo>
                    <a:pt x="201" y="373"/>
                  </a:lnTo>
                  <a:lnTo>
                    <a:pt x="206" y="397"/>
                  </a:lnTo>
                  <a:lnTo>
                    <a:pt x="212" y="419"/>
                  </a:lnTo>
                  <a:lnTo>
                    <a:pt x="219" y="441"/>
                  </a:lnTo>
                  <a:lnTo>
                    <a:pt x="227" y="459"/>
                  </a:lnTo>
                  <a:lnTo>
                    <a:pt x="227" y="459"/>
                  </a:lnTo>
                  <a:lnTo>
                    <a:pt x="231" y="468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3" y="485"/>
                  </a:lnTo>
                  <a:lnTo>
                    <a:pt x="232" y="494"/>
                  </a:lnTo>
                  <a:lnTo>
                    <a:pt x="231" y="502"/>
                  </a:lnTo>
                  <a:lnTo>
                    <a:pt x="228" y="509"/>
                  </a:lnTo>
                  <a:lnTo>
                    <a:pt x="316" y="580"/>
                  </a:lnTo>
                  <a:lnTo>
                    <a:pt x="272" y="641"/>
                  </a:lnTo>
                  <a:lnTo>
                    <a:pt x="197" y="543"/>
                  </a:lnTo>
                  <a:lnTo>
                    <a:pt x="197" y="543"/>
                  </a:lnTo>
                  <a:lnTo>
                    <a:pt x="170" y="555"/>
                  </a:lnTo>
                  <a:lnTo>
                    <a:pt x="139" y="568"/>
                  </a:lnTo>
                  <a:lnTo>
                    <a:pt x="106" y="582"/>
                  </a:lnTo>
                  <a:lnTo>
                    <a:pt x="76" y="596"/>
                  </a:lnTo>
                  <a:lnTo>
                    <a:pt x="76" y="596"/>
                  </a:lnTo>
                  <a:lnTo>
                    <a:pt x="62" y="604"/>
                  </a:lnTo>
                  <a:lnTo>
                    <a:pt x="49" y="614"/>
                  </a:lnTo>
                  <a:lnTo>
                    <a:pt x="40" y="622"/>
                  </a:lnTo>
                  <a:lnTo>
                    <a:pt x="32" y="630"/>
                  </a:lnTo>
                  <a:lnTo>
                    <a:pt x="32" y="630"/>
                  </a:lnTo>
                  <a:lnTo>
                    <a:pt x="26" y="636"/>
                  </a:lnTo>
                  <a:lnTo>
                    <a:pt x="21" y="644"/>
                  </a:lnTo>
                  <a:lnTo>
                    <a:pt x="16" y="654"/>
                  </a:lnTo>
                  <a:lnTo>
                    <a:pt x="12" y="664"/>
                  </a:lnTo>
                  <a:lnTo>
                    <a:pt x="8" y="677"/>
                  </a:lnTo>
                  <a:lnTo>
                    <a:pt x="6" y="690"/>
                  </a:lnTo>
                  <a:lnTo>
                    <a:pt x="2" y="719"/>
                  </a:lnTo>
                  <a:lnTo>
                    <a:pt x="0" y="747"/>
                  </a:lnTo>
                  <a:lnTo>
                    <a:pt x="1" y="773"/>
                  </a:lnTo>
                  <a:lnTo>
                    <a:pt x="3" y="785"/>
                  </a:lnTo>
                  <a:lnTo>
                    <a:pt x="5" y="794"/>
                  </a:lnTo>
                  <a:lnTo>
                    <a:pt x="8" y="803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8" y="819"/>
                  </a:lnTo>
                  <a:lnTo>
                    <a:pt x="21" y="823"/>
                  </a:lnTo>
                  <a:lnTo>
                    <a:pt x="26" y="829"/>
                  </a:lnTo>
                  <a:lnTo>
                    <a:pt x="32" y="834"/>
                  </a:lnTo>
                  <a:lnTo>
                    <a:pt x="40" y="839"/>
                  </a:lnTo>
                  <a:lnTo>
                    <a:pt x="51" y="842"/>
                  </a:lnTo>
                  <a:lnTo>
                    <a:pt x="64" y="847"/>
                  </a:lnTo>
                  <a:lnTo>
                    <a:pt x="81" y="852"/>
                  </a:lnTo>
                  <a:lnTo>
                    <a:pt x="102" y="855"/>
                  </a:lnTo>
                  <a:lnTo>
                    <a:pt x="128" y="859"/>
                  </a:lnTo>
                  <a:lnTo>
                    <a:pt x="160" y="861"/>
                  </a:lnTo>
                  <a:lnTo>
                    <a:pt x="197" y="863"/>
                  </a:lnTo>
                  <a:lnTo>
                    <a:pt x="240" y="865"/>
                  </a:lnTo>
                  <a:lnTo>
                    <a:pt x="290" y="866"/>
                  </a:lnTo>
                  <a:lnTo>
                    <a:pt x="347" y="867"/>
                  </a:lnTo>
                  <a:lnTo>
                    <a:pt x="347" y="867"/>
                  </a:lnTo>
                  <a:lnTo>
                    <a:pt x="404" y="866"/>
                  </a:lnTo>
                  <a:lnTo>
                    <a:pt x="455" y="865"/>
                  </a:lnTo>
                  <a:lnTo>
                    <a:pt x="498" y="863"/>
                  </a:lnTo>
                  <a:lnTo>
                    <a:pt x="535" y="861"/>
                  </a:lnTo>
                  <a:lnTo>
                    <a:pt x="565" y="859"/>
                  </a:lnTo>
                  <a:lnTo>
                    <a:pt x="592" y="855"/>
                  </a:lnTo>
                  <a:lnTo>
                    <a:pt x="614" y="852"/>
                  </a:lnTo>
                  <a:lnTo>
                    <a:pt x="630" y="847"/>
                  </a:lnTo>
                  <a:lnTo>
                    <a:pt x="644" y="842"/>
                  </a:lnTo>
                  <a:lnTo>
                    <a:pt x="655" y="839"/>
                  </a:lnTo>
                  <a:lnTo>
                    <a:pt x="663" y="834"/>
                  </a:lnTo>
                  <a:lnTo>
                    <a:pt x="669" y="829"/>
                  </a:lnTo>
                  <a:lnTo>
                    <a:pt x="673" y="823"/>
                  </a:lnTo>
                  <a:lnTo>
                    <a:pt x="676" y="819"/>
                  </a:lnTo>
                  <a:lnTo>
                    <a:pt x="683" y="809"/>
                  </a:lnTo>
                  <a:lnTo>
                    <a:pt x="683" y="809"/>
                  </a:lnTo>
                  <a:lnTo>
                    <a:pt x="685" y="803"/>
                  </a:lnTo>
                  <a:lnTo>
                    <a:pt x="689" y="794"/>
                  </a:lnTo>
                  <a:lnTo>
                    <a:pt x="690" y="783"/>
                  </a:lnTo>
                  <a:lnTo>
                    <a:pt x="691" y="772"/>
                  </a:lnTo>
                  <a:lnTo>
                    <a:pt x="691" y="744"/>
                  </a:lnTo>
                  <a:lnTo>
                    <a:pt x="689" y="716"/>
                  </a:lnTo>
                  <a:lnTo>
                    <a:pt x="685" y="688"/>
                  </a:lnTo>
                  <a:lnTo>
                    <a:pt x="680" y="662"/>
                  </a:lnTo>
                  <a:lnTo>
                    <a:pt x="675" y="651"/>
                  </a:lnTo>
                  <a:lnTo>
                    <a:pt x="671" y="642"/>
                  </a:lnTo>
                  <a:lnTo>
                    <a:pt x="667" y="635"/>
                  </a:lnTo>
                  <a:lnTo>
                    <a:pt x="662" y="630"/>
                  </a:lnTo>
                  <a:lnTo>
                    <a:pt x="662" y="630"/>
                  </a:lnTo>
                  <a:close/>
                  <a:moveTo>
                    <a:pt x="332" y="605"/>
                  </a:moveTo>
                  <a:lnTo>
                    <a:pt x="360" y="605"/>
                  </a:lnTo>
                  <a:lnTo>
                    <a:pt x="385" y="644"/>
                  </a:lnTo>
                  <a:lnTo>
                    <a:pt x="374" y="675"/>
                  </a:lnTo>
                  <a:lnTo>
                    <a:pt x="318" y="675"/>
                  </a:lnTo>
                  <a:lnTo>
                    <a:pt x="306" y="644"/>
                  </a:lnTo>
                  <a:lnTo>
                    <a:pt x="332" y="605"/>
                  </a:lnTo>
                  <a:close/>
                  <a:moveTo>
                    <a:pt x="345" y="852"/>
                  </a:moveTo>
                  <a:lnTo>
                    <a:pt x="294" y="814"/>
                  </a:lnTo>
                  <a:lnTo>
                    <a:pt x="320" y="700"/>
                  </a:lnTo>
                  <a:lnTo>
                    <a:pt x="372" y="700"/>
                  </a:lnTo>
                  <a:lnTo>
                    <a:pt x="398" y="814"/>
                  </a:lnTo>
                  <a:lnTo>
                    <a:pt x="345" y="8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3" name="Rectangle à coins arrondis 32"/>
          <p:cNvSpPr/>
          <p:nvPr/>
        </p:nvSpPr>
        <p:spPr>
          <a:xfrm>
            <a:off x="179512" y="2663210"/>
            <a:ext cx="1033109" cy="8377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Mauvaise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image</a:t>
            </a:r>
            <a:endParaRPr lang="fr-FR" sz="1400" b="1" dirty="0">
              <a:solidFill>
                <a:srgbClr val="FFFFFF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40%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19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51524430"/>
              </p:ext>
            </p:extLst>
          </p:nvPr>
        </p:nvGraphicFramePr>
        <p:xfrm>
          <a:off x="3791332" y="911056"/>
          <a:ext cx="4896544" cy="5369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1515479"/>
              </p:ext>
            </p:extLst>
          </p:nvPr>
        </p:nvGraphicFramePr>
        <p:xfrm>
          <a:off x="3779912" y="2001498"/>
          <a:ext cx="2160240" cy="4235814"/>
        </p:xfrm>
        <a:graphic>
          <a:graphicData uri="http://schemas.openxmlformats.org/drawingml/2006/table">
            <a:tbl>
              <a:tblPr/>
              <a:tblGrid>
                <a:gridCol w="2160240"/>
              </a:tblGrid>
              <a:tr h="705969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Moins de 10 salariés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5969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à 499 salariés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5969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 salariés</a:t>
                      </a:r>
                      <a:r>
                        <a:rPr lang="fr-F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et plus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5969">
                <a:tc>
                  <a:txBody>
                    <a:bodyPr/>
                    <a:lstStyle/>
                    <a:p>
                      <a:pPr algn="r" rtl="0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5969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Chef d’entreprise ayant déjà </a:t>
                      </a:r>
                    </a:p>
                    <a:p>
                      <a:pPr algn="r" rtl="0" fontAlgn="b"/>
                      <a:r>
                        <a:rPr lang="fr-FR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eu recours à l’alternance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5969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Chefs d’entreprise n’ayant jamais </a:t>
                      </a:r>
                    </a:p>
                    <a:p>
                      <a:pPr algn="r" rtl="0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eu recours à l’alternance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0302999"/>
              </p:ext>
            </p:extLst>
          </p:nvPr>
        </p:nvGraphicFramePr>
        <p:xfrm>
          <a:off x="8316416" y="1196750"/>
          <a:ext cx="759747" cy="50405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9747"/>
              </a:tblGrid>
              <a:tr h="8731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Bonne</a:t>
                      </a:r>
                    </a:p>
                    <a:p>
                      <a:pPr algn="ctr" fontAlgn="b"/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945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945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945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91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94561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945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945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067944" y="177281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Taille de l’entreprise:</a:t>
            </a:r>
            <a:endParaRPr lang="fr-FR" sz="1600" b="1" u="sng" dirty="0"/>
          </a:p>
        </p:txBody>
      </p:sp>
      <p:sp>
        <p:nvSpPr>
          <p:cNvPr id="23" name="ZoneTexte 22"/>
          <p:cNvSpPr txBox="1"/>
          <p:nvPr/>
        </p:nvSpPr>
        <p:spPr>
          <a:xfrm>
            <a:off x="4139952" y="450912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Expérience de l’alternance:</a:t>
            </a:r>
            <a:endParaRPr lang="fr-FR" sz="1600" b="1" u="sng" dirty="0"/>
          </a:p>
        </p:txBody>
      </p:sp>
      <p:sp>
        <p:nvSpPr>
          <p:cNvPr id="3" name="Flèche vers le bas 2"/>
          <p:cNvSpPr/>
          <p:nvPr/>
        </p:nvSpPr>
        <p:spPr>
          <a:xfrm>
            <a:off x="8290128" y="2178128"/>
            <a:ext cx="827584" cy="192180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991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612000"/>
          </a:xfrm>
        </p:spPr>
        <p:txBody>
          <a:bodyPr/>
          <a:lstStyle/>
          <a:p>
            <a:r>
              <a:rPr lang="fr-FR" sz="2400" b="0" dirty="0" smtClean="0"/>
              <a:t>L’impact du recours à des salariés en alternance</a:t>
            </a:r>
            <a:br>
              <a:rPr lang="fr-FR" sz="2400" b="0" dirty="0" smtClean="0"/>
            </a:br>
            <a:r>
              <a:rPr lang="fr-FR" sz="2400" b="0" dirty="0" smtClean="0"/>
              <a:t>sur l’image de l’entreprise</a:t>
            </a:r>
            <a:endParaRPr lang="fr-FR" sz="24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17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gray">
          <a:xfrm>
            <a:off x="107504" y="764658"/>
            <a:ext cx="8928992" cy="4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  <a:buFont typeface="Wingdings" pitchFamily="2" charset="2"/>
              <a:buNone/>
            </a:pPr>
            <a:r>
              <a:rPr lang="fr-FR" sz="1600" dirty="0"/>
              <a:t>Le fait que votre entreprise ou qu’une </a:t>
            </a:r>
            <a:r>
              <a:rPr lang="fr-FR" sz="1600" dirty="0" smtClean="0"/>
              <a:t>entreprise </a:t>
            </a:r>
            <a:r>
              <a:rPr lang="fr-FR" sz="1600" dirty="0"/>
              <a:t>ait recours à des salariés en alternance </a:t>
            </a:r>
            <a:r>
              <a:rPr lang="fr-FR" sz="1600" dirty="0" err="1"/>
              <a:t>a-t-il</a:t>
            </a:r>
            <a:r>
              <a:rPr lang="fr-FR" sz="1600" dirty="0"/>
              <a:t> un impact positif, négatif ou pas d’impact sur l’image que vous avez de cette entreprise ? </a:t>
            </a:r>
          </a:p>
        </p:txBody>
      </p:sp>
      <p:sp>
        <p:nvSpPr>
          <p:cNvPr id="34" name="Freeform 59"/>
          <p:cNvSpPr>
            <a:spLocks noEditPoints="1"/>
          </p:cNvSpPr>
          <p:nvPr/>
        </p:nvSpPr>
        <p:spPr bwMode="auto">
          <a:xfrm>
            <a:off x="3102001" y="3506620"/>
            <a:ext cx="2872846" cy="2154628"/>
          </a:xfrm>
          <a:custGeom>
            <a:avLst/>
            <a:gdLst/>
            <a:ahLst/>
            <a:cxnLst>
              <a:cxn ang="0">
                <a:pos x="4" y="60"/>
              </a:cxn>
              <a:cxn ang="0">
                <a:pos x="24" y="52"/>
              </a:cxn>
              <a:cxn ang="0">
                <a:pos x="40" y="68"/>
              </a:cxn>
              <a:cxn ang="0">
                <a:pos x="48" y="48"/>
              </a:cxn>
              <a:cxn ang="0">
                <a:pos x="68" y="56"/>
              </a:cxn>
              <a:cxn ang="0">
                <a:pos x="68" y="56"/>
              </a:cxn>
              <a:cxn ang="0">
                <a:pos x="80" y="50"/>
              </a:cxn>
              <a:cxn ang="0">
                <a:pos x="86" y="60"/>
              </a:cxn>
              <a:cxn ang="0">
                <a:pos x="94" y="66"/>
              </a:cxn>
              <a:cxn ang="0">
                <a:pos x="108" y="50"/>
              </a:cxn>
              <a:cxn ang="0">
                <a:pos x="118" y="54"/>
              </a:cxn>
              <a:cxn ang="0">
                <a:pos x="120" y="58"/>
              </a:cxn>
              <a:cxn ang="0">
                <a:pos x="120" y="78"/>
              </a:cxn>
              <a:cxn ang="0">
                <a:pos x="78" y="78"/>
              </a:cxn>
              <a:cxn ang="0">
                <a:pos x="78" y="90"/>
              </a:cxn>
              <a:cxn ang="0">
                <a:pos x="0" y="90"/>
              </a:cxn>
              <a:cxn ang="0">
                <a:pos x="4" y="60"/>
              </a:cxn>
              <a:cxn ang="0">
                <a:pos x="82" y="28"/>
              </a:cxn>
              <a:cxn ang="0">
                <a:pos x="94" y="28"/>
              </a:cxn>
              <a:cxn ang="0">
                <a:pos x="104" y="26"/>
              </a:cxn>
              <a:cxn ang="0">
                <a:pos x="102" y="40"/>
              </a:cxn>
              <a:cxn ang="0">
                <a:pos x="100" y="46"/>
              </a:cxn>
              <a:cxn ang="0">
                <a:pos x="110" y="46"/>
              </a:cxn>
              <a:cxn ang="0">
                <a:pos x="110" y="34"/>
              </a:cxn>
              <a:cxn ang="0">
                <a:pos x="106" y="16"/>
              </a:cxn>
              <a:cxn ang="0">
                <a:pos x="94" y="10"/>
              </a:cxn>
              <a:cxn ang="0">
                <a:pos x="80" y="16"/>
              </a:cxn>
              <a:cxn ang="0">
                <a:pos x="76" y="34"/>
              </a:cxn>
              <a:cxn ang="0">
                <a:pos x="76" y="46"/>
              </a:cxn>
              <a:cxn ang="0">
                <a:pos x="88" y="46"/>
              </a:cxn>
              <a:cxn ang="0">
                <a:pos x="84" y="40"/>
              </a:cxn>
              <a:cxn ang="0">
                <a:pos x="82" y="28"/>
              </a:cxn>
              <a:cxn ang="0">
                <a:pos x="82" y="28"/>
              </a:cxn>
              <a:cxn ang="0">
                <a:pos x="24" y="34"/>
              </a:cxn>
              <a:cxn ang="0">
                <a:pos x="26" y="16"/>
              </a:cxn>
              <a:cxn ang="0">
                <a:pos x="32" y="14"/>
              </a:cxn>
              <a:cxn ang="0">
                <a:pos x="44" y="16"/>
              </a:cxn>
              <a:cxn ang="0">
                <a:pos x="52" y="16"/>
              </a:cxn>
              <a:cxn ang="0">
                <a:pos x="54" y="34"/>
              </a:cxn>
              <a:cxn ang="0">
                <a:pos x="58" y="26"/>
              </a:cxn>
              <a:cxn ang="0">
                <a:pos x="58" y="16"/>
              </a:cxn>
              <a:cxn ang="0">
                <a:pos x="56" y="8"/>
              </a:cxn>
              <a:cxn ang="0">
                <a:pos x="50" y="2"/>
              </a:cxn>
              <a:cxn ang="0">
                <a:pos x="30" y="2"/>
              </a:cxn>
              <a:cxn ang="0">
                <a:pos x="22" y="6"/>
              </a:cxn>
              <a:cxn ang="0">
                <a:pos x="20" y="18"/>
              </a:cxn>
              <a:cxn ang="0">
                <a:pos x="20" y="30"/>
              </a:cxn>
              <a:cxn ang="0">
                <a:pos x="24" y="34"/>
              </a:cxn>
            </a:cxnLst>
            <a:rect l="0" t="0" r="r" b="b"/>
            <a:pathLst>
              <a:path w="120" h="90">
                <a:moveTo>
                  <a:pt x="4" y="60"/>
                </a:moveTo>
                <a:lnTo>
                  <a:pt x="4" y="60"/>
                </a:lnTo>
                <a:lnTo>
                  <a:pt x="24" y="52"/>
                </a:lnTo>
                <a:lnTo>
                  <a:pt x="24" y="52"/>
                </a:lnTo>
                <a:lnTo>
                  <a:pt x="28" y="48"/>
                </a:lnTo>
                <a:lnTo>
                  <a:pt x="40" y="68"/>
                </a:lnTo>
                <a:lnTo>
                  <a:pt x="48" y="48"/>
                </a:lnTo>
                <a:lnTo>
                  <a:pt x="48" y="48"/>
                </a:lnTo>
                <a:lnTo>
                  <a:pt x="54" y="52"/>
                </a:lnTo>
                <a:lnTo>
                  <a:pt x="68" y="56"/>
                </a:lnTo>
                <a:lnTo>
                  <a:pt x="68" y="56"/>
                </a:lnTo>
                <a:lnTo>
                  <a:pt x="68" y="56"/>
                </a:lnTo>
                <a:lnTo>
                  <a:pt x="68" y="56"/>
                </a:lnTo>
                <a:lnTo>
                  <a:pt x="80" y="50"/>
                </a:lnTo>
                <a:lnTo>
                  <a:pt x="80" y="50"/>
                </a:lnTo>
                <a:lnTo>
                  <a:pt x="86" y="60"/>
                </a:lnTo>
                <a:lnTo>
                  <a:pt x="94" y="66"/>
                </a:lnTo>
                <a:lnTo>
                  <a:pt x="94" y="66"/>
                </a:lnTo>
                <a:lnTo>
                  <a:pt x="102" y="60"/>
                </a:lnTo>
                <a:lnTo>
                  <a:pt x="108" y="50"/>
                </a:lnTo>
                <a:lnTo>
                  <a:pt x="108" y="50"/>
                </a:lnTo>
                <a:lnTo>
                  <a:pt x="118" y="54"/>
                </a:lnTo>
                <a:lnTo>
                  <a:pt x="118" y="54"/>
                </a:lnTo>
                <a:lnTo>
                  <a:pt x="120" y="58"/>
                </a:lnTo>
                <a:lnTo>
                  <a:pt x="120" y="66"/>
                </a:lnTo>
                <a:lnTo>
                  <a:pt x="120" y="78"/>
                </a:lnTo>
                <a:lnTo>
                  <a:pt x="78" y="78"/>
                </a:lnTo>
                <a:lnTo>
                  <a:pt x="78" y="78"/>
                </a:lnTo>
                <a:lnTo>
                  <a:pt x="78" y="90"/>
                </a:lnTo>
                <a:lnTo>
                  <a:pt x="78" y="90"/>
                </a:lnTo>
                <a:lnTo>
                  <a:pt x="0" y="90"/>
                </a:lnTo>
                <a:lnTo>
                  <a:pt x="0" y="90"/>
                </a:lnTo>
                <a:lnTo>
                  <a:pt x="0" y="70"/>
                </a:lnTo>
                <a:lnTo>
                  <a:pt x="4" y="60"/>
                </a:lnTo>
                <a:lnTo>
                  <a:pt x="4" y="60"/>
                </a:lnTo>
                <a:close/>
                <a:moveTo>
                  <a:pt x="82" y="28"/>
                </a:moveTo>
                <a:lnTo>
                  <a:pt x="82" y="28"/>
                </a:lnTo>
                <a:lnTo>
                  <a:pt x="94" y="28"/>
                </a:lnTo>
                <a:lnTo>
                  <a:pt x="104" y="26"/>
                </a:lnTo>
                <a:lnTo>
                  <a:pt x="104" y="26"/>
                </a:lnTo>
                <a:lnTo>
                  <a:pt x="104" y="32"/>
                </a:lnTo>
                <a:lnTo>
                  <a:pt x="102" y="40"/>
                </a:lnTo>
                <a:lnTo>
                  <a:pt x="102" y="40"/>
                </a:lnTo>
                <a:lnTo>
                  <a:pt x="100" y="46"/>
                </a:lnTo>
                <a:lnTo>
                  <a:pt x="110" y="46"/>
                </a:lnTo>
                <a:lnTo>
                  <a:pt x="110" y="46"/>
                </a:lnTo>
                <a:lnTo>
                  <a:pt x="110" y="34"/>
                </a:lnTo>
                <a:lnTo>
                  <a:pt x="110" y="34"/>
                </a:lnTo>
                <a:lnTo>
                  <a:pt x="110" y="24"/>
                </a:lnTo>
                <a:lnTo>
                  <a:pt x="106" y="16"/>
                </a:lnTo>
                <a:lnTo>
                  <a:pt x="100" y="12"/>
                </a:lnTo>
                <a:lnTo>
                  <a:pt x="94" y="10"/>
                </a:lnTo>
                <a:lnTo>
                  <a:pt x="86" y="12"/>
                </a:lnTo>
                <a:lnTo>
                  <a:pt x="80" y="16"/>
                </a:lnTo>
                <a:lnTo>
                  <a:pt x="78" y="24"/>
                </a:lnTo>
                <a:lnTo>
                  <a:pt x="76" y="34"/>
                </a:lnTo>
                <a:lnTo>
                  <a:pt x="76" y="34"/>
                </a:lnTo>
                <a:lnTo>
                  <a:pt x="76" y="46"/>
                </a:lnTo>
                <a:lnTo>
                  <a:pt x="88" y="46"/>
                </a:lnTo>
                <a:lnTo>
                  <a:pt x="88" y="46"/>
                </a:lnTo>
                <a:lnTo>
                  <a:pt x="84" y="40"/>
                </a:lnTo>
                <a:lnTo>
                  <a:pt x="84" y="40"/>
                </a:lnTo>
                <a:lnTo>
                  <a:pt x="82" y="34"/>
                </a:lnTo>
                <a:lnTo>
                  <a:pt x="82" y="28"/>
                </a:lnTo>
                <a:lnTo>
                  <a:pt x="82" y="28"/>
                </a:lnTo>
                <a:lnTo>
                  <a:pt x="82" y="28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4" y="24"/>
                </a:lnTo>
                <a:lnTo>
                  <a:pt x="26" y="16"/>
                </a:lnTo>
                <a:lnTo>
                  <a:pt x="26" y="16"/>
                </a:lnTo>
                <a:lnTo>
                  <a:pt x="32" y="14"/>
                </a:lnTo>
                <a:lnTo>
                  <a:pt x="38" y="16"/>
                </a:lnTo>
                <a:lnTo>
                  <a:pt x="44" y="16"/>
                </a:lnTo>
                <a:lnTo>
                  <a:pt x="52" y="16"/>
                </a:lnTo>
                <a:lnTo>
                  <a:pt x="52" y="16"/>
                </a:lnTo>
                <a:lnTo>
                  <a:pt x="54" y="34"/>
                </a:lnTo>
                <a:lnTo>
                  <a:pt x="54" y="34"/>
                </a:lnTo>
                <a:lnTo>
                  <a:pt x="56" y="32"/>
                </a:lnTo>
                <a:lnTo>
                  <a:pt x="58" y="26"/>
                </a:lnTo>
                <a:lnTo>
                  <a:pt x="58" y="26"/>
                </a:lnTo>
                <a:lnTo>
                  <a:pt x="58" y="16"/>
                </a:lnTo>
                <a:lnTo>
                  <a:pt x="56" y="8"/>
                </a:lnTo>
                <a:lnTo>
                  <a:pt x="56" y="8"/>
                </a:lnTo>
                <a:lnTo>
                  <a:pt x="54" y="4"/>
                </a:lnTo>
                <a:lnTo>
                  <a:pt x="50" y="2"/>
                </a:lnTo>
                <a:lnTo>
                  <a:pt x="40" y="0"/>
                </a:lnTo>
                <a:lnTo>
                  <a:pt x="30" y="2"/>
                </a:lnTo>
                <a:lnTo>
                  <a:pt x="24" y="4"/>
                </a:lnTo>
                <a:lnTo>
                  <a:pt x="22" y="6"/>
                </a:lnTo>
                <a:lnTo>
                  <a:pt x="22" y="6"/>
                </a:lnTo>
                <a:lnTo>
                  <a:pt x="20" y="18"/>
                </a:lnTo>
                <a:lnTo>
                  <a:pt x="20" y="26"/>
                </a:lnTo>
                <a:lnTo>
                  <a:pt x="20" y="30"/>
                </a:lnTo>
                <a:lnTo>
                  <a:pt x="20" y="30"/>
                </a:lnTo>
                <a:lnTo>
                  <a:pt x="24" y="34"/>
                </a:lnTo>
                <a:lnTo>
                  <a:pt x="24" y="34"/>
                </a:lnTo>
                <a:close/>
              </a:path>
            </a:pathLst>
          </a:custGeom>
          <a:solidFill>
            <a:srgbClr val="CC006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907704" y="2230592"/>
            <a:ext cx="1690879" cy="1225966"/>
          </a:xfrm>
          <a:prstGeom prst="wedgeRoundRectCallout">
            <a:avLst>
              <a:gd name="adj1" fmla="val 38238"/>
              <a:gd name="adj2" fmla="val 75831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Un impact positif</a:t>
            </a:r>
          </a:p>
          <a:p>
            <a:pPr algn="ctr"/>
            <a:r>
              <a:rPr lang="fr-FR" sz="1600" b="1" dirty="0" smtClean="0"/>
              <a:t>53%</a:t>
            </a:r>
            <a:endParaRPr lang="fr-FR" sz="16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4572000" y="2492896"/>
            <a:ext cx="1186823" cy="701358"/>
          </a:xfrm>
          <a:prstGeom prst="wedgeRoundRectCallout">
            <a:avLst>
              <a:gd name="adj1" fmla="val -34961"/>
              <a:gd name="adj2" fmla="val 80498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Un impact négatif</a:t>
            </a:r>
          </a:p>
          <a:p>
            <a:pPr algn="ctr"/>
            <a:r>
              <a:rPr lang="fr-FR" sz="1600" b="1" dirty="0" smtClean="0"/>
              <a:t> 7%</a:t>
            </a:r>
            <a:endParaRPr lang="fr-FR" sz="1600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5900000" y="3064791"/>
            <a:ext cx="1408304" cy="928860"/>
          </a:xfrm>
          <a:prstGeom prst="wedgeRoundRectCallout">
            <a:avLst>
              <a:gd name="adj1" fmla="val -40394"/>
              <a:gd name="adj2" fmla="val 76398"/>
              <a:gd name="adj3" fmla="val 16667"/>
            </a:avLst>
          </a:prstGeom>
          <a:solidFill>
            <a:srgbClr val="99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Pas d’impact</a:t>
            </a:r>
          </a:p>
          <a:p>
            <a:pPr algn="ctr"/>
            <a:r>
              <a:rPr lang="fr-FR" sz="1600" b="1" dirty="0" smtClean="0"/>
              <a:t>40%</a:t>
            </a:r>
            <a:endParaRPr lang="fr-FR" sz="16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79511" y="1398513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3566927" y="1475124"/>
            <a:ext cx="2385060" cy="539005"/>
            <a:chOff x="5931356" y="2670211"/>
            <a:chExt cx="2385060" cy="539005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6226954" y="2780928"/>
              <a:ext cx="2089462" cy="428288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CC0066"/>
                  </a:solidFill>
                  <a:cs typeface="Arial" pitchFamily="34" charset="0"/>
                </a:rPr>
                <a:t>SALARIÉS DU PRIVÉ</a:t>
              </a:r>
            </a:p>
          </p:txBody>
        </p:sp>
        <p:sp>
          <p:nvSpPr>
            <p:cNvPr id="15" name="Freeform 59"/>
            <p:cNvSpPr>
              <a:spLocks noEditPoints="1"/>
            </p:cNvSpPr>
            <p:nvPr/>
          </p:nvSpPr>
          <p:spPr bwMode="auto">
            <a:xfrm>
              <a:off x="5931356" y="2670211"/>
              <a:ext cx="591195" cy="443395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37352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8284016"/>
              </p:ext>
            </p:extLst>
          </p:nvPr>
        </p:nvGraphicFramePr>
        <p:xfrm>
          <a:off x="870033" y="692696"/>
          <a:ext cx="6125087" cy="559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03465" y="0"/>
            <a:ext cx="7675030" cy="612000"/>
          </a:xfrm>
        </p:spPr>
        <p:txBody>
          <a:bodyPr/>
          <a:lstStyle/>
          <a:p>
            <a:r>
              <a:rPr lang="fr-FR" sz="2400" b="0" dirty="0" smtClean="0"/>
              <a:t>La fréquence du recours à des salariés en alternance </a:t>
            </a:r>
            <a:endParaRPr lang="fr-FR" sz="24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18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gray">
          <a:xfrm>
            <a:off x="69327" y="625360"/>
            <a:ext cx="8661070" cy="57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</a:pPr>
            <a:r>
              <a:rPr lang="fr-FR" sz="1600" dirty="0" smtClean="0"/>
              <a:t>Votre entreprise a-t-elle souvent, parfois, rarement ou jamais recours à des salariés en alternance (contrats de professionnalisation ou contrats d’apprentissage) ? 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9327" y="1212631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6950751"/>
              </p:ext>
            </p:extLst>
          </p:nvPr>
        </p:nvGraphicFramePr>
        <p:xfrm>
          <a:off x="5035172" y="1818065"/>
          <a:ext cx="3562598" cy="445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6" name="Groupe 25"/>
          <p:cNvGrpSpPr/>
          <p:nvPr/>
        </p:nvGrpSpPr>
        <p:grpSpPr>
          <a:xfrm>
            <a:off x="5931355" y="2060848"/>
            <a:ext cx="2385060" cy="539005"/>
            <a:chOff x="5931356" y="2670211"/>
            <a:chExt cx="2385060" cy="539005"/>
          </a:xfrm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6226954" y="2780928"/>
              <a:ext cx="2089462" cy="428288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CC0066"/>
                  </a:solidFill>
                  <a:cs typeface="Arial" pitchFamily="34" charset="0"/>
                </a:rPr>
                <a:t>SALARIÉS DU PRIVÉ</a:t>
              </a:r>
            </a:p>
          </p:txBody>
        </p:sp>
        <p:sp>
          <p:nvSpPr>
            <p:cNvPr id="28" name="Freeform 59"/>
            <p:cNvSpPr>
              <a:spLocks noEditPoints="1"/>
            </p:cNvSpPr>
            <p:nvPr/>
          </p:nvSpPr>
          <p:spPr bwMode="auto">
            <a:xfrm>
              <a:off x="5931356" y="2670211"/>
              <a:ext cx="591195" cy="443395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1420262" y="2100957"/>
            <a:ext cx="2243551" cy="458787"/>
            <a:chOff x="1420262" y="2708920"/>
            <a:chExt cx="2243551" cy="458787"/>
          </a:xfrm>
        </p:grpSpPr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1574351" y="2891908"/>
              <a:ext cx="2089462" cy="214911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8E94"/>
                  </a:solidFill>
                  <a:cs typeface="Arial" pitchFamily="34" charset="0"/>
                </a:rPr>
                <a:t>CHEFS D’ENTREPRISE</a:t>
              </a:r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1420262" y="2708920"/>
              <a:ext cx="365125" cy="458787"/>
            </a:xfrm>
            <a:custGeom>
              <a:avLst/>
              <a:gdLst/>
              <a:ahLst/>
              <a:cxnLst>
                <a:cxn ang="0">
                  <a:pos x="644" y="614"/>
                </a:cxn>
                <a:cxn ang="0">
                  <a:pos x="588" y="582"/>
                </a:cxn>
                <a:cxn ang="0">
                  <a:pos x="420" y="641"/>
                </a:cxn>
                <a:cxn ang="0">
                  <a:pos x="463" y="501"/>
                </a:cxn>
                <a:cxn ang="0">
                  <a:pos x="463" y="475"/>
                </a:cxn>
                <a:cxn ang="0">
                  <a:pos x="476" y="441"/>
                </a:cxn>
                <a:cxn ang="0">
                  <a:pos x="493" y="373"/>
                </a:cxn>
                <a:cxn ang="0">
                  <a:pos x="501" y="375"/>
                </a:cxn>
                <a:cxn ang="0">
                  <a:pos x="510" y="373"/>
                </a:cxn>
                <a:cxn ang="0">
                  <a:pos x="524" y="359"/>
                </a:cxn>
                <a:cxn ang="0">
                  <a:pos x="541" y="305"/>
                </a:cxn>
                <a:cxn ang="0">
                  <a:pos x="546" y="269"/>
                </a:cxn>
                <a:cxn ang="0">
                  <a:pos x="542" y="257"/>
                </a:cxn>
                <a:cxn ang="0">
                  <a:pos x="526" y="249"/>
                </a:cxn>
                <a:cxn ang="0">
                  <a:pos x="513" y="253"/>
                </a:cxn>
                <a:cxn ang="0">
                  <a:pos x="510" y="253"/>
                </a:cxn>
                <a:cxn ang="0">
                  <a:pos x="506" y="247"/>
                </a:cxn>
                <a:cxn ang="0">
                  <a:pos x="513" y="166"/>
                </a:cxn>
                <a:cxn ang="0">
                  <a:pos x="506" y="117"/>
                </a:cxn>
                <a:cxn ang="0">
                  <a:pos x="476" y="60"/>
                </a:cxn>
                <a:cxn ang="0">
                  <a:pos x="426" y="20"/>
                </a:cxn>
                <a:cxn ang="0">
                  <a:pos x="365" y="0"/>
                </a:cxn>
                <a:cxn ang="0">
                  <a:pos x="347" y="0"/>
                </a:cxn>
                <a:cxn ang="0">
                  <a:pos x="313" y="2"/>
                </a:cxn>
                <a:cxn ang="0">
                  <a:pos x="254" y="28"/>
                </a:cxn>
                <a:cxn ang="0">
                  <a:pos x="210" y="73"/>
                </a:cxn>
                <a:cxn ang="0">
                  <a:pos x="184" y="132"/>
                </a:cxn>
                <a:cxn ang="0">
                  <a:pos x="181" y="186"/>
                </a:cxn>
                <a:cxn ang="0">
                  <a:pos x="188" y="247"/>
                </a:cxn>
                <a:cxn ang="0">
                  <a:pos x="181" y="255"/>
                </a:cxn>
                <a:cxn ang="0">
                  <a:pos x="177" y="251"/>
                </a:cxn>
                <a:cxn ang="0">
                  <a:pos x="168" y="249"/>
                </a:cxn>
                <a:cxn ang="0">
                  <a:pos x="151" y="260"/>
                </a:cxn>
                <a:cxn ang="0">
                  <a:pos x="147" y="279"/>
                </a:cxn>
                <a:cxn ang="0">
                  <a:pos x="167" y="346"/>
                </a:cxn>
                <a:cxn ang="0">
                  <a:pos x="173" y="363"/>
                </a:cxn>
                <a:cxn ang="0">
                  <a:pos x="185" y="373"/>
                </a:cxn>
                <a:cxn ang="0">
                  <a:pos x="194" y="375"/>
                </a:cxn>
                <a:cxn ang="0">
                  <a:pos x="201" y="373"/>
                </a:cxn>
                <a:cxn ang="0">
                  <a:pos x="227" y="459"/>
                </a:cxn>
                <a:cxn ang="0">
                  <a:pos x="232" y="475"/>
                </a:cxn>
                <a:cxn ang="0">
                  <a:pos x="228" y="509"/>
                </a:cxn>
                <a:cxn ang="0">
                  <a:pos x="197" y="543"/>
                </a:cxn>
                <a:cxn ang="0">
                  <a:pos x="76" y="596"/>
                </a:cxn>
                <a:cxn ang="0">
                  <a:pos x="40" y="622"/>
                </a:cxn>
                <a:cxn ang="0">
                  <a:pos x="21" y="644"/>
                </a:cxn>
                <a:cxn ang="0">
                  <a:pos x="6" y="690"/>
                </a:cxn>
                <a:cxn ang="0">
                  <a:pos x="3" y="785"/>
                </a:cxn>
                <a:cxn ang="0">
                  <a:pos x="12" y="809"/>
                </a:cxn>
                <a:cxn ang="0">
                  <a:pos x="32" y="834"/>
                </a:cxn>
                <a:cxn ang="0">
                  <a:pos x="81" y="852"/>
                </a:cxn>
                <a:cxn ang="0">
                  <a:pos x="197" y="863"/>
                </a:cxn>
                <a:cxn ang="0">
                  <a:pos x="347" y="867"/>
                </a:cxn>
                <a:cxn ang="0">
                  <a:pos x="535" y="861"/>
                </a:cxn>
                <a:cxn ang="0">
                  <a:pos x="630" y="847"/>
                </a:cxn>
                <a:cxn ang="0">
                  <a:pos x="669" y="829"/>
                </a:cxn>
                <a:cxn ang="0">
                  <a:pos x="683" y="809"/>
                </a:cxn>
                <a:cxn ang="0">
                  <a:pos x="691" y="772"/>
                </a:cxn>
                <a:cxn ang="0">
                  <a:pos x="680" y="662"/>
                </a:cxn>
                <a:cxn ang="0">
                  <a:pos x="662" y="630"/>
                </a:cxn>
                <a:cxn ang="0">
                  <a:pos x="385" y="644"/>
                </a:cxn>
                <a:cxn ang="0">
                  <a:pos x="332" y="605"/>
                </a:cxn>
                <a:cxn ang="0">
                  <a:pos x="372" y="700"/>
                </a:cxn>
              </a:cxnLst>
              <a:rect l="0" t="0" r="r" b="b"/>
              <a:pathLst>
                <a:path w="691" h="867">
                  <a:moveTo>
                    <a:pt x="662" y="630"/>
                  </a:moveTo>
                  <a:lnTo>
                    <a:pt x="662" y="630"/>
                  </a:lnTo>
                  <a:lnTo>
                    <a:pt x="655" y="622"/>
                  </a:lnTo>
                  <a:lnTo>
                    <a:pt x="644" y="614"/>
                  </a:lnTo>
                  <a:lnTo>
                    <a:pt x="632" y="604"/>
                  </a:lnTo>
                  <a:lnTo>
                    <a:pt x="617" y="596"/>
                  </a:lnTo>
                  <a:lnTo>
                    <a:pt x="617" y="596"/>
                  </a:lnTo>
                  <a:lnTo>
                    <a:pt x="588" y="582"/>
                  </a:lnTo>
                  <a:lnTo>
                    <a:pt x="555" y="568"/>
                  </a:lnTo>
                  <a:lnTo>
                    <a:pt x="523" y="554"/>
                  </a:lnTo>
                  <a:lnTo>
                    <a:pt x="497" y="542"/>
                  </a:lnTo>
                  <a:lnTo>
                    <a:pt x="420" y="641"/>
                  </a:lnTo>
                  <a:lnTo>
                    <a:pt x="376" y="580"/>
                  </a:lnTo>
                  <a:lnTo>
                    <a:pt x="465" y="508"/>
                  </a:lnTo>
                  <a:lnTo>
                    <a:pt x="465" y="508"/>
                  </a:lnTo>
                  <a:lnTo>
                    <a:pt x="463" y="501"/>
                  </a:lnTo>
                  <a:lnTo>
                    <a:pt x="462" y="492"/>
                  </a:lnTo>
                  <a:lnTo>
                    <a:pt x="462" y="484"/>
                  </a:lnTo>
                  <a:lnTo>
                    <a:pt x="463" y="475"/>
                  </a:lnTo>
                  <a:lnTo>
                    <a:pt x="463" y="475"/>
                  </a:lnTo>
                  <a:lnTo>
                    <a:pt x="464" y="468"/>
                  </a:lnTo>
                  <a:lnTo>
                    <a:pt x="466" y="459"/>
                  </a:lnTo>
                  <a:lnTo>
                    <a:pt x="466" y="459"/>
                  </a:lnTo>
                  <a:lnTo>
                    <a:pt x="476" y="441"/>
                  </a:lnTo>
                  <a:lnTo>
                    <a:pt x="483" y="419"/>
                  </a:lnTo>
                  <a:lnTo>
                    <a:pt x="489" y="397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9" y="375"/>
                  </a:lnTo>
                  <a:lnTo>
                    <a:pt x="499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10" y="373"/>
                  </a:lnTo>
                  <a:lnTo>
                    <a:pt x="510" y="373"/>
                  </a:lnTo>
                  <a:lnTo>
                    <a:pt x="515" y="371"/>
                  </a:lnTo>
                  <a:lnTo>
                    <a:pt x="518" y="368"/>
                  </a:lnTo>
                  <a:lnTo>
                    <a:pt x="522" y="363"/>
                  </a:lnTo>
                  <a:lnTo>
                    <a:pt x="524" y="359"/>
                  </a:lnTo>
                  <a:lnTo>
                    <a:pt x="526" y="351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41" y="305"/>
                  </a:lnTo>
                  <a:lnTo>
                    <a:pt x="541" y="305"/>
                  </a:lnTo>
                  <a:lnTo>
                    <a:pt x="545" y="290"/>
                  </a:lnTo>
                  <a:lnTo>
                    <a:pt x="546" y="279"/>
                  </a:lnTo>
                  <a:lnTo>
                    <a:pt x="546" y="269"/>
                  </a:lnTo>
                  <a:lnTo>
                    <a:pt x="546" y="269"/>
                  </a:lnTo>
                  <a:lnTo>
                    <a:pt x="545" y="264"/>
                  </a:lnTo>
                  <a:lnTo>
                    <a:pt x="544" y="260"/>
                  </a:lnTo>
                  <a:lnTo>
                    <a:pt x="542" y="257"/>
                  </a:lnTo>
                  <a:lnTo>
                    <a:pt x="539" y="253"/>
                  </a:lnTo>
                  <a:lnTo>
                    <a:pt x="532" y="250"/>
                  </a:lnTo>
                  <a:lnTo>
                    <a:pt x="526" y="249"/>
                  </a:lnTo>
                  <a:lnTo>
                    <a:pt x="526" y="249"/>
                  </a:lnTo>
                  <a:lnTo>
                    <a:pt x="522" y="249"/>
                  </a:lnTo>
                  <a:lnTo>
                    <a:pt x="522" y="249"/>
                  </a:lnTo>
                  <a:lnTo>
                    <a:pt x="518" y="251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2" y="255"/>
                  </a:lnTo>
                  <a:lnTo>
                    <a:pt x="512" y="255"/>
                  </a:lnTo>
                  <a:lnTo>
                    <a:pt x="510" y="253"/>
                  </a:lnTo>
                  <a:lnTo>
                    <a:pt x="508" y="252"/>
                  </a:lnTo>
                  <a:lnTo>
                    <a:pt x="506" y="250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10" y="226"/>
                  </a:lnTo>
                  <a:lnTo>
                    <a:pt x="512" y="206"/>
                  </a:lnTo>
                  <a:lnTo>
                    <a:pt x="513" y="186"/>
                  </a:lnTo>
                  <a:lnTo>
                    <a:pt x="513" y="166"/>
                  </a:lnTo>
                  <a:lnTo>
                    <a:pt x="513" y="166"/>
                  </a:lnTo>
                  <a:lnTo>
                    <a:pt x="512" y="149"/>
                  </a:lnTo>
                  <a:lnTo>
                    <a:pt x="510" y="132"/>
                  </a:lnTo>
                  <a:lnTo>
                    <a:pt x="506" y="117"/>
                  </a:lnTo>
                  <a:lnTo>
                    <a:pt x="501" y="101"/>
                  </a:lnTo>
                  <a:lnTo>
                    <a:pt x="493" y="86"/>
                  </a:lnTo>
                  <a:lnTo>
                    <a:pt x="485" y="73"/>
                  </a:lnTo>
                  <a:lnTo>
                    <a:pt x="476" y="60"/>
                  </a:lnTo>
                  <a:lnTo>
                    <a:pt x="465" y="48"/>
                  </a:lnTo>
                  <a:lnTo>
                    <a:pt x="453" y="38"/>
                  </a:lnTo>
                  <a:lnTo>
                    <a:pt x="440" y="28"/>
                  </a:lnTo>
                  <a:lnTo>
                    <a:pt x="426" y="20"/>
                  </a:lnTo>
                  <a:lnTo>
                    <a:pt x="412" y="13"/>
                  </a:lnTo>
                  <a:lnTo>
                    <a:pt x="397" y="7"/>
                  </a:lnTo>
                  <a:lnTo>
                    <a:pt x="382" y="2"/>
                  </a:lnTo>
                  <a:lnTo>
                    <a:pt x="365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8" y="7"/>
                  </a:lnTo>
                  <a:lnTo>
                    <a:pt x="283" y="13"/>
                  </a:lnTo>
                  <a:lnTo>
                    <a:pt x="267" y="20"/>
                  </a:lnTo>
                  <a:lnTo>
                    <a:pt x="254" y="28"/>
                  </a:lnTo>
                  <a:lnTo>
                    <a:pt x="241" y="38"/>
                  </a:lnTo>
                  <a:lnTo>
                    <a:pt x="230" y="48"/>
                  </a:lnTo>
                  <a:lnTo>
                    <a:pt x="219" y="60"/>
                  </a:lnTo>
                  <a:lnTo>
                    <a:pt x="210" y="73"/>
                  </a:lnTo>
                  <a:lnTo>
                    <a:pt x="200" y="86"/>
                  </a:lnTo>
                  <a:lnTo>
                    <a:pt x="194" y="101"/>
                  </a:lnTo>
                  <a:lnTo>
                    <a:pt x="188" y="117"/>
                  </a:lnTo>
                  <a:lnTo>
                    <a:pt x="184" y="132"/>
                  </a:lnTo>
                  <a:lnTo>
                    <a:pt x="181" y="149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1" y="186"/>
                  </a:lnTo>
                  <a:lnTo>
                    <a:pt x="182" y="206"/>
                  </a:lnTo>
                  <a:lnTo>
                    <a:pt x="185" y="226"/>
                  </a:lnTo>
                  <a:lnTo>
                    <a:pt x="188" y="247"/>
                  </a:lnTo>
                  <a:lnTo>
                    <a:pt x="188" y="247"/>
                  </a:lnTo>
                  <a:lnTo>
                    <a:pt x="188" y="250"/>
                  </a:lnTo>
                  <a:lnTo>
                    <a:pt x="186" y="252"/>
                  </a:lnTo>
                  <a:lnTo>
                    <a:pt x="184" y="253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3"/>
                  </a:lnTo>
                  <a:lnTo>
                    <a:pt x="181" y="253"/>
                  </a:lnTo>
                  <a:lnTo>
                    <a:pt x="177" y="251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68" y="249"/>
                  </a:lnTo>
                  <a:lnTo>
                    <a:pt x="168" y="249"/>
                  </a:lnTo>
                  <a:lnTo>
                    <a:pt x="161" y="250"/>
                  </a:lnTo>
                  <a:lnTo>
                    <a:pt x="155" y="253"/>
                  </a:lnTo>
                  <a:lnTo>
                    <a:pt x="153" y="257"/>
                  </a:lnTo>
                  <a:lnTo>
                    <a:pt x="151" y="260"/>
                  </a:lnTo>
                  <a:lnTo>
                    <a:pt x="148" y="264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50" y="290"/>
                  </a:lnTo>
                  <a:lnTo>
                    <a:pt x="153" y="305"/>
                  </a:lnTo>
                  <a:lnTo>
                    <a:pt x="153" y="305"/>
                  </a:lnTo>
                  <a:lnTo>
                    <a:pt x="167" y="346"/>
                  </a:lnTo>
                  <a:lnTo>
                    <a:pt x="167" y="346"/>
                  </a:lnTo>
                  <a:lnTo>
                    <a:pt x="167" y="351"/>
                  </a:lnTo>
                  <a:lnTo>
                    <a:pt x="171" y="359"/>
                  </a:lnTo>
                  <a:lnTo>
                    <a:pt x="173" y="363"/>
                  </a:lnTo>
                  <a:lnTo>
                    <a:pt x="177" y="368"/>
                  </a:lnTo>
                  <a:lnTo>
                    <a:pt x="180" y="371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201" y="373"/>
                  </a:lnTo>
                  <a:lnTo>
                    <a:pt x="201" y="373"/>
                  </a:lnTo>
                  <a:lnTo>
                    <a:pt x="206" y="397"/>
                  </a:lnTo>
                  <a:lnTo>
                    <a:pt x="212" y="419"/>
                  </a:lnTo>
                  <a:lnTo>
                    <a:pt x="219" y="441"/>
                  </a:lnTo>
                  <a:lnTo>
                    <a:pt x="227" y="459"/>
                  </a:lnTo>
                  <a:lnTo>
                    <a:pt x="227" y="459"/>
                  </a:lnTo>
                  <a:lnTo>
                    <a:pt x="231" y="468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3" y="485"/>
                  </a:lnTo>
                  <a:lnTo>
                    <a:pt x="232" y="494"/>
                  </a:lnTo>
                  <a:lnTo>
                    <a:pt x="231" y="502"/>
                  </a:lnTo>
                  <a:lnTo>
                    <a:pt x="228" y="509"/>
                  </a:lnTo>
                  <a:lnTo>
                    <a:pt x="316" y="580"/>
                  </a:lnTo>
                  <a:lnTo>
                    <a:pt x="272" y="641"/>
                  </a:lnTo>
                  <a:lnTo>
                    <a:pt x="197" y="543"/>
                  </a:lnTo>
                  <a:lnTo>
                    <a:pt x="197" y="543"/>
                  </a:lnTo>
                  <a:lnTo>
                    <a:pt x="170" y="555"/>
                  </a:lnTo>
                  <a:lnTo>
                    <a:pt x="139" y="568"/>
                  </a:lnTo>
                  <a:lnTo>
                    <a:pt x="106" y="582"/>
                  </a:lnTo>
                  <a:lnTo>
                    <a:pt x="76" y="596"/>
                  </a:lnTo>
                  <a:lnTo>
                    <a:pt x="76" y="596"/>
                  </a:lnTo>
                  <a:lnTo>
                    <a:pt x="62" y="604"/>
                  </a:lnTo>
                  <a:lnTo>
                    <a:pt x="49" y="614"/>
                  </a:lnTo>
                  <a:lnTo>
                    <a:pt x="40" y="622"/>
                  </a:lnTo>
                  <a:lnTo>
                    <a:pt x="32" y="630"/>
                  </a:lnTo>
                  <a:lnTo>
                    <a:pt x="32" y="630"/>
                  </a:lnTo>
                  <a:lnTo>
                    <a:pt x="26" y="636"/>
                  </a:lnTo>
                  <a:lnTo>
                    <a:pt x="21" y="644"/>
                  </a:lnTo>
                  <a:lnTo>
                    <a:pt x="16" y="654"/>
                  </a:lnTo>
                  <a:lnTo>
                    <a:pt x="12" y="664"/>
                  </a:lnTo>
                  <a:lnTo>
                    <a:pt x="8" y="677"/>
                  </a:lnTo>
                  <a:lnTo>
                    <a:pt x="6" y="690"/>
                  </a:lnTo>
                  <a:lnTo>
                    <a:pt x="2" y="719"/>
                  </a:lnTo>
                  <a:lnTo>
                    <a:pt x="0" y="747"/>
                  </a:lnTo>
                  <a:lnTo>
                    <a:pt x="1" y="773"/>
                  </a:lnTo>
                  <a:lnTo>
                    <a:pt x="3" y="785"/>
                  </a:lnTo>
                  <a:lnTo>
                    <a:pt x="5" y="794"/>
                  </a:lnTo>
                  <a:lnTo>
                    <a:pt x="8" y="803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8" y="819"/>
                  </a:lnTo>
                  <a:lnTo>
                    <a:pt x="21" y="823"/>
                  </a:lnTo>
                  <a:lnTo>
                    <a:pt x="26" y="829"/>
                  </a:lnTo>
                  <a:lnTo>
                    <a:pt x="32" y="834"/>
                  </a:lnTo>
                  <a:lnTo>
                    <a:pt x="40" y="839"/>
                  </a:lnTo>
                  <a:lnTo>
                    <a:pt x="51" y="842"/>
                  </a:lnTo>
                  <a:lnTo>
                    <a:pt x="64" y="847"/>
                  </a:lnTo>
                  <a:lnTo>
                    <a:pt x="81" y="852"/>
                  </a:lnTo>
                  <a:lnTo>
                    <a:pt x="102" y="855"/>
                  </a:lnTo>
                  <a:lnTo>
                    <a:pt x="128" y="859"/>
                  </a:lnTo>
                  <a:lnTo>
                    <a:pt x="160" y="861"/>
                  </a:lnTo>
                  <a:lnTo>
                    <a:pt x="197" y="863"/>
                  </a:lnTo>
                  <a:lnTo>
                    <a:pt x="240" y="865"/>
                  </a:lnTo>
                  <a:lnTo>
                    <a:pt x="290" y="866"/>
                  </a:lnTo>
                  <a:lnTo>
                    <a:pt x="347" y="867"/>
                  </a:lnTo>
                  <a:lnTo>
                    <a:pt x="347" y="867"/>
                  </a:lnTo>
                  <a:lnTo>
                    <a:pt x="404" y="866"/>
                  </a:lnTo>
                  <a:lnTo>
                    <a:pt x="455" y="865"/>
                  </a:lnTo>
                  <a:lnTo>
                    <a:pt x="498" y="863"/>
                  </a:lnTo>
                  <a:lnTo>
                    <a:pt x="535" y="861"/>
                  </a:lnTo>
                  <a:lnTo>
                    <a:pt x="565" y="859"/>
                  </a:lnTo>
                  <a:lnTo>
                    <a:pt x="592" y="855"/>
                  </a:lnTo>
                  <a:lnTo>
                    <a:pt x="614" y="852"/>
                  </a:lnTo>
                  <a:lnTo>
                    <a:pt x="630" y="847"/>
                  </a:lnTo>
                  <a:lnTo>
                    <a:pt x="644" y="842"/>
                  </a:lnTo>
                  <a:lnTo>
                    <a:pt x="655" y="839"/>
                  </a:lnTo>
                  <a:lnTo>
                    <a:pt x="663" y="834"/>
                  </a:lnTo>
                  <a:lnTo>
                    <a:pt x="669" y="829"/>
                  </a:lnTo>
                  <a:lnTo>
                    <a:pt x="673" y="823"/>
                  </a:lnTo>
                  <a:lnTo>
                    <a:pt x="676" y="819"/>
                  </a:lnTo>
                  <a:lnTo>
                    <a:pt x="683" y="809"/>
                  </a:lnTo>
                  <a:lnTo>
                    <a:pt x="683" y="809"/>
                  </a:lnTo>
                  <a:lnTo>
                    <a:pt x="685" y="803"/>
                  </a:lnTo>
                  <a:lnTo>
                    <a:pt x="689" y="794"/>
                  </a:lnTo>
                  <a:lnTo>
                    <a:pt x="690" y="783"/>
                  </a:lnTo>
                  <a:lnTo>
                    <a:pt x="691" y="772"/>
                  </a:lnTo>
                  <a:lnTo>
                    <a:pt x="691" y="744"/>
                  </a:lnTo>
                  <a:lnTo>
                    <a:pt x="689" y="716"/>
                  </a:lnTo>
                  <a:lnTo>
                    <a:pt x="685" y="688"/>
                  </a:lnTo>
                  <a:lnTo>
                    <a:pt x="680" y="662"/>
                  </a:lnTo>
                  <a:lnTo>
                    <a:pt x="675" y="651"/>
                  </a:lnTo>
                  <a:lnTo>
                    <a:pt x="671" y="642"/>
                  </a:lnTo>
                  <a:lnTo>
                    <a:pt x="667" y="635"/>
                  </a:lnTo>
                  <a:lnTo>
                    <a:pt x="662" y="630"/>
                  </a:lnTo>
                  <a:lnTo>
                    <a:pt x="662" y="630"/>
                  </a:lnTo>
                  <a:close/>
                  <a:moveTo>
                    <a:pt x="332" y="605"/>
                  </a:moveTo>
                  <a:lnTo>
                    <a:pt x="360" y="605"/>
                  </a:lnTo>
                  <a:lnTo>
                    <a:pt x="385" y="644"/>
                  </a:lnTo>
                  <a:lnTo>
                    <a:pt x="374" y="675"/>
                  </a:lnTo>
                  <a:lnTo>
                    <a:pt x="318" y="675"/>
                  </a:lnTo>
                  <a:lnTo>
                    <a:pt x="306" y="644"/>
                  </a:lnTo>
                  <a:lnTo>
                    <a:pt x="332" y="605"/>
                  </a:lnTo>
                  <a:close/>
                  <a:moveTo>
                    <a:pt x="345" y="852"/>
                  </a:moveTo>
                  <a:lnTo>
                    <a:pt x="294" y="814"/>
                  </a:lnTo>
                  <a:lnTo>
                    <a:pt x="320" y="700"/>
                  </a:lnTo>
                  <a:lnTo>
                    <a:pt x="372" y="700"/>
                  </a:lnTo>
                  <a:lnTo>
                    <a:pt x="398" y="814"/>
                  </a:lnTo>
                  <a:lnTo>
                    <a:pt x="345" y="8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2" name="Rectangle à coins arrondis 21"/>
          <p:cNvSpPr/>
          <p:nvPr/>
        </p:nvSpPr>
        <p:spPr>
          <a:xfrm>
            <a:off x="3109476" y="2852936"/>
            <a:ext cx="1307154" cy="10830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A recours à des salariés en alternance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51%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7662838" y="2852936"/>
            <a:ext cx="1307154" cy="10830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A recours à des salariés en alternance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77%</a:t>
            </a:r>
            <a:endParaRPr lang="fr-F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0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1272074"/>
              </p:ext>
            </p:extLst>
          </p:nvPr>
        </p:nvGraphicFramePr>
        <p:xfrm>
          <a:off x="251520" y="692696"/>
          <a:ext cx="6125087" cy="559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03465" y="0"/>
            <a:ext cx="7675030" cy="612000"/>
          </a:xfrm>
        </p:spPr>
        <p:txBody>
          <a:bodyPr/>
          <a:lstStyle/>
          <a:p>
            <a:r>
              <a:rPr lang="fr-FR" sz="2400" b="0" dirty="0" smtClean="0"/>
              <a:t>La fréquence du recours à des salariés en alternance </a:t>
            </a:r>
            <a:br>
              <a:rPr lang="fr-FR" sz="2400" b="0" dirty="0" smtClean="0"/>
            </a:br>
            <a:r>
              <a:rPr lang="fr-FR" sz="2400" b="0" dirty="0" smtClean="0"/>
              <a:t>(détail pour les chefs d’entreprise)</a:t>
            </a:r>
            <a:endParaRPr lang="fr-FR" sz="24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19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gray">
          <a:xfrm>
            <a:off x="69327" y="625360"/>
            <a:ext cx="8661070" cy="57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</a:pPr>
            <a:r>
              <a:rPr lang="fr-FR" sz="1600" dirty="0" smtClean="0"/>
              <a:t>Votre entreprise a-t-elle souvent, parfois, rarement ou jamais recours à des salariés en alternance (contrats de professionnalisation ou contrats d’apprentissage) ? 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9327" y="1212631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481048" y="2111370"/>
            <a:ext cx="2243551" cy="458787"/>
            <a:chOff x="1420262" y="2708920"/>
            <a:chExt cx="2243551" cy="458787"/>
          </a:xfrm>
        </p:grpSpPr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1574351" y="2891908"/>
              <a:ext cx="2089462" cy="214911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8E94"/>
                  </a:solidFill>
                  <a:cs typeface="Arial" pitchFamily="34" charset="0"/>
                </a:rPr>
                <a:t>CHEFS D’ENTREPRISE</a:t>
              </a:r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1420262" y="2708920"/>
              <a:ext cx="365125" cy="458787"/>
            </a:xfrm>
            <a:custGeom>
              <a:avLst/>
              <a:gdLst/>
              <a:ahLst/>
              <a:cxnLst>
                <a:cxn ang="0">
                  <a:pos x="644" y="614"/>
                </a:cxn>
                <a:cxn ang="0">
                  <a:pos x="588" y="582"/>
                </a:cxn>
                <a:cxn ang="0">
                  <a:pos x="420" y="641"/>
                </a:cxn>
                <a:cxn ang="0">
                  <a:pos x="463" y="501"/>
                </a:cxn>
                <a:cxn ang="0">
                  <a:pos x="463" y="475"/>
                </a:cxn>
                <a:cxn ang="0">
                  <a:pos x="476" y="441"/>
                </a:cxn>
                <a:cxn ang="0">
                  <a:pos x="493" y="373"/>
                </a:cxn>
                <a:cxn ang="0">
                  <a:pos x="501" y="375"/>
                </a:cxn>
                <a:cxn ang="0">
                  <a:pos x="510" y="373"/>
                </a:cxn>
                <a:cxn ang="0">
                  <a:pos x="524" y="359"/>
                </a:cxn>
                <a:cxn ang="0">
                  <a:pos x="541" y="305"/>
                </a:cxn>
                <a:cxn ang="0">
                  <a:pos x="546" y="269"/>
                </a:cxn>
                <a:cxn ang="0">
                  <a:pos x="542" y="257"/>
                </a:cxn>
                <a:cxn ang="0">
                  <a:pos x="526" y="249"/>
                </a:cxn>
                <a:cxn ang="0">
                  <a:pos x="513" y="253"/>
                </a:cxn>
                <a:cxn ang="0">
                  <a:pos x="510" y="253"/>
                </a:cxn>
                <a:cxn ang="0">
                  <a:pos x="506" y="247"/>
                </a:cxn>
                <a:cxn ang="0">
                  <a:pos x="513" y="166"/>
                </a:cxn>
                <a:cxn ang="0">
                  <a:pos x="506" y="117"/>
                </a:cxn>
                <a:cxn ang="0">
                  <a:pos x="476" y="60"/>
                </a:cxn>
                <a:cxn ang="0">
                  <a:pos x="426" y="20"/>
                </a:cxn>
                <a:cxn ang="0">
                  <a:pos x="365" y="0"/>
                </a:cxn>
                <a:cxn ang="0">
                  <a:pos x="347" y="0"/>
                </a:cxn>
                <a:cxn ang="0">
                  <a:pos x="313" y="2"/>
                </a:cxn>
                <a:cxn ang="0">
                  <a:pos x="254" y="28"/>
                </a:cxn>
                <a:cxn ang="0">
                  <a:pos x="210" y="73"/>
                </a:cxn>
                <a:cxn ang="0">
                  <a:pos x="184" y="132"/>
                </a:cxn>
                <a:cxn ang="0">
                  <a:pos x="181" y="186"/>
                </a:cxn>
                <a:cxn ang="0">
                  <a:pos x="188" y="247"/>
                </a:cxn>
                <a:cxn ang="0">
                  <a:pos x="181" y="255"/>
                </a:cxn>
                <a:cxn ang="0">
                  <a:pos x="177" y="251"/>
                </a:cxn>
                <a:cxn ang="0">
                  <a:pos x="168" y="249"/>
                </a:cxn>
                <a:cxn ang="0">
                  <a:pos x="151" y="260"/>
                </a:cxn>
                <a:cxn ang="0">
                  <a:pos x="147" y="279"/>
                </a:cxn>
                <a:cxn ang="0">
                  <a:pos x="167" y="346"/>
                </a:cxn>
                <a:cxn ang="0">
                  <a:pos x="173" y="363"/>
                </a:cxn>
                <a:cxn ang="0">
                  <a:pos x="185" y="373"/>
                </a:cxn>
                <a:cxn ang="0">
                  <a:pos x="194" y="375"/>
                </a:cxn>
                <a:cxn ang="0">
                  <a:pos x="201" y="373"/>
                </a:cxn>
                <a:cxn ang="0">
                  <a:pos x="227" y="459"/>
                </a:cxn>
                <a:cxn ang="0">
                  <a:pos x="232" y="475"/>
                </a:cxn>
                <a:cxn ang="0">
                  <a:pos x="228" y="509"/>
                </a:cxn>
                <a:cxn ang="0">
                  <a:pos x="197" y="543"/>
                </a:cxn>
                <a:cxn ang="0">
                  <a:pos x="76" y="596"/>
                </a:cxn>
                <a:cxn ang="0">
                  <a:pos x="40" y="622"/>
                </a:cxn>
                <a:cxn ang="0">
                  <a:pos x="21" y="644"/>
                </a:cxn>
                <a:cxn ang="0">
                  <a:pos x="6" y="690"/>
                </a:cxn>
                <a:cxn ang="0">
                  <a:pos x="3" y="785"/>
                </a:cxn>
                <a:cxn ang="0">
                  <a:pos x="12" y="809"/>
                </a:cxn>
                <a:cxn ang="0">
                  <a:pos x="32" y="834"/>
                </a:cxn>
                <a:cxn ang="0">
                  <a:pos x="81" y="852"/>
                </a:cxn>
                <a:cxn ang="0">
                  <a:pos x="197" y="863"/>
                </a:cxn>
                <a:cxn ang="0">
                  <a:pos x="347" y="867"/>
                </a:cxn>
                <a:cxn ang="0">
                  <a:pos x="535" y="861"/>
                </a:cxn>
                <a:cxn ang="0">
                  <a:pos x="630" y="847"/>
                </a:cxn>
                <a:cxn ang="0">
                  <a:pos x="669" y="829"/>
                </a:cxn>
                <a:cxn ang="0">
                  <a:pos x="683" y="809"/>
                </a:cxn>
                <a:cxn ang="0">
                  <a:pos x="691" y="772"/>
                </a:cxn>
                <a:cxn ang="0">
                  <a:pos x="680" y="662"/>
                </a:cxn>
                <a:cxn ang="0">
                  <a:pos x="662" y="630"/>
                </a:cxn>
                <a:cxn ang="0">
                  <a:pos x="385" y="644"/>
                </a:cxn>
                <a:cxn ang="0">
                  <a:pos x="332" y="605"/>
                </a:cxn>
                <a:cxn ang="0">
                  <a:pos x="372" y="700"/>
                </a:cxn>
              </a:cxnLst>
              <a:rect l="0" t="0" r="r" b="b"/>
              <a:pathLst>
                <a:path w="691" h="867">
                  <a:moveTo>
                    <a:pt x="662" y="630"/>
                  </a:moveTo>
                  <a:lnTo>
                    <a:pt x="662" y="630"/>
                  </a:lnTo>
                  <a:lnTo>
                    <a:pt x="655" y="622"/>
                  </a:lnTo>
                  <a:lnTo>
                    <a:pt x="644" y="614"/>
                  </a:lnTo>
                  <a:lnTo>
                    <a:pt x="632" y="604"/>
                  </a:lnTo>
                  <a:lnTo>
                    <a:pt x="617" y="596"/>
                  </a:lnTo>
                  <a:lnTo>
                    <a:pt x="617" y="596"/>
                  </a:lnTo>
                  <a:lnTo>
                    <a:pt x="588" y="582"/>
                  </a:lnTo>
                  <a:lnTo>
                    <a:pt x="555" y="568"/>
                  </a:lnTo>
                  <a:lnTo>
                    <a:pt x="523" y="554"/>
                  </a:lnTo>
                  <a:lnTo>
                    <a:pt x="497" y="542"/>
                  </a:lnTo>
                  <a:lnTo>
                    <a:pt x="420" y="641"/>
                  </a:lnTo>
                  <a:lnTo>
                    <a:pt x="376" y="580"/>
                  </a:lnTo>
                  <a:lnTo>
                    <a:pt x="465" y="508"/>
                  </a:lnTo>
                  <a:lnTo>
                    <a:pt x="465" y="508"/>
                  </a:lnTo>
                  <a:lnTo>
                    <a:pt x="463" y="501"/>
                  </a:lnTo>
                  <a:lnTo>
                    <a:pt x="462" y="492"/>
                  </a:lnTo>
                  <a:lnTo>
                    <a:pt x="462" y="484"/>
                  </a:lnTo>
                  <a:lnTo>
                    <a:pt x="463" y="475"/>
                  </a:lnTo>
                  <a:lnTo>
                    <a:pt x="463" y="475"/>
                  </a:lnTo>
                  <a:lnTo>
                    <a:pt x="464" y="468"/>
                  </a:lnTo>
                  <a:lnTo>
                    <a:pt x="466" y="459"/>
                  </a:lnTo>
                  <a:lnTo>
                    <a:pt x="466" y="459"/>
                  </a:lnTo>
                  <a:lnTo>
                    <a:pt x="476" y="441"/>
                  </a:lnTo>
                  <a:lnTo>
                    <a:pt x="483" y="419"/>
                  </a:lnTo>
                  <a:lnTo>
                    <a:pt x="489" y="397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9" y="375"/>
                  </a:lnTo>
                  <a:lnTo>
                    <a:pt x="499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10" y="373"/>
                  </a:lnTo>
                  <a:lnTo>
                    <a:pt x="510" y="373"/>
                  </a:lnTo>
                  <a:lnTo>
                    <a:pt x="515" y="371"/>
                  </a:lnTo>
                  <a:lnTo>
                    <a:pt x="518" y="368"/>
                  </a:lnTo>
                  <a:lnTo>
                    <a:pt x="522" y="363"/>
                  </a:lnTo>
                  <a:lnTo>
                    <a:pt x="524" y="359"/>
                  </a:lnTo>
                  <a:lnTo>
                    <a:pt x="526" y="351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41" y="305"/>
                  </a:lnTo>
                  <a:lnTo>
                    <a:pt x="541" y="305"/>
                  </a:lnTo>
                  <a:lnTo>
                    <a:pt x="545" y="290"/>
                  </a:lnTo>
                  <a:lnTo>
                    <a:pt x="546" y="279"/>
                  </a:lnTo>
                  <a:lnTo>
                    <a:pt x="546" y="269"/>
                  </a:lnTo>
                  <a:lnTo>
                    <a:pt x="546" y="269"/>
                  </a:lnTo>
                  <a:lnTo>
                    <a:pt x="545" y="264"/>
                  </a:lnTo>
                  <a:lnTo>
                    <a:pt x="544" y="260"/>
                  </a:lnTo>
                  <a:lnTo>
                    <a:pt x="542" y="257"/>
                  </a:lnTo>
                  <a:lnTo>
                    <a:pt x="539" y="253"/>
                  </a:lnTo>
                  <a:lnTo>
                    <a:pt x="532" y="250"/>
                  </a:lnTo>
                  <a:lnTo>
                    <a:pt x="526" y="249"/>
                  </a:lnTo>
                  <a:lnTo>
                    <a:pt x="526" y="249"/>
                  </a:lnTo>
                  <a:lnTo>
                    <a:pt x="522" y="249"/>
                  </a:lnTo>
                  <a:lnTo>
                    <a:pt x="522" y="249"/>
                  </a:lnTo>
                  <a:lnTo>
                    <a:pt x="518" y="251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2" y="255"/>
                  </a:lnTo>
                  <a:lnTo>
                    <a:pt x="512" y="255"/>
                  </a:lnTo>
                  <a:lnTo>
                    <a:pt x="510" y="253"/>
                  </a:lnTo>
                  <a:lnTo>
                    <a:pt x="508" y="252"/>
                  </a:lnTo>
                  <a:lnTo>
                    <a:pt x="506" y="250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10" y="226"/>
                  </a:lnTo>
                  <a:lnTo>
                    <a:pt x="512" y="206"/>
                  </a:lnTo>
                  <a:lnTo>
                    <a:pt x="513" y="186"/>
                  </a:lnTo>
                  <a:lnTo>
                    <a:pt x="513" y="166"/>
                  </a:lnTo>
                  <a:lnTo>
                    <a:pt x="513" y="166"/>
                  </a:lnTo>
                  <a:lnTo>
                    <a:pt x="512" y="149"/>
                  </a:lnTo>
                  <a:lnTo>
                    <a:pt x="510" y="132"/>
                  </a:lnTo>
                  <a:lnTo>
                    <a:pt x="506" y="117"/>
                  </a:lnTo>
                  <a:lnTo>
                    <a:pt x="501" y="101"/>
                  </a:lnTo>
                  <a:lnTo>
                    <a:pt x="493" y="86"/>
                  </a:lnTo>
                  <a:lnTo>
                    <a:pt x="485" y="73"/>
                  </a:lnTo>
                  <a:lnTo>
                    <a:pt x="476" y="60"/>
                  </a:lnTo>
                  <a:lnTo>
                    <a:pt x="465" y="48"/>
                  </a:lnTo>
                  <a:lnTo>
                    <a:pt x="453" y="38"/>
                  </a:lnTo>
                  <a:lnTo>
                    <a:pt x="440" y="28"/>
                  </a:lnTo>
                  <a:lnTo>
                    <a:pt x="426" y="20"/>
                  </a:lnTo>
                  <a:lnTo>
                    <a:pt x="412" y="13"/>
                  </a:lnTo>
                  <a:lnTo>
                    <a:pt x="397" y="7"/>
                  </a:lnTo>
                  <a:lnTo>
                    <a:pt x="382" y="2"/>
                  </a:lnTo>
                  <a:lnTo>
                    <a:pt x="365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8" y="7"/>
                  </a:lnTo>
                  <a:lnTo>
                    <a:pt x="283" y="13"/>
                  </a:lnTo>
                  <a:lnTo>
                    <a:pt x="267" y="20"/>
                  </a:lnTo>
                  <a:lnTo>
                    <a:pt x="254" y="28"/>
                  </a:lnTo>
                  <a:lnTo>
                    <a:pt x="241" y="38"/>
                  </a:lnTo>
                  <a:lnTo>
                    <a:pt x="230" y="48"/>
                  </a:lnTo>
                  <a:lnTo>
                    <a:pt x="219" y="60"/>
                  </a:lnTo>
                  <a:lnTo>
                    <a:pt x="210" y="73"/>
                  </a:lnTo>
                  <a:lnTo>
                    <a:pt x="200" y="86"/>
                  </a:lnTo>
                  <a:lnTo>
                    <a:pt x="194" y="101"/>
                  </a:lnTo>
                  <a:lnTo>
                    <a:pt x="188" y="117"/>
                  </a:lnTo>
                  <a:lnTo>
                    <a:pt x="184" y="132"/>
                  </a:lnTo>
                  <a:lnTo>
                    <a:pt x="181" y="149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1" y="186"/>
                  </a:lnTo>
                  <a:lnTo>
                    <a:pt x="182" y="206"/>
                  </a:lnTo>
                  <a:lnTo>
                    <a:pt x="185" y="226"/>
                  </a:lnTo>
                  <a:lnTo>
                    <a:pt x="188" y="247"/>
                  </a:lnTo>
                  <a:lnTo>
                    <a:pt x="188" y="247"/>
                  </a:lnTo>
                  <a:lnTo>
                    <a:pt x="188" y="250"/>
                  </a:lnTo>
                  <a:lnTo>
                    <a:pt x="186" y="252"/>
                  </a:lnTo>
                  <a:lnTo>
                    <a:pt x="184" y="253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3"/>
                  </a:lnTo>
                  <a:lnTo>
                    <a:pt x="181" y="253"/>
                  </a:lnTo>
                  <a:lnTo>
                    <a:pt x="177" y="251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68" y="249"/>
                  </a:lnTo>
                  <a:lnTo>
                    <a:pt x="168" y="249"/>
                  </a:lnTo>
                  <a:lnTo>
                    <a:pt x="161" y="250"/>
                  </a:lnTo>
                  <a:lnTo>
                    <a:pt x="155" y="253"/>
                  </a:lnTo>
                  <a:lnTo>
                    <a:pt x="153" y="257"/>
                  </a:lnTo>
                  <a:lnTo>
                    <a:pt x="151" y="260"/>
                  </a:lnTo>
                  <a:lnTo>
                    <a:pt x="148" y="264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50" y="290"/>
                  </a:lnTo>
                  <a:lnTo>
                    <a:pt x="153" y="305"/>
                  </a:lnTo>
                  <a:lnTo>
                    <a:pt x="153" y="305"/>
                  </a:lnTo>
                  <a:lnTo>
                    <a:pt x="167" y="346"/>
                  </a:lnTo>
                  <a:lnTo>
                    <a:pt x="167" y="346"/>
                  </a:lnTo>
                  <a:lnTo>
                    <a:pt x="167" y="351"/>
                  </a:lnTo>
                  <a:lnTo>
                    <a:pt x="171" y="359"/>
                  </a:lnTo>
                  <a:lnTo>
                    <a:pt x="173" y="363"/>
                  </a:lnTo>
                  <a:lnTo>
                    <a:pt x="177" y="368"/>
                  </a:lnTo>
                  <a:lnTo>
                    <a:pt x="180" y="371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201" y="373"/>
                  </a:lnTo>
                  <a:lnTo>
                    <a:pt x="201" y="373"/>
                  </a:lnTo>
                  <a:lnTo>
                    <a:pt x="206" y="397"/>
                  </a:lnTo>
                  <a:lnTo>
                    <a:pt x="212" y="419"/>
                  </a:lnTo>
                  <a:lnTo>
                    <a:pt x="219" y="441"/>
                  </a:lnTo>
                  <a:lnTo>
                    <a:pt x="227" y="459"/>
                  </a:lnTo>
                  <a:lnTo>
                    <a:pt x="227" y="459"/>
                  </a:lnTo>
                  <a:lnTo>
                    <a:pt x="231" y="468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3" y="485"/>
                  </a:lnTo>
                  <a:lnTo>
                    <a:pt x="232" y="494"/>
                  </a:lnTo>
                  <a:lnTo>
                    <a:pt x="231" y="502"/>
                  </a:lnTo>
                  <a:lnTo>
                    <a:pt x="228" y="509"/>
                  </a:lnTo>
                  <a:lnTo>
                    <a:pt x="316" y="580"/>
                  </a:lnTo>
                  <a:lnTo>
                    <a:pt x="272" y="641"/>
                  </a:lnTo>
                  <a:lnTo>
                    <a:pt x="197" y="543"/>
                  </a:lnTo>
                  <a:lnTo>
                    <a:pt x="197" y="543"/>
                  </a:lnTo>
                  <a:lnTo>
                    <a:pt x="170" y="555"/>
                  </a:lnTo>
                  <a:lnTo>
                    <a:pt x="139" y="568"/>
                  </a:lnTo>
                  <a:lnTo>
                    <a:pt x="106" y="582"/>
                  </a:lnTo>
                  <a:lnTo>
                    <a:pt x="76" y="596"/>
                  </a:lnTo>
                  <a:lnTo>
                    <a:pt x="76" y="596"/>
                  </a:lnTo>
                  <a:lnTo>
                    <a:pt x="62" y="604"/>
                  </a:lnTo>
                  <a:lnTo>
                    <a:pt x="49" y="614"/>
                  </a:lnTo>
                  <a:lnTo>
                    <a:pt x="40" y="622"/>
                  </a:lnTo>
                  <a:lnTo>
                    <a:pt x="32" y="630"/>
                  </a:lnTo>
                  <a:lnTo>
                    <a:pt x="32" y="630"/>
                  </a:lnTo>
                  <a:lnTo>
                    <a:pt x="26" y="636"/>
                  </a:lnTo>
                  <a:lnTo>
                    <a:pt x="21" y="644"/>
                  </a:lnTo>
                  <a:lnTo>
                    <a:pt x="16" y="654"/>
                  </a:lnTo>
                  <a:lnTo>
                    <a:pt x="12" y="664"/>
                  </a:lnTo>
                  <a:lnTo>
                    <a:pt x="8" y="677"/>
                  </a:lnTo>
                  <a:lnTo>
                    <a:pt x="6" y="690"/>
                  </a:lnTo>
                  <a:lnTo>
                    <a:pt x="2" y="719"/>
                  </a:lnTo>
                  <a:lnTo>
                    <a:pt x="0" y="747"/>
                  </a:lnTo>
                  <a:lnTo>
                    <a:pt x="1" y="773"/>
                  </a:lnTo>
                  <a:lnTo>
                    <a:pt x="3" y="785"/>
                  </a:lnTo>
                  <a:lnTo>
                    <a:pt x="5" y="794"/>
                  </a:lnTo>
                  <a:lnTo>
                    <a:pt x="8" y="803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8" y="819"/>
                  </a:lnTo>
                  <a:lnTo>
                    <a:pt x="21" y="823"/>
                  </a:lnTo>
                  <a:lnTo>
                    <a:pt x="26" y="829"/>
                  </a:lnTo>
                  <a:lnTo>
                    <a:pt x="32" y="834"/>
                  </a:lnTo>
                  <a:lnTo>
                    <a:pt x="40" y="839"/>
                  </a:lnTo>
                  <a:lnTo>
                    <a:pt x="51" y="842"/>
                  </a:lnTo>
                  <a:lnTo>
                    <a:pt x="64" y="847"/>
                  </a:lnTo>
                  <a:lnTo>
                    <a:pt x="81" y="852"/>
                  </a:lnTo>
                  <a:lnTo>
                    <a:pt x="102" y="855"/>
                  </a:lnTo>
                  <a:lnTo>
                    <a:pt x="128" y="859"/>
                  </a:lnTo>
                  <a:lnTo>
                    <a:pt x="160" y="861"/>
                  </a:lnTo>
                  <a:lnTo>
                    <a:pt x="197" y="863"/>
                  </a:lnTo>
                  <a:lnTo>
                    <a:pt x="240" y="865"/>
                  </a:lnTo>
                  <a:lnTo>
                    <a:pt x="290" y="866"/>
                  </a:lnTo>
                  <a:lnTo>
                    <a:pt x="347" y="867"/>
                  </a:lnTo>
                  <a:lnTo>
                    <a:pt x="347" y="867"/>
                  </a:lnTo>
                  <a:lnTo>
                    <a:pt x="404" y="866"/>
                  </a:lnTo>
                  <a:lnTo>
                    <a:pt x="455" y="865"/>
                  </a:lnTo>
                  <a:lnTo>
                    <a:pt x="498" y="863"/>
                  </a:lnTo>
                  <a:lnTo>
                    <a:pt x="535" y="861"/>
                  </a:lnTo>
                  <a:lnTo>
                    <a:pt x="565" y="859"/>
                  </a:lnTo>
                  <a:lnTo>
                    <a:pt x="592" y="855"/>
                  </a:lnTo>
                  <a:lnTo>
                    <a:pt x="614" y="852"/>
                  </a:lnTo>
                  <a:lnTo>
                    <a:pt x="630" y="847"/>
                  </a:lnTo>
                  <a:lnTo>
                    <a:pt x="644" y="842"/>
                  </a:lnTo>
                  <a:lnTo>
                    <a:pt x="655" y="839"/>
                  </a:lnTo>
                  <a:lnTo>
                    <a:pt x="663" y="834"/>
                  </a:lnTo>
                  <a:lnTo>
                    <a:pt x="669" y="829"/>
                  </a:lnTo>
                  <a:lnTo>
                    <a:pt x="673" y="823"/>
                  </a:lnTo>
                  <a:lnTo>
                    <a:pt x="676" y="819"/>
                  </a:lnTo>
                  <a:lnTo>
                    <a:pt x="683" y="809"/>
                  </a:lnTo>
                  <a:lnTo>
                    <a:pt x="683" y="809"/>
                  </a:lnTo>
                  <a:lnTo>
                    <a:pt x="685" y="803"/>
                  </a:lnTo>
                  <a:lnTo>
                    <a:pt x="689" y="794"/>
                  </a:lnTo>
                  <a:lnTo>
                    <a:pt x="690" y="783"/>
                  </a:lnTo>
                  <a:lnTo>
                    <a:pt x="691" y="772"/>
                  </a:lnTo>
                  <a:lnTo>
                    <a:pt x="691" y="744"/>
                  </a:lnTo>
                  <a:lnTo>
                    <a:pt x="689" y="716"/>
                  </a:lnTo>
                  <a:lnTo>
                    <a:pt x="685" y="688"/>
                  </a:lnTo>
                  <a:lnTo>
                    <a:pt x="680" y="662"/>
                  </a:lnTo>
                  <a:lnTo>
                    <a:pt x="675" y="651"/>
                  </a:lnTo>
                  <a:lnTo>
                    <a:pt x="671" y="642"/>
                  </a:lnTo>
                  <a:lnTo>
                    <a:pt x="667" y="635"/>
                  </a:lnTo>
                  <a:lnTo>
                    <a:pt x="662" y="630"/>
                  </a:lnTo>
                  <a:lnTo>
                    <a:pt x="662" y="630"/>
                  </a:lnTo>
                  <a:close/>
                  <a:moveTo>
                    <a:pt x="332" y="605"/>
                  </a:moveTo>
                  <a:lnTo>
                    <a:pt x="360" y="605"/>
                  </a:lnTo>
                  <a:lnTo>
                    <a:pt x="385" y="644"/>
                  </a:lnTo>
                  <a:lnTo>
                    <a:pt x="374" y="675"/>
                  </a:lnTo>
                  <a:lnTo>
                    <a:pt x="318" y="675"/>
                  </a:lnTo>
                  <a:lnTo>
                    <a:pt x="306" y="644"/>
                  </a:lnTo>
                  <a:lnTo>
                    <a:pt x="332" y="605"/>
                  </a:lnTo>
                  <a:close/>
                  <a:moveTo>
                    <a:pt x="345" y="852"/>
                  </a:moveTo>
                  <a:lnTo>
                    <a:pt x="294" y="814"/>
                  </a:lnTo>
                  <a:lnTo>
                    <a:pt x="320" y="700"/>
                  </a:lnTo>
                  <a:lnTo>
                    <a:pt x="372" y="700"/>
                  </a:lnTo>
                  <a:lnTo>
                    <a:pt x="398" y="814"/>
                  </a:lnTo>
                  <a:lnTo>
                    <a:pt x="345" y="8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2" name="Rectangle à coins arrondis 21"/>
          <p:cNvSpPr/>
          <p:nvPr/>
        </p:nvSpPr>
        <p:spPr>
          <a:xfrm>
            <a:off x="2455899" y="2836942"/>
            <a:ext cx="1307154" cy="10830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A recours à des salariés en alternance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51%</a:t>
            </a:r>
            <a:endParaRPr lang="fr-FR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275095"/>
              </p:ext>
            </p:extLst>
          </p:nvPr>
        </p:nvGraphicFramePr>
        <p:xfrm>
          <a:off x="3791332" y="911056"/>
          <a:ext cx="4896544" cy="5369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130579"/>
              </p:ext>
            </p:extLst>
          </p:nvPr>
        </p:nvGraphicFramePr>
        <p:xfrm>
          <a:off x="3779912" y="2001499"/>
          <a:ext cx="2160240" cy="4235812"/>
        </p:xfrm>
        <a:graphic>
          <a:graphicData uri="http://schemas.openxmlformats.org/drawingml/2006/table">
            <a:tbl>
              <a:tblPr/>
              <a:tblGrid>
                <a:gridCol w="2160240"/>
              </a:tblGrid>
              <a:tr h="605116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Moins de 10 salariés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5116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à 499 salariés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5116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 salariés</a:t>
                      </a:r>
                      <a:r>
                        <a:rPr lang="fr-F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et plus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5116">
                <a:tc>
                  <a:txBody>
                    <a:bodyPr/>
                    <a:lstStyle/>
                    <a:p>
                      <a:pPr algn="r" rtl="0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5116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Croissance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5116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Stabilité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5116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Baisse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8723035"/>
              </p:ext>
            </p:extLst>
          </p:nvPr>
        </p:nvGraphicFramePr>
        <p:xfrm>
          <a:off x="8276749" y="1351129"/>
          <a:ext cx="759747" cy="48861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9747"/>
              </a:tblGrid>
              <a:tr h="7338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 </a:t>
                      </a:r>
                    </a:p>
                    <a:p>
                      <a:pPr algn="ctr" fontAlgn="b"/>
                      <a:r>
                        <a:rPr lang="fr-FR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Recours</a:t>
                      </a:r>
                      <a:endParaRPr lang="fr-FR" sz="1400" u="none" strike="noStrike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931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48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931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931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97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93195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931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931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931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48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4067944" y="177281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Taille de l’entreprise:</a:t>
            </a:r>
            <a:endParaRPr lang="fr-FR" sz="1600" b="1" u="sng" dirty="0"/>
          </a:p>
        </p:txBody>
      </p:sp>
      <p:sp>
        <p:nvSpPr>
          <p:cNvPr id="23" name="ZoneTexte 22"/>
          <p:cNvSpPr txBox="1"/>
          <p:nvPr/>
        </p:nvSpPr>
        <p:spPr>
          <a:xfrm>
            <a:off x="4154770" y="4057908"/>
            <a:ext cx="4377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Santé de l’entreprise </a:t>
            </a:r>
          </a:p>
          <a:p>
            <a:r>
              <a:rPr lang="fr-FR" sz="1200" b="1" u="sng" dirty="0" smtClean="0"/>
              <a:t>(perspectives d’évolution de l’activité pour les 6 mois à venir):</a:t>
            </a:r>
            <a:endParaRPr lang="fr-FR" sz="1200" b="1" u="sng" dirty="0"/>
          </a:p>
        </p:txBody>
      </p:sp>
      <p:sp>
        <p:nvSpPr>
          <p:cNvPr id="17" name="Flèche vers le bas 16"/>
          <p:cNvSpPr/>
          <p:nvPr/>
        </p:nvSpPr>
        <p:spPr>
          <a:xfrm>
            <a:off x="8244408" y="2132856"/>
            <a:ext cx="827584" cy="192180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24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718929" y="2204864"/>
            <a:ext cx="7632848" cy="3689394"/>
            <a:chOff x="533475" y="2204864"/>
            <a:chExt cx="7632848" cy="3689394"/>
          </a:xfrm>
        </p:grpSpPr>
        <p:grpSp>
          <p:nvGrpSpPr>
            <p:cNvPr id="12" name="Groupe 11"/>
            <p:cNvGrpSpPr/>
            <p:nvPr/>
          </p:nvGrpSpPr>
          <p:grpSpPr>
            <a:xfrm>
              <a:off x="533475" y="2204864"/>
              <a:ext cx="7632848" cy="3689394"/>
              <a:chOff x="755576" y="2276872"/>
              <a:chExt cx="7632848" cy="3689394"/>
            </a:xfrm>
          </p:grpSpPr>
          <p:pic>
            <p:nvPicPr>
              <p:cNvPr id="10" name="Picture 2" descr="D:\OLIVIER\_WSBL\INSIGHT FACTORY\img\ombre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808045" y="5239099"/>
                <a:ext cx="7517808" cy="727167"/>
              </a:xfrm>
              <a:prstGeom prst="rect">
                <a:avLst/>
              </a:prstGeom>
              <a:noFill/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755576" y="2276872"/>
                <a:ext cx="7632848" cy="338437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4" name="Rectangle à coins arrondis 33"/>
            <p:cNvSpPr/>
            <p:nvPr/>
          </p:nvSpPr>
          <p:spPr>
            <a:xfrm>
              <a:off x="654173" y="3438524"/>
              <a:ext cx="3633379" cy="20092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SzPct val="85000"/>
              </a:pPr>
              <a:r>
                <a:rPr lang="fr-FR" sz="1400" b="1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1 005 salariés du secteur privé :</a:t>
              </a:r>
            </a:p>
            <a:p>
              <a:pPr lvl="0" algn="just" fontAlgn="base">
                <a:spcBef>
                  <a:spcPct val="20000"/>
                </a:spcBef>
                <a:spcAft>
                  <a:spcPct val="0"/>
                </a:spcAft>
                <a:buSzPct val="85000"/>
              </a:pPr>
              <a:r>
                <a:rPr lang="fr-FR" sz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Echantillon représentatif de la population des salariés du secteur privé en termes de sexe, d’âge, de catégorie professionnelle, de catégorie d’agglomération et de région.</a:t>
              </a:r>
            </a:p>
            <a:p>
              <a:pPr lvl="0" algn="just" fontAlgn="base">
                <a:spcBef>
                  <a:spcPct val="20000"/>
                </a:spcBef>
                <a:spcAft>
                  <a:spcPct val="0"/>
                </a:spcAft>
                <a:buSzPct val="85000"/>
              </a:pPr>
              <a:endParaRPr lang="fr-FR" sz="1200" dirty="0" smtClean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  <a:p>
              <a:pPr lvl="0" algn="just" fontAlgn="base">
                <a:spcBef>
                  <a:spcPct val="20000"/>
                </a:spcBef>
                <a:spcAft>
                  <a:spcPct val="0"/>
                </a:spcAft>
                <a:buSzPct val="85000"/>
              </a:pPr>
              <a:r>
                <a:rPr lang="fr-FR" sz="1400" b="1" dirty="0" smtClean="0">
                  <a:solidFill>
                    <a:schemeClr val="tx1"/>
                  </a:solidFill>
                </a:rPr>
                <a:t>É</a:t>
              </a:r>
              <a:r>
                <a:rPr lang="fr-FR" sz="1400" b="1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chantillon interrogé par </a:t>
              </a:r>
              <a:r>
                <a:rPr lang="fr-FR" sz="1400" b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internet</a:t>
              </a: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1257029" y="2329135"/>
              <a:ext cx="6696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Sondage effectué pour </a:t>
              </a:r>
              <a:r>
                <a:rPr lang="fr-FR" sz="1400" b="1" dirty="0" smtClean="0"/>
                <a:t>le CESI </a:t>
              </a:r>
              <a:r>
                <a:rPr lang="fr-FR" sz="1400" b="1" dirty="0"/>
                <a:t>en partenariat avec Le Figaro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257029" y="2737495"/>
              <a:ext cx="6696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Du 16 avril au 3 mai 2014 </a:t>
              </a:r>
              <a:endParaRPr lang="fr-FR" sz="1400" b="1" dirty="0"/>
            </a:p>
          </p:txBody>
        </p:sp>
        <p:sp>
          <p:nvSpPr>
            <p:cNvPr id="28" name="Pentagone 27"/>
            <p:cNvSpPr/>
            <p:nvPr/>
          </p:nvSpPr>
          <p:spPr>
            <a:xfrm rot="5400000">
              <a:off x="977726" y="3144161"/>
              <a:ext cx="249648" cy="261900"/>
            </a:xfrm>
            <a:prstGeom prst="homePlate">
              <a:avLst/>
            </a:prstGeom>
            <a:solidFill>
              <a:schemeClr val="tx1">
                <a:lumMod val="75000"/>
              </a:schemeClr>
            </a:solidFill>
            <a:ln w="19050">
              <a:solidFill>
                <a:schemeClr val="bg2">
                  <a:lumMod val="40000"/>
                  <a:lumOff val="6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257029" y="3121223"/>
              <a:ext cx="18028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Échantillons</a:t>
              </a:r>
              <a:endParaRPr lang="fr-FR" sz="1400" dirty="0"/>
            </a:p>
          </p:txBody>
        </p:sp>
        <p:sp>
          <p:nvSpPr>
            <p:cNvPr id="30" name="Pentagone 29"/>
            <p:cNvSpPr/>
            <p:nvPr/>
          </p:nvSpPr>
          <p:spPr>
            <a:xfrm>
              <a:off x="977726" y="2760433"/>
              <a:ext cx="249648" cy="261900"/>
            </a:xfrm>
            <a:prstGeom prst="homePlate">
              <a:avLst/>
            </a:prstGeom>
            <a:solidFill>
              <a:schemeClr val="tx1">
                <a:lumMod val="75000"/>
              </a:schemeClr>
            </a:solidFill>
            <a:ln w="19050">
              <a:solidFill>
                <a:schemeClr val="bg2">
                  <a:lumMod val="40000"/>
                  <a:lumOff val="6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32" name="Pentagone 31"/>
            <p:cNvSpPr/>
            <p:nvPr/>
          </p:nvSpPr>
          <p:spPr>
            <a:xfrm>
              <a:off x="977726" y="2352073"/>
              <a:ext cx="249648" cy="261900"/>
            </a:xfrm>
            <a:prstGeom prst="homePlate">
              <a:avLst/>
            </a:prstGeom>
            <a:solidFill>
              <a:schemeClr val="tx1">
                <a:lumMod val="75000"/>
              </a:schemeClr>
            </a:solidFill>
            <a:ln w="19050">
              <a:solidFill>
                <a:schemeClr val="bg2">
                  <a:lumMod val="40000"/>
                  <a:lumOff val="6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4349899" y="3429000"/>
              <a:ext cx="3633379" cy="20187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just" fontAlgn="base">
                <a:spcBef>
                  <a:spcPct val="20000"/>
                </a:spcBef>
                <a:spcAft>
                  <a:spcPct val="0"/>
                </a:spcAft>
                <a:buSzPct val="85000"/>
              </a:pPr>
              <a:r>
                <a:rPr lang="fr-FR" sz="1400" b="1" dirty="0" smtClean="0">
                  <a:solidFill>
                    <a:schemeClr val="tx1"/>
                  </a:solidFill>
                  <a:cs typeface="Times New Roman" pitchFamily="18" charset="0"/>
                </a:rPr>
                <a:t>402 chefs d’entreprise : 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buSzPct val="85000"/>
              </a:pPr>
              <a:r>
                <a:rPr lang="fr-FR" sz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L’échantillon a été raisonné pour disposer de dirigeants de petites structures et de structures plus importantes, ainsi que de chefs d’entreprise travaillant dans tous les secteurs d’activité.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buSzPct val="85000"/>
              </a:pPr>
              <a:r>
                <a:rPr lang="fr-FR" sz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Lors du traitement des résultats, chaque catégorie a été remise à son poids réel afin d’assurer la représentativité des résultats. </a:t>
              </a:r>
            </a:p>
            <a:p>
              <a:pPr lvl="0" fontAlgn="base">
                <a:spcBef>
                  <a:spcPct val="20000"/>
                </a:spcBef>
                <a:spcAft>
                  <a:spcPct val="0"/>
                </a:spcAft>
                <a:buSzPct val="85000"/>
              </a:pPr>
              <a:r>
                <a:rPr lang="fr-FR" sz="1400" b="1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Échantillon interrogé par téléphone</a:t>
              </a:r>
              <a:endParaRPr lang="fr-FR" sz="1400" b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757089" y="11088"/>
            <a:ext cx="6192688" cy="612000"/>
          </a:xfrm>
        </p:spPr>
        <p:txBody>
          <a:bodyPr/>
          <a:lstStyle/>
          <a:p>
            <a:r>
              <a:rPr lang="en-US" sz="2400" b="0" dirty="0" smtClean="0"/>
              <a:t>Fiche technique</a:t>
            </a:r>
            <a:endParaRPr lang="fr-FR" sz="2400" b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1" name="Rectangle 1"/>
          <p:cNvSpPr/>
          <p:nvPr/>
        </p:nvSpPr>
        <p:spPr bwMode="auto">
          <a:xfrm>
            <a:off x="288166" y="5607463"/>
            <a:ext cx="8028250" cy="70185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72000" rIns="72000" bIns="72000" anchor="ctr"/>
          <a:lstStyle/>
          <a:p>
            <a:pPr lvl="0" algn="just"/>
            <a:r>
              <a:rPr lang="fr-FR" sz="1200" dirty="0">
                <a:solidFill>
                  <a:srgbClr val="4D4D4D"/>
                </a:solidFill>
              </a:rPr>
              <a:t>Comme pour toute enquête quantitative, cette étude présente des résultats soumis aux marges d'erreur inhérentes aux lois statistiques. </a:t>
            </a:r>
            <a:r>
              <a:rPr lang="fr-FR" sz="1200" dirty="0" smtClean="0">
                <a:solidFill>
                  <a:srgbClr val="4D4D4D"/>
                </a:solidFill>
              </a:rPr>
              <a:t>Ce </a:t>
            </a:r>
            <a:r>
              <a:rPr lang="fr-FR" sz="1200" dirty="0">
                <a:solidFill>
                  <a:srgbClr val="4D4D4D"/>
                </a:solidFill>
              </a:rPr>
              <a:t>rapport a été élaboré dans le respect de la norme internationale ISO 20252 « Etudes de marché, études sociales et d’opinion ».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755576" y="917009"/>
            <a:ext cx="3128528" cy="1146813"/>
            <a:chOff x="1067610" y="872338"/>
            <a:chExt cx="3128528" cy="1146813"/>
          </a:xfrm>
        </p:grpSpPr>
        <p:pic>
          <p:nvPicPr>
            <p:cNvPr id="14" name="Picture 2" descr="D:\OLIVIER\_WSBL\INSIGHT FACTORY\img\ombr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90272" y="1605111"/>
              <a:ext cx="3083204" cy="414040"/>
            </a:xfrm>
            <a:prstGeom prst="rect">
              <a:avLst/>
            </a:prstGeom>
            <a:solidFill>
              <a:srgbClr val="3A718F"/>
            </a:solidFill>
          </p:spPr>
        </p:pic>
        <p:pic>
          <p:nvPicPr>
            <p:cNvPr id="2051" name="Picture 3" descr="C:\Documents and Settings\Emilie.Rey\Local Settings\Temporary Internet Files\Content.IE5\PWB6C0UH\MP900423066[1]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53" t="1831" r="153" b="66409"/>
            <a:stretch/>
          </p:blipFill>
          <p:spPr bwMode="auto">
            <a:xfrm>
              <a:off x="1067610" y="872338"/>
              <a:ext cx="3128528" cy="965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543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7416824" cy="612000"/>
          </a:xfrm>
        </p:spPr>
        <p:txBody>
          <a:bodyPr/>
          <a:lstStyle/>
          <a:p>
            <a:r>
              <a:rPr lang="fr-FR" sz="2400" b="0" dirty="0" smtClean="0"/>
              <a:t>Les motivations du recours à des salariés en alternance</a:t>
            </a:r>
            <a:endParaRPr lang="fr-FR" sz="24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20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6101056"/>
              </p:ext>
            </p:extLst>
          </p:nvPr>
        </p:nvGraphicFramePr>
        <p:xfrm>
          <a:off x="849426" y="1638060"/>
          <a:ext cx="4370646" cy="452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6831089"/>
              </p:ext>
            </p:extLst>
          </p:nvPr>
        </p:nvGraphicFramePr>
        <p:xfrm>
          <a:off x="4986727" y="1753861"/>
          <a:ext cx="3905003" cy="4230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gray">
          <a:xfrm>
            <a:off x="385287" y="1572762"/>
            <a:ext cx="4488872" cy="36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  <a:buFont typeface="Wingdings" pitchFamily="2" charset="2"/>
              <a:buNone/>
            </a:pPr>
            <a:r>
              <a:rPr lang="fr-FR" sz="1400" dirty="0" smtClean="0"/>
              <a:t>Pour vous, les contrats d’alternance sont-ils avant tout…</a:t>
            </a:r>
            <a:endParaRPr lang="fr-FR" sz="1400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gray">
          <a:xfrm>
            <a:off x="4953000" y="1572762"/>
            <a:ext cx="4191000" cy="70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  <a:buFont typeface="Wingdings" pitchFamily="2" charset="2"/>
              <a:buNone/>
            </a:pPr>
            <a:r>
              <a:rPr lang="fr-FR" sz="1400" dirty="0" smtClean="0">
                <a:solidFill>
                  <a:schemeClr val="tx1"/>
                </a:solidFill>
              </a:rPr>
              <a:t>Lorsqu’une entreprise a recours aux contrats d’alternance et d’apprentissage, c’est selon vous avant tout …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5139798" y="1083006"/>
            <a:ext cx="3598862" cy="443395"/>
            <a:chOff x="5154070" y="1199407"/>
            <a:chExt cx="3598862" cy="443395"/>
          </a:xfrm>
        </p:grpSpPr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5154070" y="1318173"/>
              <a:ext cx="3598862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Calibri" pitchFamily="34" charset="0"/>
                  <a:cs typeface="Arial" pitchFamily="34" charset="0"/>
                </a:rPr>
                <a:t>SALARIÉS DU PRIVÉ</a:t>
              </a: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59"/>
            <p:cNvSpPr>
              <a:spLocks noEditPoints="1"/>
            </p:cNvSpPr>
            <p:nvPr/>
          </p:nvSpPr>
          <p:spPr bwMode="auto">
            <a:xfrm>
              <a:off x="5454400" y="1199407"/>
              <a:ext cx="591195" cy="443395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269210" y="1075310"/>
            <a:ext cx="2510702" cy="458787"/>
            <a:chOff x="1202521" y="1184015"/>
            <a:chExt cx="2510702" cy="458787"/>
          </a:xfrm>
        </p:grpSpPr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1623761" y="1305457"/>
              <a:ext cx="2089462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Calibri" pitchFamily="34" charset="0"/>
                  <a:cs typeface="Arial" pitchFamily="34" charset="0"/>
                </a:rPr>
                <a:t>CHEFS D’ENTREPRISE </a:t>
              </a: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1202521" y="1184015"/>
              <a:ext cx="365125" cy="458787"/>
            </a:xfrm>
            <a:custGeom>
              <a:avLst/>
              <a:gdLst/>
              <a:ahLst/>
              <a:cxnLst>
                <a:cxn ang="0">
                  <a:pos x="644" y="614"/>
                </a:cxn>
                <a:cxn ang="0">
                  <a:pos x="588" y="582"/>
                </a:cxn>
                <a:cxn ang="0">
                  <a:pos x="420" y="641"/>
                </a:cxn>
                <a:cxn ang="0">
                  <a:pos x="463" y="501"/>
                </a:cxn>
                <a:cxn ang="0">
                  <a:pos x="463" y="475"/>
                </a:cxn>
                <a:cxn ang="0">
                  <a:pos x="476" y="441"/>
                </a:cxn>
                <a:cxn ang="0">
                  <a:pos x="493" y="373"/>
                </a:cxn>
                <a:cxn ang="0">
                  <a:pos x="501" y="375"/>
                </a:cxn>
                <a:cxn ang="0">
                  <a:pos x="510" y="373"/>
                </a:cxn>
                <a:cxn ang="0">
                  <a:pos x="524" y="359"/>
                </a:cxn>
                <a:cxn ang="0">
                  <a:pos x="541" y="305"/>
                </a:cxn>
                <a:cxn ang="0">
                  <a:pos x="546" y="269"/>
                </a:cxn>
                <a:cxn ang="0">
                  <a:pos x="542" y="257"/>
                </a:cxn>
                <a:cxn ang="0">
                  <a:pos x="526" y="249"/>
                </a:cxn>
                <a:cxn ang="0">
                  <a:pos x="513" y="253"/>
                </a:cxn>
                <a:cxn ang="0">
                  <a:pos x="510" y="253"/>
                </a:cxn>
                <a:cxn ang="0">
                  <a:pos x="506" y="247"/>
                </a:cxn>
                <a:cxn ang="0">
                  <a:pos x="513" y="166"/>
                </a:cxn>
                <a:cxn ang="0">
                  <a:pos x="506" y="117"/>
                </a:cxn>
                <a:cxn ang="0">
                  <a:pos x="476" y="60"/>
                </a:cxn>
                <a:cxn ang="0">
                  <a:pos x="426" y="20"/>
                </a:cxn>
                <a:cxn ang="0">
                  <a:pos x="365" y="0"/>
                </a:cxn>
                <a:cxn ang="0">
                  <a:pos x="347" y="0"/>
                </a:cxn>
                <a:cxn ang="0">
                  <a:pos x="313" y="2"/>
                </a:cxn>
                <a:cxn ang="0">
                  <a:pos x="254" y="28"/>
                </a:cxn>
                <a:cxn ang="0">
                  <a:pos x="210" y="73"/>
                </a:cxn>
                <a:cxn ang="0">
                  <a:pos x="184" y="132"/>
                </a:cxn>
                <a:cxn ang="0">
                  <a:pos x="181" y="186"/>
                </a:cxn>
                <a:cxn ang="0">
                  <a:pos x="188" y="247"/>
                </a:cxn>
                <a:cxn ang="0">
                  <a:pos x="181" y="255"/>
                </a:cxn>
                <a:cxn ang="0">
                  <a:pos x="177" y="251"/>
                </a:cxn>
                <a:cxn ang="0">
                  <a:pos x="168" y="249"/>
                </a:cxn>
                <a:cxn ang="0">
                  <a:pos x="151" y="260"/>
                </a:cxn>
                <a:cxn ang="0">
                  <a:pos x="147" y="279"/>
                </a:cxn>
                <a:cxn ang="0">
                  <a:pos x="167" y="346"/>
                </a:cxn>
                <a:cxn ang="0">
                  <a:pos x="173" y="363"/>
                </a:cxn>
                <a:cxn ang="0">
                  <a:pos x="185" y="373"/>
                </a:cxn>
                <a:cxn ang="0">
                  <a:pos x="194" y="375"/>
                </a:cxn>
                <a:cxn ang="0">
                  <a:pos x="201" y="373"/>
                </a:cxn>
                <a:cxn ang="0">
                  <a:pos x="227" y="459"/>
                </a:cxn>
                <a:cxn ang="0">
                  <a:pos x="232" y="475"/>
                </a:cxn>
                <a:cxn ang="0">
                  <a:pos x="228" y="509"/>
                </a:cxn>
                <a:cxn ang="0">
                  <a:pos x="197" y="543"/>
                </a:cxn>
                <a:cxn ang="0">
                  <a:pos x="76" y="596"/>
                </a:cxn>
                <a:cxn ang="0">
                  <a:pos x="40" y="622"/>
                </a:cxn>
                <a:cxn ang="0">
                  <a:pos x="21" y="644"/>
                </a:cxn>
                <a:cxn ang="0">
                  <a:pos x="6" y="690"/>
                </a:cxn>
                <a:cxn ang="0">
                  <a:pos x="3" y="785"/>
                </a:cxn>
                <a:cxn ang="0">
                  <a:pos x="12" y="809"/>
                </a:cxn>
                <a:cxn ang="0">
                  <a:pos x="32" y="834"/>
                </a:cxn>
                <a:cxn ang="0">
                  <a:pos x="81" y="852"/>
                </a:cxn>
                <a:cxn ang="0">
                  <a:pos x="197" y="863"/>
                </a:cxn>
                <a:cxn ang="0">
                  <a:pos x="347" y="867"/>
                </a:cxn>
                <a:cxn ang="0">
                  <a:pos x="535" y="861"/>
                </a:cxn>
                <a:cxn ang="0">
                  <a:pos x="630" y="847"/>
                </a:cxn>
                <a:cxn ang="0">
                  <a:pos x="669" y="829"/>
                </a:cxn>
                <a:cxn ang="0">
                  <a:pos x="683" y="809"/>
                </a:cxn>
                <a:cxn ang="0">
                  <a:pos x="691" y="772"/>
                </a:cxn>
                <a:cxn ang="0">
                  <a:pos x="680" y="662"/>
                </a:cxn>
                <a:cxn ang="0">
                  <a:pos x="662" y="630"/>
                </a:cxn>
                <a:cxn ang="0">
                  <a:pos x="385" y="644"/>
                </a:cxn>
                <a:cxn ang="0">
                  <a:pos x="332" y="605"/>
                </a:cxn>
                <a:cxn ang="0">
                  <a:pos x="372" y="700"/>
                </a:cxn>
              </a:cxnLst>
              <a:rect l="0" t="0" r="r" b="b"/>
              <a:pathLst>
                <a:path w="691" h="867">
                  <a:moveTo>
                    <a:pt x="662" y="630"/>
                  </a:moveTo>
                  <a:lnTo>
                    <a:pt x="662" y="630"/>
                  </a:lnTo>
                  <a:lnTo>
                    <a:pt x="655" y="622"/>
                  </a:lnTo>
                  <a:lnTo>
                    <a:pt x="644" y="614"/>
                  </a:lnTo>
                  <a:lnTo>
                    <a:pt x="632" y="604"/>
                  </a:lnTo>
                  <a:lnTo>
                    <a:pt x="617" y="596"/>
                  </a:lnTo>
                  <a:lnTo>
                    <a:pt x="617" y="596"/>
                  </a:lnTo>
                  <a:lnTo>
                    <a:pt x="588" y="582"/>
                  </a:lnTo>
                  <a:lnTo>
                    <a:pt x="555" y="568"/>
                  </a:lnTo>
                  <a:lnTo>
                    <a:pt x="523" y="554"/>
                  </a:lnTo>
                  <a:lnTo>
                    <a:pt x="497" y="542"/>
                  </a:lnTo>
                  <a:lnTo>
                    <a:pt x="420" y="641"/>
                  </a:lnTo>
                  <a:lnTo>
                    <a:pt x="376" y="580"/>
                  </a:lnTo>
                  <a:lnTo>
                    <a:pt x="465" y="508"/>
                  </a:lnTo>
                  <a:lnTo>
                    <a:pt x="465" y="508"/>
                  </a:lnTo>
                  <a:lnTo>
                    <a:pt x="463" y="501"/>
                  </a:lnTo>
                  <a:lnTo>
                    <a:pt x="462" y="492"/>
                  </a:lnTo>
                  <a:lnTo>
                    <a:pt x="462" y="484"/>
                  </a:lnTo>
                  <a:lnTo>
                    <a:pt x="463" y="475"/>
                  </a:lnTo>
                  <a:lnTo>
                    <a:pt x="463" y="475"/>
                  </a:lnTo>
                  <a:lnTo>
                    <a:pt x="464" y="468"/>
                  </a:lnTo>
                  <a:lnTo>
                    <a:pt x="466" y="459"/>
                  </a:lnTo>
                  <a:lnTo>
                    <a:pt x="466" y="459"/>
                  </a:lnTo>
                  <a:lnTo>
                    <a:pt x="476" y="441"/>
                  </a:lnTo>
                  <a:lnTo>
                    <a:pt x="483" y="419"/>
                  </a:lnTo>
                  <a:lnTo>
                    <a:pt x="489" y="397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9" y="375"/>
                  </a:lnTo>
                  <a:lnTo>
                    <a:pt x="499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10" y="373"/>
                  </a:lnTo>
                  <a:lnTo>
                    <a:pt x="510" y="373"/>
                  </a:lnTo>
                  <a:lnTo>
                    <a:pt x="515" y="371"/>
                  </a:lnTo>
                  <a:lnTo>
                    <a:pt x="518" y="368"/>
                  </a:lnTo>
                  <a:lnTo>
                    <a:pt x="522" y="363"/>
                  </a:lnTo>
                  <a:lnTo>
                    <a:pt x="524" y="359"/>
                  </a:lnTo>
                  <a:lnTo>
                    <a:pt x="526" y="351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41" y="305"/>
                  </a:lnTo>
                  <a:lnTo>
                    <a:pt x="541" y="305"/>
                  </a:lnTo>
                  <a:lnTo>
                    <a:pt x="545" y="290"/>
                  </a:lnTo>
                  <a:lnTo>
                    <a:pt x="546" y="279"/>
                  </a:lnTo>
                  <a:lnTo>
                    <a:pt x="546" y="269"/>
                  </a:lnTo>
                  <a:lnTo>
                    <a:pt x="546" y="269"/>
                  </a:lnTo>
                  <a:lnTo>
                    <a:pt x="545" y="264"/>
                  </a:lnTo>
                  <a:lnTo>
                    <a:pt x="544" y="260"/>
                  </a:lnTo>
                  <a:lnTo>
                    <a:pt x="542" y="257"/>
                  </a:lnTo>
                  <a:lnTo>
                    <a:pt x="539" y="253"/>
                  </a:lnTo>
                  <a:lnTo>
                    <a:pt x="532" y="250"/>
                  </a:lnTo>
                  <a:lnTo>
                    <a:pt x="526" y="249"/>
                  </a:lnTo>
                  <a:lnTo>
                    <a:pt x="526" y="249"/>
                  </a:lnTo>
                  <a:lnTo>
                    <a:pt x="522" y="249"/>
                  </a:lnTo>
                  <a:lnTo>
                    <a:pt x="522" y="249"/>
                  </a:lnTo>
                  <a:lnTo>
                    <a:pt x="518" y="251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2" y="255"/>
                  </a:lnTo>
                  <a:lnTo>
                    <a:pt x="512" y="255"/>
                  </a:lnTo>
                  <a:lnTo>
                    <a:pt x="510" y="253"/>
                  </a:lnTo>
                  <a:lnTo>
                    <a:pt x="508" y="252"/>
                  </a:lnTo>
                  <a:lnTo>
                    <a:pt x="506" y="250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10" y="226"/>
                  </a:lnTo>
                  <a:lnTo>
                    <a:pt x="512" y="206"/>
                  </a:lnTo>
                  <a:lnTo>
                    <a:pt x="513" y="186"/>
                  </a:lnTo>
                  <a:lnTo>
                    <a:pt x="513" y="166"/>
                  </a:lnTo>
                  <a:lnTo>
                    <a:pt x="513" y="166"/>
                  </a:lnTo>
                  <a:lnTo>
                    <a:pt x="512" y="149"/>
                  </a:lnTo>
                  <a:lnTo>
                    <a:pt x="510" y="132"/>
                  </a:lnTo>
                  <a:lnTo>
                    <a:pt x="506" y="117"/>
                  </a:lnTo>
                  <a:lnTo>
                    <a:pt x="501" y="101"/>
                  </a:lnTo>
                  <a:lnTo>
                    <a:pt x="493" y="86"/>
                  </a:lnTo>
                  <a:lnTo>
                    <a:pt x="485" y="73"/>
                  </a:lnTo>
                  <a:lnTo>
                    <a:pt x="476" y="60"/>
                  </a:lnTo>
                  <a:lnTo>
                    <a:pt x="465" y="48"/>
                  </a:lnTo>
                  <a:lnTo>
                    <a:pt x="453" y="38"/>
                  </a:lnTo>
                  <a:lnTo>
                    <a:pt x="440" y="28"/>
                  </a:lnTo>
                  <a:lnTo>
                    <a:pt x="426" y="20"/>
                  </a:lnTo>
                  <a:lnTo>
                    <a:pt x="412" y="13"/>
                  </a:lnTo>
                  <a:lnTo>
                    <a:pt x="397" y="7"/>
                  </a:lnTo>
                  <a:lnTo>
                    <a:pt x="382" y="2"/>
                  </a:lnTo>
                  <a:lnTo>
                    <a:pt x="365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8" y="7"/>
                  </a:lnTo>
                  <a:lnTo>
                    <a:pt x="283" y="13"/>
                  </a:lnTo>
                  <a:lnTo>
                    <a:pt x="267" y="20"/>
                  </a:lnTo>
                  <a:lnTo>
                    <a:pt x="254" y="28"/>
                  </a:lnTo>
                  <a:lnTo>
                    <a:pt x="241" y="38"/>
                  </a:lnTo>
                  <a:lnTo>
                    <a:pt x="230" y="48"/>
                  </a:lnTo>
                  <a:lnTo>
                    <a:pt x="219" y="60"/>
                  </a:lnTo>
                  <a:lnTo>
                    <a:pt x="210" y="73"/>
                  </a:lnTo>
                  <a:lnTo>
                    <a:pt x="200" y="86"/>
                  </a:lnTo>
                  <a:lnTo>
                    <a:pt x="194" y="101"/>
                  </a:lnTo>
                  <a:lnTo>
                    <a:pt x="188" y="117"/>
                  </a:lnTo>
                  <a:lnTo>
                    <a:pt x="184" y="132"/>
                  </a:lnTo>
                  <a:lnTo>
                    <a:pt x="181" y="149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1" y="186"/>
                  </a:lnTo>
                  <a:lnTo>
                    <a:pt x="182" y="206"/>
                  </a:lnTo>
                  <a:lnTo>
                    <a:pt x="185" y="226"/>
                  </a:lnTo>
                  <a:lnTo>
                    <a:pt x="188" y="247"/>
                  </a:lnTo>
                  <a:lnTo>
                    <a:pt x="188" y="247"/>
                  </a:lnTo>
                  <a:lnTo>
                    <a:pt x="188" y="250"/>
                  </a:lnTo>
                  <a:lnTo>
                    <a:pt x="186" y="252"/>
                  </a:lnTo>
                  <a:lnTo>
                    <a:pt x="184" y="253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3"/>
                  </a:lnTo>
                  <a:lnTo>
                    <a:pt x="181" y="253"/>
                  </a:lnTo>
                  <a:lnTo>
                    <a:pt x="177" y="251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68" y="249"/>
                  </a:lnTo>
                  <a:lnTo>
                    <a:pt x="168" y="249"/>
                  </a:lnTo>
                  <a:lnTo>
                    <a:pt x="161" y="250"/>
                  </a:lnTo>
                  <a:lnTo>
                    <a:pt x="155" y="253"/>
                  </a:lnTo>
                  <a:lnTo>
                    <a:pt x="153" y="257"/>
                  </a:lnTo>
                  <a:lnTo>
                    <a:pt x="151" y="260"/>
                  </a:lnTo>
                  <a:lnTo>
                    <a:pt x="148" y="264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50" y="290"/>
                  </a:lnTo>
                  <a:lnTo>
                    <a:pt x="153" y="305"/>
                  </a:lnTo>
                  <a:lnTo>
                    <a:pt x="153" y="305"/>
                  </a:lnTo>
                  <a:lnTo>
                    <a:pt x="167" y="346"/>
                  </a:lnTo>
                  <a:lnTo>
                    <a:pt x="167" y="346"/>
                  </a:lnTo>
                  <a:lnTo>
                    <a:pt x="167" y="351"/>
                  </a:lnTo>
                  <a:lnTo>
                    <a:pt x="171" y="359"/>
                  </a:lnTo>
                  <a:lnTo>
                    <a:pt x="173" y="363"/>
                  </a:lnTo>
                  <a:lnTo>
                    <a:pt x="177" y="368"/>
                  </a:lnTo>
                  <a:lnTo>
                    <a:pt x="180" y="371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201" y="373"/>
                  </a:lnTo>
                  <a:lnTo>
                    <a:pt x="201" y="373"/>
                  </a:lnTo>
                  <a:lnTo>
                    <a:pt x="206" y="397"/>
                  </a:lnTo>
                  <a:lnTo>
                    <a:pt x="212" y="419"/>
                  </a:lnTo>
                  <a:lnTo>
                    <a:pt x="219" y="441"/>
                  </a:lnTo>
                  <a:lnTo>
                    <a:pt x="227" y="459"/>
                  </a:lnTo>
                  <a:lnTo>
                    <a:pt x="227" y="459"/>
                  </a:lnTo>
                  <a:lnTo>
                    <a:pt x="231" y="468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3" y="485"/>
                  </a:lnTo>
                  <a:lnTo>
                    <a:pt x="232" y="494"/>
                  </a:lnTo>
                  <a:lnTo>
                    <a:pt x="231" y="502"/>
                  </a:lnTo>
                  <a:lnTo>
                    <a:pt x="228" y="509"/>
                  </a:lnTo>
                  <a:lnTo>
                    <a:pt x="316" y="580"/>
                  </a:lnTo>
                  <a:lnTo>
                    <a:pt x="272" y="641"/>
                  </a:lnTo>
                  <a:lnTo>
                    <a:pt x="197" y="543"/>
                  </a:lnTo>
                  <a:lnTo>
                    <a:pt x="197" y="543"/>
                  </a:lnTo>
                  <a:lnTo>
                    <a:pt x="170" y="555"/>
                  </a:lnTo>
                  <a:lnTo>
                    <a:pt x="139" y="568"/>
                  </a:lnTo>
                  <a:lnTo>
                    <a:pt x="106" y="582"/>
                  </a:lnTo>
                  <a:lnTo>
                    <a:pt x="76" y="596"/>
                  </a:lnTo>
                  <a:lnTo>
                    <a:pt x="76" y="596"/>
                  </a:lnTo>
                  <a:lnTo>
                    <a:pt x="62" y="604"/>
                  </a:lnTo>
                  <a:lnTo>
                    <a:pt x="49" y="614"/>
                  </a:lnTo>
                  <a:lnTo>
                    <a:pt x="40" y="622"/>
                  </a:lnTo>
                  <a:lnTo>
                    <a:pt x="32" y="630"/>
                  </a:lnTo>
                  <a:lnTo>
                    <a:pt x="32" y="630"/>
                  </a:lnTo>
                  <a:lnTo>
                    <a:pt x="26" y="636"/>
                  </a:lnTo>
                  <a:lnTo>
                    <a:pt x="21" y="644"/>
                  </a:lnTo>
                  <a:lnTo>
                    <a:pt x="16" y="654"/>
                  </a:lnTo>
                  <a:lnTo>
                    <a:pt x="12" y="664"/>
                  </a:lnTo>
                  <a:lnTo>
                    <a:pt x="8" y="677"/>
                  </a:lnTo>
                  <a:lnTo>
                    <a:pt x="6" y="690"/>
                  </a:lnTo>
                  <a:lnTo>
                    <a:pt x="2" y="719"/>
                  </a:lnTo>
                  <a:lnTo>
                    <a:pt x="0" y="747"/>
                  </a:lnTo>
                  <a:lnTo>
                    <a:pt x="1" y="773"/>
                  </a:lnTo>
                  <a:lnTo>
                    <a:pt x="3" y="785"/>
                  </a:lnTo>
                  <a:lnTo>
                    <a:pt x="5" y="794"/>
                  </a:lnTo>
                  <a:lnTo>
                    <a:pt x="8" y="803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8" y="819"/>
                  </a:lnTo>
                  <a:lnTo>
                    <a:pt x="21" y="823"/>
                  </a:lnTo>
                  <a:lnTo>
                    <a:pt x="26" y="829"/>
                  </a:lnTo>
                  <a:lnTo>
                    <a:pt x="32" y="834"/>
                  </a:lnTo>
                  <a:lnTo>
                    <a:pt x="40" y="839"/>
                  </a:lnTo>
                  <a:lnTo>
                    <a:pt x="51" y="842"/>
                  </a:lnTo>
                  <a:lnTo>
                    <a:pt x="64" y="847"/>
                  </a:lnTo>
                  <a:lnTo>
                    <a:pt x="81" y="852"/>
                  </a:lnTo>
                  <a:lnTo>
                    <a:pt x="102" y="855"/>
                  </a:lnTo>
                  <a:lnTo>
                    <a:pt x="128" y="859"/>
                  </a:lnTo>
                  <a:lnTo>
                    <a:pt x="160" y="861"/>
                  </a:lnTo>
                  <a:lnTo>
                    <a:pt x="197" y="863"/>
                  </a:lnTo>
                  <a:lnTo>
                    <a:pt x="240" y="865"/>
                  </a:lnTo>
                  <a:lnTo>
                    <a:pt x="290" y="866"/>
                  </a:lnTo>
                  <a:lnTo>
                    <a:pt x="347" y="867"/>
                  </a:lnTo>
                  <a:lnTo>
                    <a:pt x="347" y="867"/>
                  </a:lnTo>
                  <a:lnTo>
                    <a:pt x="404" y="866"/>
                  </a:lnTo>
                  <a:lnTo>
                    <a:pt x="455" y="865"/>
                  </a:lnTo>
                  <a:lnTo>
                    <a:pt x="498" y="863"/>
                  </a:lnTo>
                  <a:lnTo>
                    <a:pt x="535" y="861"/>
                  </a:lnTo>
                  <a:lnTo>
                    <a:pt x="565" y="859"/>
                  </a:lnTo>
                  <a:lnTo>
                    <a:pt x="592" y="855"/>
                  </a:lnTo>
                  <a:lnTo>
                    <a:pt x="614" y="852"/>
                  </a:lnTo>
                  <a:lnTo>
                    <a:pt x="630" y="847"/>
                  </a:lnTo>
                  <a:lnTo>
                    <a:pt x="644" y="842"/>
                  </a:lnTo>
                  <a:lnTo>
                    <a:pt x="655" y="839"/>
                  </a:lnTo>
                  <a:lnTo>
                    <a:pt x="663" y="834"/>
                  </a:lnTo>
                  <a:lnTo>
                    <a:pt x="669" y="829"/>
                  </a:lnTo>
                  <a:lnTo>
                    <a:pt x="673" y="823"/>
                  </a:lnTo>
                  <a:lnTo>
                    <a:pt x="676" y="819"/>
                  </a:lnTo>
                  <a:lnTo>
                    <a:pt x="683" y="809"/>
                  </a:lnTo>
                  <a:lnTo>
                    <a:pt x="683" y="809"/>
                  </a:lnTo>
                  <a:lnTo>
                    <a:pt x="685" y="803"/>
                  </a:lnTo>
                  <a:lnTo>
                    <a:pt x="689" y="794"/>
                  </a:lnTo>
                  <a:lnTo>
                    <a:pt x="690" y="783"/>
                  </a:lnTo>
                  <a:lnTo>
                    <a:pt x="691" y="772"/>
                  </a:lnTo>
                  <a:lnTo>
                    <a:pt x="691" y="744"/>
                  </a:lnTo>
                  <a:lnTo>
                    <a:pt x="689" y="716"/>
                  </a:lnTo>
                  <a:lnTo>
                    <a:pt x="685" y="688"/>
                  </a:lnTo>
                  <a:lnTo>
                    <a:pt x="680" y="662"/>
                  </a:lnTo>
                  <a:lnTo>
                    <a:pt x="675" y="651"/>
                  </a:lnTo>
                  <a:lnTo>
                    <a:pt x="671" y="642"/>
                  </a:lnTo>
                  <a:lnTo>
                    <a:pt x="667" y="635"/>
                  </a:lnTo>
                  <a:lnTo>
                    <a:pt x="662" y="630"/>
                  </a:lnTo>
                  <a:lnTo>
                    <a:pt x="662" y="630"/>
                  </a:lnTo>
                  <a:close/>
                  <a:moveTo>
                    <a:pt x="332" y="605"/>
                  </a:moveTo>
                  <a:lnTo>
                    <a:pt x="360" y="605"/>
                  </a:lnTo>
                  <a:lnTo>
                    <a:pt x="385" y="644"/>
                  </a:lnTo>
                  <a:lnTo>
                    <a:pt x="374" y="675"/>
                  </a:lnTo>
                  <a:lnTo>
                    <a:pt x="318" y="675"/>
                  </a:lnTo>
                  <a:lnTo>
                    <a:pt x="306" y="644"/>
                  </a:lnTo>
                  <a:lnTo>
                    <a:pt x="332" y="605"/>
                  </a:lnTo>
                  <a:close/>
                  <a:moveTo>
                    <a:pt x="345" y="852"/>
                  </a:moveTo>
                  <a:lnTo>
                    <a:pt x="294" y="814"/>
                  </a:lnTo>
                  <a:lnTo>
                    <a:pt x="320" y="700"/>
                  </a:lnTo>
                  <a:lnTo>
                    <a:pt x="372" y="700"/>
                  </a:lnTo>
                  <a:lnTo>
                    <a:pt x="398" y="814"/>
                  </a:lnTo>
                  <a:lnTo>
                    <a:pt x="345" y="8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69326" y="739672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1335154"/>
              </p:ext>
            </p:extLst>
          </p:nvPr>
        </p:nvGraphicFramePr>
        <p:xfrm>
          <a:off x="69326" y="2348880"/>
          <a:ext cx="2342434" cy="3744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2434"/>
              </a:tblGrid>
              <a:tr h="93610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 moyen d’aider un jeune en le formant ou en lui apprenant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un métier 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 moyen de tester </a:t>
                      </a:r>
                      <a:b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et d’intégrer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progressivement un jeune salarié avant de l’embaucher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 moyen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de renforcer une équipe pour une durée déterminée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Nsp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" name="Connecteur droit 22"/>
          <p:cNvCxnSpPr/>
          <p:nvPr/>
        </p:nvCxnSpPr>
        <p:spPr>
          <a:xfrm>
            <a:off x="4788024" y="1172835"/>
            <a:ext cx="0" cy="100811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57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7416824" cy="612000"/>
          </a:xfrm>
        </p:spPr>
        <p:txBody>
          <a:bodyPr/>
          <a:lstStyle/>
          <a:p>
            <a:r>
              <a:rPr lang="fr-FR" sz="2400" b="0" dirty="0" smtClean="0"/>
              <a:t>Le regard sur les salariés en alternance</a:t>
            </a:r>
            <a:endParaRPr lang="fr-FR" sz="24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21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grpSp>
        <p:nvGrpSpPr>
          <p:cNvPr id="14" name="Group 259"/>
          <p:cNvGrpSpPr>
            <a:grpSpLocks noChangeAspect="1"/>
          </p:cNvGrpSpPr>
          <p:nvPr/>
        </p:nvGrpSpPr>
        <p:grpSpPr>
          <a:xfrm>
            <a:off x="1891108" y="3646539"/>
            <a:ext cx="5539710" cy="1798685"/>
            <a:chOff x="2225198" y="1458000"/>
            <a:chExt cx="4635564" cy="1505119"/>
          </a:xfrm>
          <a:solidFill>
            <a:srgbClr val="CC0066"/>
          </a:solidFill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2225198" y="2058320"/>
              <a:ext cx="567929" cy="904799"/>
            </a:xfrm>
            <a:custGeom>
              <a:avLst/>
              <a:gdLst/>
              <a:ahLst/>
              <a:cxnLst>
                <a:cxn ang="0">
                  <a:pos x="32" y="532"/>
                </a:cxn>
                <a:cxn ang="0">
                  <a:pos x="65" y="500"/>
                </a:cxn>
                <a:cxn ang="0">
                  <a:pos x="47" y="471"/>
                </a:cxn>
                <a:cxn ang="0">
                  <a:pos x="47" y="459"/>
                </a:cxn>
                <a:cxn ang="0">
                  <a:pos x="150" y="425"/>
                </a:cxn>
                <a:cxn ang="0">
                  <a:pos x="154" y="469"/>
                </a:cxn>
                <a:cxn ang="0">
                  <a:pos x="133" y="500"/>
                </a:cxn>
                <a:cxn ang="0">
                  <a:pos x="165" y="532"/>
                </a:cxn>
                <a:cxn ang="0">
                  <a:pos x="198" y="500"/>
                </a:cxn>
                <a:cxn ang="0">
                  <a:pos x="180" y="471"/>
                </a:cxn>
                <a:cxn ang="0">
                  <a:pos x="184" y="425"/>
                </a:cxn>
                <a:cxn ang="0">
                  <a:pos x="269" y="444"/>
                </a:cxn>
                <a:cxn ang="0">
                  <a:pos x="286" y="456"/>
                </a:cxn>
                <a:cxn ang="0">
                  <a:pos x="288" y="459"/>
                </a:cxn>
                <a:cxn ang="0">
                  <a:pos x="288" y="470"/>
                </a:cxn>
                <a:cxn ang="0">
                  <a:pos x="269" y="500"/>
                </a:cxn>
                <a:cxn ang="0">
                  <a:pos x="301" y="532"/>
                </a:cxn>
                <a:cxn ang="0">
                  <a:pos x="334" y="500"/>
                </a:cxn>
                <a:cxn ang="0">
                  <a:pos x="312" y="470"/>
                </a:cxn>
                <a:cxn ang="0">
                  <a:pos x="312" y="451"/>
                </a:cxn>
                <a:cxn ang="0">
                  <a:pos x="310" y="448"/>
                </a:cxn>
                <a:cxn ang="0">
                  <a:pos x="186" y="401"/>
                </a:cxn>
                <a:cxn ang="0">
                  <a:pos x="193" y="326"/>
                </a:cxn>
                <a:cxn ang="0">
                  <a:pos x="306" y="326"/>
                </a:cxn>
                <a:cxn ang="0">
                  <a:pos x="318" y="314"/>
                </a:cxn>
                <a:cxn ang="0">
                  <a:pos x="318" y="269"/>
                </a:cxn>
                <a:cxn ang="0">
                  <a:pos x="306" y="257"/>
                </a:cxn>
                <a:cxn ang="0">
                  <a:pos x="165" y="268"/>
                </a:cxn>
                <a:cxn ang="0">
                  <a:pos x="73" y="263"/>
                </a:cxn>
                <a:cxn ang="0">
                  <a:pos x="64" y="209"/>
                </a:cxn>
                <a:cxn ang="0">
                  <a:pos x="87" y="12"/>
                </a:cxn>
                <a:cxn ang="0">
                  <a:pos x="75" y="0"/>
                </a:cxn>
                <a:cxn ang="0">
                  <a:pos x="22" y="0"/>
                </a:cxn>
                <a:cxn ang="0">
                  <a:pos x="10" y="12"/>
                </a:cxn>
                <a:cxn ang="0">
                  <a:pos x="10" y="314"/>
                </a:cxn>
                <a:cxn ang="0">
                  <a:pos x="22" y="326"/>
                </a:cxn>
                <a:cxn ang="0">
                  <a:pos x="46" y="326"/>
                </a:cxn>
                <a:cxn ang="0">
                  <a:pos x="75" y="326"/>
                </a:cxn>
                <a:cxn ang="0">
                  <a:pos x="142" y="326"/>
                </a:cxn>
                <a:cxn ang="0">
                  <a:pos x="148" y="401"/>
                </a:cxn>
                <a:cxn ang="0">
                  <a:pos x="24" y="448"/>
                </a:cxn>
                <a:cxn ang="0">
                  <a:pos x="23" y="451"/>
                </a:cxn>
                <a:cxn ang="0">
                  <a:pos x="23" y="469"/>
                </a:cxn>
                <a:cxn ang="0">
                  <a:pos x="0" y="500"/>
                </a:cxn>
                <a:cxn ang="0">
                  <a:pos x="32" y="532"/>
                </a:cxn>
              </a:cxnLst>
              <a:rect l="0" t="0" r="r" b="b"/>
              <a:pathLst>
                <a:path w="334" h="532">
                  <a:moveTo>
                    <a:pt x="32" y="532"/>
                  </a:moveTo>
                  <a:cubicBezTo>
                    <a:pt x="50" y="532"/>
                    <a:pt x="65" y="518"/>
                    <a:pt x="65" y="500"/>
                  </a:cubicBezTo>
                  <a:cubicBezTo>
                    <a:pt x="65" y="487"/>
                    <a:pt x="57" y="476"/>
                    <a:pt x="47" y="471"/>
                  </a:cubicBezTo>
                  <a:cubicBezTo>
                    <a:pt x="47" y="459"/>
                    <a:pt x="47" y="459"/>
                    <a:pt x="47" y="459"/>
                  </a:cubicBezTo>
                  <a:cubicBezTo>
                    <a:pt x="53" y="451"/>
                    <a:pt x="78" y="428"/>
                    <a:pt x="150" y="425"/>
                  </a:cubicBezTo>
                  <a:cubicBezTo>
                    <a:pt x="154" y="469"/>
                    <a:pt x="154" y="469"/>
                    <a:pt x="154" y="469"/>
                  </a:cubicBezTo>
                  <a:cubicBezTo>
                    <a:pt x="142" y="474"/>
                    <a:pt x="133" y="486"/>
                    <a:pt x="133" y="500"/>
                  </a:cubicBezTo>
                  <a:cubicBezTo>
                    <a:pt x="133" y="518"/>
                    <a:pt x="147" y="532"/>
                    <a:pt x="165" y="532"/>
                  </a:cubicBezTo>
                  <a:cubicBezTo>
                    <a:pt x="183" y="532"/>
                    <a:pt x="198" y="518"/>
                    <a:pt x="198" y="500"/>
                  </a:cubicBezTo>
                  <a:cubicBezTo>
                    <a:pt x="198" y="487"/>
                    <a:pt x="191" y="477"/>
                    <a:pt x="180" y="471"/>
                  </a:cubicBezTo>
                  <a:cubicBezTo>
                    <a:pt x="184" y="425"/>
                    <a:pt x="184" y="425"/>
                    <a:pt x="184" y="425"/>
                  </a:cubicBezTo>
                  <a:cubicBezTo>
                    <a:pt x="227" y="427"/>
                    <a:pt x="253" y="436"/>
                    <a:pt x="269" y="444"/>
                  </a:cubicBezTo>
                  <a:cubicBezTo>
                    <a:pt x="277" y="449"/>
                    <a:pt x="283" y="453"/>
                    <a:pt x="286" y="456"/>
                  </a:cubicBezTo>
                  <a:cubicBezTo>
                    <a:pt x="287" y="457"/>
                    <a:pt x="288" y="458"/>
                    <a:pt x="288" y="459"/>
                  </a:cubicBezTo>
                  <a:cubicBezTo>
                    <a:pt x="288" y="470"/>
                    <a:pt x="288" y="470"/>
                    <a:pt x="288" y="470"/>
                  </a:cubicBezTo>
                  <a:cubicBezTo>
                    <a:pt x="277" y="475"/>
                    <a:pt x="269" y="487"/>
                    <a:pt x="269" y="500"/>
                  </a:cubicBezTo>
                  <a:cubicBezTo>
                    <a:pt x="269" y="518"/>
                    <a:pt x="283" y="532"/>
                    <a:pt x="301" y="532"/>
                  </a:cubicBezTo>
                  <a:cubicBezTo>
                    <a:pt x="319" y="532"/>
                    <a:pt x="334" y="518"/>
                    <a:pt x="334" y="500"/>
                  </a:cubicBezTo>
                  <a:cubicBezTo>
                    <a:pt x="334" y="486"/>
                    <a:pt x="325" y="474"/>
                    <a:pt x="312" y="470"/>
                  </a:cubicBezTo>
                  <a:cubicBezTo>
                    <a:pt x="312" y="451"/>
                    <a:pt x="312" y="451"/>
                    <a:pt x="312" y="451"/>
                  </a:cubicBezTo>
                  <a:cubicBezTo>
                    <a:pt x="310" y="448"/>
                    <a:pt x="310" y="448"/>
                    <a:pt x="310" y="448"/>
                  </a:cubicBezTo>
                  <a:cubicBezTo>
                    <a:pt x="309" y="445"/>
                    <a:pt x="282" y="405"/>
                    <a:pt x="186" y="401"/>
                  </a:cubicBezTo>
                  <a:cubicBezTo>
                    <a:pt x="193" y="326"/>
                    <a:pt x="193" y="326"/>
                    <a:pt x="193" y="326"/>
                  </a:cubicBezTo>
                  <a:cubicBezTo>
                    <a:pt x="306" y="326"/>
                    <a:pt x="306" y="326"/>
                    <a:pt x="306" y="326"/>
                  </a:cubicBezTo>
                  <a:cubicBezTo>
                    <a:pt x="313" y="326"/>
                    <a:pt x="318" y="320"/>
                    <a:pt x="318" y="314"/>
                  </a:cubicBezTo>
                  <a:cubicBezTo>
                    <a:pt x="318" y="269"/>
                    <a:pt x="318" y="269"/>
                    <a:pt x="318" y="269"/>
                  </a:cubicBezTo>
                  <a:cubicBezTo>
                    <a:pt x="318" y="263"/>
                    <a:pt x="313" y="257"/>
                    <a:pt x="306" y="257"/>
                  </a:cubicBezTo>
                  <a:cubicBezTo>
                    <a:pt x="306" y="257"/>
                    <a:pt x="258" y="268"/>
                    <a:pt x="165" y="268"/>
                  </a:cubicBezTo>
                  <a:cubicBezTo>
                    <a:pt x="120" y="268"/>
                    <a:pt x="91" y="265"/>
                    <a:pt x="73" y="263"/>
                  </a:cubicBezTo>
                  <a:cubicBezTo>
                    <a:pt x="69" y="246"/>
                    <a:pt x="66" y="227"/>
                    <a:pt x="64" y="209"/>
                  </a:cubicBezTo>
                  <a:cubicBezTo>
                    <a:pt x="59" y="157"/>
                    <a:pt x="87" y="12"/>
                    <a:pt x="87" y="12"/>
                  </a:cubicBezTo>
                  <a:cubicBezTo>
                    <a:pt x="87" y="5"/>
                    <a:pt x="81" y="0"/>
                    <a:pt x="7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6" y="0"/>
                    <a:pt x="10" y="5"/>
                    <a:pt x="10" y="12"/>
                  </a:cubicBezTo>
                  <a:cubicBezTo>
                    <a:pt x="10" y="314"/>
                    <a:pt x="10" y="314"/>
                    <a:pt x="10" y="314"/>
                  </a:cubicBezTo>
                  <a:cubicBezTo>
                    <a:pt x="10" y="320"/>
                    <a:pt x="16" y="326"/>
                    <a:pt x="22" y="326"/>
                  </a:cubicBezTo>
                  <a:cubicBezTo>
                    <a:pt x="46" y="326"/>
                    <a:pt x="46" y="326"/>
                    <a:pt x="46" y="326"/>
                  </a:cubicBezTo>
                  <a:cubicBezTo>
                    <a:pt x="75" y="326"/>
                    <a:pt x="75" y="326"/>
                    <a:pt x="75" y="326"/>
                  </a:cubicBezTo>
                  <a:cubicBezTo>
                    <a:pt x="142" y="326"/>
                    <a:pt x="142" y="326"/>
                    <a:pt x="142" y="326"/>
                  </a:cubicBezTo>
                  <a:cubicBezTo>
                    <a:pt x="148" y="401"/>
                    <a:pt x="148" y="401"/>
                    <a:pt x="148" y="401"/>
                  </a:cubicBezTo>
                  <a:cubicBezTo>
                    <a:pt x="53" y="405"/>
                    <a:pt x="26" y="445"/>
                    <a:pt x="24" y="448"/>
                  </a:cubicBezTo>
                  <a:cubicBezTo>
                    <a:pt x="23" y="451"/>
                    <a:pt x="23" y="451"/>
                    <a:pt x="23" y="451"/>
                  </a:cubicBezTo>
                  <a:cubicBezTo>
                    <a:pt x="23" y="469"/>
                    <a:pt x="23" y="469"/>
                    <a:pt x="23" y="469"/>
                  </a:cubicBezTo>
                  <a:cubicBezTo>
                    <a:pt x="9" y="473"/>
                    <a:pt x="0" y="486"/>
                    <a:pt x="0" y="500"/>
                  </a:cubicBezTo>
                  <a:cubicBezTo>
                    <a:pt x="0" y="518"/>
                    <a:pt x="15" y="532"/>
                    <a:pt x="32" y="5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2439700" y="1776155"/>
              <a:ext cx="556412" cy="1120741"/>
            </a:xfrm>
            <a:custGeom>
              <a:avLst/>
              <a:gdLst/>
              <a:ahLst/>
              <a:cxnLst>
                <a:cxn ang="0">
                  <a:pos x="86" y="412"/>
                </a:cxn>
                <a:cxn ang="0">
                  <a:pos x="93" y="412"/>
                </a:cxn>
                <a:cxn ang="0">
                  <a:pos x="228" y="414"/>
                </a:cxn>
                <a:cxn ang="0">
                  <a:pos x="264" y="633"/>
                </a:cxn>
                <a:cxn ang="0">
                  <a:pos x="276" y="659"/>
                </a:cxn>
                <a:cxn ang="0">
                  <a:pos x="327" y="400"/>
                </a:cxn>
                <a:cxn ang="0">
                  <a:pos x="320" y="356"/>
                </a:cxn>
                <a:cxn ang="0">
                  <a:pos x="294" y="319"/>
                </a:cxn>
                <a:cxn ang="0">
                  <a:pos x="276" y="319"/>
                </a:cxn>
                <a:cxn ang="0">
                  <a:pos x="261" y="314"/>
                </a:cxn>
                <a:cxn ang="0">
                  <a:pos x="161" y="313"/>
                </a:cxn>
                <a:cxn ang="0">
                  <a:pos x="187" y="178"/>
                </a:cxn>
                <a:cxn ang="0">
                  <a:pos x="153" y="154"/>
                </a:cxn>
                <a:cxn ang="0">
                  <a:pos x="110" y="103"/>
                </a:cxn>
                <a:cxn ang="0">
                  <a:pos x="107" y="72"/>
                </a:cxn>
                <a:cxn ang="0">
                  <a:pos x="126" y="49"/>
                </a:cxn>
                <a:cxn ang="0">
                  <a:pos x="145" y="44"/>
                </a:cxn>
                <a:cxn ang="0">
                  <a:pos x="181" y="65"/>
                </a:cxn>
                <a:cxn ang="0">
                  <a:pos x="181" y="66"/>
                </a:cxn>
                <a:cxn ang="0">
                  <a:pos x="186" y="73"/>
                </a:cxn>
                <a:cxn ang="0">
                  <a:pos x="186" y="73"/>
                </a:cxn>
                <a:cxn ang="0">
                  <a:pos x="205" y="94"/>
                </a:cxn>
                <a:cxn ang="0">
                  <a:pos x="211" y="98"/>
                </a:cxn>
                <a:cxn ang="0">
                  <a:pos x="213" y="100"/>
                </a:cxn>
                <a:cxn ang="0">
                  <a:pos x="210" y="85"/>
                </a:cxn>
                <a:cxn ang="0">
                  <a:pos x="178" y="27"/>
                </a:cxn>
                <a:cxn ang="0">
                  <a:pos x="55" y="78"/>
                </a:cxn>
                <a:cxn ang="0">
                  <a:pos x="1" y="312"/>
                </a:cxn>
                <a:cxn ang="0">
                  <a:pos x="86" y="412"/>
                </a:cxn>
              </a:cxnLst>
              <a:rect l="0" t="0" r="r" b="b"/>
              <a:pathLst>
                <a:path w="327" h="659">
                  <a:moveTo>
                    <a:pt x="86" y="412"/>
                  </a:moveTo>
                  <a:cubicBezTo>
                    <a:pt x="88" y="412"/>
                    <a:pt x="91" y="412"/>
                    <a:pt x="93" y="412"/>
                  </a:cubicBezTo>
                  <a:cubicBezTo>
                    <a:pt x="228" y="414"/>
                    <a:pt x="228" y="414"/>
                    <a:pt x="228" y="414"/>
                  </a:cubicBezTo>
                  <a:cubicBezTo>
                    <a:pt x="264" y="633"/>
                    <a:pt x="264" y="633"/>
                    <a:pt x="264" y="633"/>
                  </a:cubicBezTo>
                  <a:cubicBezTo>
                    <a:pt x="266" y="643"/>
                    <a:pt x="270" y="652"/>
                    <a:pt x="276" y="659"/>
                  </a:cubicBezTo>
                  <a:cubicBezTo>
                    <a:pt x="282" y="573"/>
                    <a:pt x="306" y="473"/>
                    <a:pt x="327" y="400"/>
                  </a:cubicBezTo>
                  <a:cubicBezTo>
                    <a:pt x="320" y="356"/>
                    <a:pt x="320" y="356"/>
                    <a:pt x="320" y="356"/>
                  </a:cubicBezTo>
                  <a:cubicBezTo>
                    <a:pt x="318" y="340"/>
                    <a:pt x="307" y="327"/>
                    <a:pt x="294" y="319"/>
                  </a:cubicBezTo>
                  <a:cubicBezTo>
                    <a:pt x="276" y="319"/>
                    <a:pt x="276" y="319"/>
                    <a:pt x="276" y="319"/>
                  </a:cubicBezTo>
                  <a:cubicBezTo>
                    <a:pt x="270" y="319"/>
                    <a:pt x="265" y="317"/>
                    <a:pt x="261" y="314"/>
                  </a:cubicBezTo>
                  <a:cubicBezTo>
                    <a:pt x="161" y="313"/>
                    <a:pt x="161" y="313"/>
                    <a:pt x="161" y="313"/>
                  </a:cubicBezTo>
                  <a:cubicBezTo>
                    <a:pt x="162" y="267"/>
                    <a:pt x="171" y="221"/>
                    <a:pt x="187" y="178"/>
                  </a:cubicBezTo>
                  <a:cubicBezTo>
                    <a:pt x="173" y="170"/>
                    <a:pt x="161" y="161"/>
                    <a:pt x="153" y="154"/>
                  </a:cubicBezTo>
                  <a:cubicBezTo>
                    <a:pt x="128" y="132"/>
                    <a:pt x="115" y="111"/>
                    <a:pt x="110" y="103"/>
                  </a:cubicBezTo>
                  <a:cubicBezTo>
                    <a:pt x="105" y="93"/>
                    <a:pt x="104" y="82"/>
                    <a:pt x="107" y="72"/>
                  </a:cubicBezTo>
                  <a:cubicBezTo>
                    <a:pt x="110" y="62"/>
                    <a:pt x="117" y="54"/>
                    <a:pt x="126" y="49"/>
                  </a:cubicBezTo>
                  <a:cubicBezTo>
                    <a:pt x="132" y="45"/>
                    <a:pt x="139" y="44"/>
                    <a:pt x="145" y="44"/>
                  </a:cubicBezTo>
                  <a:cubicBezTo>
                    <a:pt x="160" y="44"/>
                    <a:pt x="174" y="52"/>
                    <a:pt x="181" y="65"/>
                  </a:cubicBezTo>
                  <a:cubicBezTo>
                    <a:pt x="181" y="65"/>
                    <a:pt x="181" y="66"/>
                    <a:pt x="181" y="66"/>
                  </a:cubicBezTo>
                  <a:cubicBezTo>
                    <a:pt x="182" y="67"/>
                    <a:pt x="183" y="70"/>
                    <a:pt x="186" y="73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90" y="78"/>
                    <a:pt x="196" y="86"/>
                    <a:pt x="205" y="94"/>
                  </a:cubicBezTo>
                  <a:cubicBezTo>
                    <a:pt x="207" y="95"/>
                    <a:pt x="209" y="96"/>
                    <a:pt x="211" y="98"/>
                  </a:cubicBezTo>
                  <a:cubicBezTo>
                    <a:pt x="211" y="98"/>
                    <a:pt x="212" y="99"/>
                    <a:pt x="213" y="100"/>
                  </a:cubicBezTo>
                  <a:cubicBezTo>
                    <a:pt x="212" y="94"/>
                    <a:pt x="211" y="89"/>
                    <a:pt x="210" y="85"/>
                  </a:cubicBezTo>
                  <a:cubicBezTo>
                    <a:pt x="207" y="63"/>
                    <a:pt x="196" y="42"/>
                    <a:pt x="178" y="27"/>
                  </a:cubicBezTo>
                  <a:cubicBezTo>
                    <a:pt x="144" y="0"/>
                    <a:pt x="83" y="19"/>
                    <a:pt x="55" y="78"/>
                  </a:cubicBezTo>
                  <a:cubicBezTo>
                    <a:pt x="21" y="151"/>
                    <a:pt x="3" y="231"/>
                    <a:pt x="1" y="312"/>
                  </a:cubicBezTo>
                  <a:cubicBezTo>
                    <a:pt x="0" y="375"/>
                    <a:pt x="44" y="419"/>
                    <a:pt x="86" y="4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2654203" y="1497589"/>
              <a:ext cx="336151" cy="334711"/>
            </a:xfrm>
            <a:custGeom>
              <a:avLst/>
              <a:gdLst/>
              <a:ahLst/>
              <a:cxnLst>
                <a:cxn ang="0">
                  <a:pos x="79" y="186"/>
                </a:cxn>
                <a:cxn ang="0">
                  <a:pos x="187" y="119"/>
                </a:cxn>
                <a:cxn ang="0">
                  <a:pos x="120" y="11"/>
                </a:cxn>
                <a:cxn ang="0">
                  <a:pos x="12" y="78"/>
                </a:cxn>
                <a:cxn ang="0">
                  <a:pos x="79" y="186"/>
                </a:cxn>
              </a:cxnLst>
              <a:rect l="0" t="0" r="r" b="b"/>
              <a:pathLst>
                <a:path w="198" h="197">
                  <a:moveTo>
                    <a:pt x="79" y="186"/>
                  </a:moveTo>
                  <a:cubicBezTo>
                    <a:pt x="127" y="197"/>
                    <a:pt x="176" y="167"/>
                    <a:pt x="187" y="119"/>
                  </a:cubicBezTo>
                  <a:cubicBezTo>
                    <a:pt x="198" y="71"/>
                    <a:pt x="168" y="22"/>
                    <a:pt x="120" y="11"/>
                  </a:cubicBezTo>
                  <a:cubicBezTo>
                    <a:pt x="71" y="0"/>
                    <a:pt x="23" y="30"/>
                    <a:pt x="12" y="78"/>
                  </a:cubicBezTo>
                  <a:cubicBezTo>
                    <a:pt x="0" y="126"/>
                    <a:pt x="30" y="175"/>
                    <a:pt x="79" y="18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2764334" y="2087112"/>
              <a:ext cx="66222" cy="16699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4" y="98"/>
                </a:cxn>
                <a:cxn ang="0">
                  <a:pos x="38" y="57"/>
                </a:cxn>
                <a:cxn ang="0">
                  <a:pos x="36" y="12"/>
                </a:cxn>
                <a:cxn ang="0">
                  <a:pos x="6" y="0"/>
                </a:cxn>
                <a:cxn ang="0">
                  <a:pos x="0" y="54"/>
                </a:cxn>
              </a:cxnLst>
              <a:rect l="0" t="0" r="r" b="b"/>
              <a:pathLst>
                <a:path w="39" h="98">
                  <a:moveTo>
                    <a:pt x="0" y="54"/>
                  </a:moveTo>
                  <a:cubicBezTo>
                    <a:pt x="5" y="68"/>
                    <a:pt x="10" y="83"/>
                    <a:pt x="14" y="98"/>
                  </a:cubicBezTo>
                  <a:cubicBezTo>
                    <a:pt x="22" y="85"/>
                    <a:pt x="31" y="71"/>
                    <a:pt x="38" y="57"/>
                  </a:cubicBezTo>
                  <a:cubicBezTo>
                    <a:pt x="39" y="45"/>
                    <a:pt x="38" y="29"/>
                    <a:pt x="36" y="12"/>
                  </a:cubicBezTo>
                  <a:cubicBezTo>
                    <a:pt x="25" y="8"/>
                    <a:pt x="15" y="4"/>
                    <a:pt x="6" y="0"/>
                  </a:cubicBezTo>
                  <a:cubicBezTo>
                    <a:pt x="5" y="18"/>
                    <a:pt x="3" y="36"/>
                    <a:pt x="0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2625411" y="1856054"/>
              <a:ext cx="494508" cy="253372"/>
            </a:xfrm>
            <a:custGeom>
              <a:avLst/>
              <a:gdLst/>
              <a:ahLst/>
              <a:cxnLst>
                <a:cxn ang="0">
                  <a:pos x="91" y="53"/>
                </a:cxn>
                <a:cxn ang="0">
                  <a:pos x="84" y="46"/>
                </a:cxn>
                <a:cxn ang="0">
                  <a:pos x="70" y="30"/>
                </a:cxn>
                <a:cxn ang="0">
                  <a:pos x="65" y="23"/>
                </a:cxn>
                <a:cxn ang="0">
                  <a:pos x="64" y="22"/>
                </a:cxn>
                <a:cxn ang="0">
                  <a:pos x="64" y="22"/>
                </a:cxn>
                <a:cxn ang="0">
                  <a:pos x="21" y="9"/>
                </a:cxn>
                <a:cxn ang="0">
                  <a:pos x="8" y="52"/>
                </a:cxn>
                <a:cxn ang="0">
                  <a:pos x="50" y="101"/>
                </a:cxn>
                <a:cxn ang="0">
                  <a:pos x="81" y="123"/>
                </a:cxn>
                <a:cxn ang="0">
                  <a:pos x="88" y="127"/>
                </a:cxn>
                <a:cxn ang="0">
                  <a:pos x="117" y="139"/>
                </a:cxn>
                <a:cxn ang="0">
                  <a:pos x="181" y="149"/>
                </a:cxn>
                <a:cxn ang="0">
                  <a:pos x="181" y="149"/>
                </a:cxn>
                <a:cxn ang="0">
                  <a:pos x="265" y="135"/>
                </a:cxn>
                <a:cxn ang="0">
                  <a:pos x="285" y="95"/>
                </a:cxn>
                <a:cxn ang="0">
                  <a:pos x="245" y="74"/>
                </a:cxn>
                <a:cxn ang="0">
                  <a:pos x="181" y="85"/>
                </a:cxn>
                <a:cxn ang="0">
                  <a:pos x="106" y="64"/>
                </a:cxn>
                <a:cxn ang="0">
                  <a:pos x="101" y="60"/>
                </a:cxn>
                <a:cxn ang="0">
                  <a:pos x="91" y="53"/>
                </a:cxn>
              </a:cxnLst>
              <a:rect l="0" t="0" r="r" b="b"/>
              <a:pathLst>
                <a:path w="291" h="149">
                  <a:moveTo>
                    <a:pt x="91" y="53"/>
                  </a:moveTo>
                  <a:cubicBezTo>
                    <a:pt x="89" y="50"/>
                    <a:pt x="86" y="48"/>
                    <a:pt x="84" y="46"/>
                  </a:cubicBezTo>
                  <a:cubicBezTo>
                    <a:pt x="78" y="40"/>
                    <a:pt x="73" y="35"/>
                    <a:pt x="70" y="30"/>
                  </a:cubicBezTo>
                  <a:cubicBezTo>
                    <a:pt x="68" y="27"/>
                    <a:pt x="66" y="25"/>
                    <a:pt x="65" y="23"/>
                  </a:cubicBezTo>
                  <a:cubicBezTo>
                    <a:pt x="65" y="23"/>
                    <a:pt x="65" y="22"/>
                    <a:pt x="64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56" y="6"/>
                    <a:pt x="37" y="0"/>
                    <a:pt x="21" y="9"/>
                  </a:cubicBezTo>
                  <a:cubicBezTo>
                    <a:pt x="6" y="17"/>
                    <a:pt x="0" y="36"/>
                    <a:pt x="8" y="52"/>
                  </a:cubicBezTo>
                  <a:cubicBezTo>
                    <a:pt x="9" y="54"/>
                    <a:pt x="22" y="77"/>
                    <a:pt x="50" y="101"/>
                  </a:cubicBezTo>
                  <a:cubicBezTo>
                    <a:pt x="58" y="109"/>
                    <a:pt x="69" y="116"/>
                    <a:pt x="81" y="123"/>
                  </a:cubicBezTo>
                  <a:cubicBezTo>
                    <a:pt x="83" y="125"/>
                    <a:pt x="86" y="126"/>
                    <a:pt x="88" y="127"/>
                  </a:cubicBezTo>
                  <a:cubicBezTo>
                    <a:pt x="97" y="132"/>
                    <a:pt x="107" y="136"/>
                    <a:pt x="117" y="139"/>
                  </a:cubicBezTo>
                  <a:cubicBezTo>
                    <a:pt x="136" y="145"/>
                    <a:pt x="157" y="149"/>
                    <a:pt x="181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207" y="149"/>
                    <a:pt x="235" y="145"/>
                    <a:pt x="265" y="135"/>
                  </a:cubicBezTo>
                  <a:cubicBezTo>
                    <a:pt x="281" y="130"/>
                    <a:pt x="291" y="112"/>
                    <a:pt x="285" y="95"/>
                  </a:cubicBezTo>
                  <a:cubicBezTo>
                    <a:pt x="280" y="78"/>
                    <a:pt x="262" y="69"/>
                    <a:pt x="245" y="74"/>
                  </a:cubicBezTo>
                  <a:cubicBezTo>
                    <a:pt x="221" y="82"/>
                    <a:pt x="200" y="85"/>
                    <a:pt x="181" y="85"/>
                  </a:cubicBezTo>
                  <a:cubicBezTo>
                    <a:pt x="149" y="85"/>
                    <a:pt x="125" y="76"/>
                    <a:pt x="106" y="64"/>
                  </a:cubicBezTo>
                  <a:cubicBezTo>
                    <a:pt x="105" y="63"/>
                    <a:pt x="103" y="62"/>
                    <a:pt x="101" y="60"/>
                  </a:cubicBezTo>
                  <a:cubicBezTo>
                    <a:pt x="98" y="58"/>
                    <a:pt x="94" y="55"/>
                    <a:pt x="91" y="5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6292833" y="2058320"/>
              <a:ext cx="567929" cy="904799"/>
            </a:xfrm>
            <a:custGeom>
              <a:avLst/>
              <a:gdLst/>
              <a:ahLst/>
              <a:cxnLst>
                <a:cxn ang="0">
                  <a:pos x="270" y="209"/>
                </a:cxn>
                <a:cxn ang="0">
                  <a:pos x="261" y="263"/>
                </a:cxn>
                <a:cxn ang="0">
                  <a:pos x="169" y="268"/>
                </a:cxn>
                <a:cxn ang="0">
                  <a:pos x="28" y="257"/>
                </a:cxn>
                <a:cxn ang="0">
                  <a:pos x="16" y="269"/>
                </a:cxn>
                <a:cxn ang="0">
                  <a:pos x="16" y="314"/>
                </a:cxn>
                <a:cxn ang="0">
                  <a:pos x="28" y="326"/>
                </a:cxn>
                <a:cxn ang="0">
                  <a:pos x="141" y="326"/>
                </a:cxn>
                <a:cxn ang="0">
                  <a:pos x="147" y="401"/>
                </a:cxn>
                <a:cxn ang="0">
                  <a:pos x="23" y="448"/>
                </a:cxn>
                <a:cxn ang="0">
                  <a:pos x="22" y="451"/>
                </a:cxn>
                <a:cxn ang="0">
                  <a:pos x="22" y="470"/>
                </a:cxn>
                <a:cxn ang="0">
                  <a:pos x="0" y="500"/>
                </a:cxn>
                <a:cxn ang="0">
                  <a:pos x="33" y="532"/>
                </a:cxn>
                <a:cxn ang="0">
                  <a:pos x="65" y="500"/>
                </a:cxn>
                <a:cxn ang="0">
                  <a:pos x="46" y="470"/>
                </a:cxn>
                <a:cxn ang="0">
                  <a:pos x="46" y="459"/>
                </a:cxn>
                <a:cxn ang="0">
                  <a:pos x="150" y="425"/>
                </a:cxn>
                <a:cxn ang="0">
                  <a:pos x="154" y="471"/>
                </a:cxn>
                <a:cxn ang="0">
                  <a:pos x="136" y="500"/>
                </a:cxn>
                <a:cxn ang="0">
                  <a:pos x="168" y="532"/>
                </a:cxn>
                <a:cxn ang="0">
                  <a:pos x="201" y="500"/>
                </a:cxn>
                <a:cxn ang="0">
                  <a:pos x="179" y="469"/>
                </a:cxn>
                <a:cxn ang="0">
                  <a:pos x="183" y="425"/>
                </a:cxn>
                <a:cxn ang="0">
                  <a:pos x="268" y="444"/>
                </a:cxn>
                <a:cxn ang="0">
                  <a:pos x="285" y="456"/>
                </a:cxn>
                <a:cxn ang="0">
                  <a:pos x="287" y="459"/>
                </a:cxn>
                <a:cxn ang="0">
                  <a:pos x="287" y="471"/>
                </a:cxn>
                <a:cxn ang="0">
                  <a:pos x="269" y="500"/>
                </a:cxn>
                <a:cxn ang="0">
                  <a:pos x="301" y="532"/>
                </a:cxn>
                <a:cxn ang="0">
                  <a:pos x="334" y="500"/>
                </a:cxn>
                <a:cxn ang="0">
                  <a:pos x="311" y="469"/>
                </a:cxn>
                <a:cxn ang="0">
                  <a:pos x="311" y="451"/>
                </a:cxn>
                <a:cxn ang="0">
                  <a:pos x="310" y="448"/>
                </a:cxn>
                <a:cxn ang="0">
                  <a:pos x="185" y="401"/>
                </a:cxn>
                <a:cxn ang="0">
                  <a:pos x="192" y="326"/>
                </a:cxn>
                <a:cxn ang="0">
                  <a:pos x="259" y="326"/>
                </a:cxn>
                <a:cxn ang="0">
                  <a:pos x="287" y="326"/>
                </a:cxn>
                <a:cxn ang="0">
                  <a:pos x="312" y="326"/>
                </a:cxn>
                <a:cxn ang="0">
                  <a:pos x="324" y="314"/>
                </a:cxn>
                <a:cxn ang="0">
                  <a:pos x="324" y="12"/>
                </a:cxn>
                <a:cxn ang="0">
                  <a:pos x="312" y="0"/>
                </a:cxn>
                <a:cxn ang="0">
                  <a:pos x="259" y="0"/>
                </a:cxn>
                <a:cxn ang="0">
                  <a:pos x="247" y="12"/>
                </a:cxn>
                <a:cxn ang="0">
                  <a:pos x="270" y="209"/>
                </a:cxn>
              </a:cxnLst>
              <a:rect l="0" t="0" r="r" b="b"/>
              <a:pathLst>
                <a:path w="334" h="532">
                  <a:moveTo>
                    <a:pt x="270" y="209"/>
                  </a:moveTo>
                  <a:cubicBezTo>
                    <a:pt x="268" y="227"/>
                    <a:pt x="265" y="246"/>
                    <a:pt x="261" y="263"/>
                  </a:cubicBezTo>
                  <a:cubicBezTo>
                    <a:pt x="243" y="265"/>
                    <a:pt x="214" y="268"/>
                    <a:pt x="169" y="268"/>
                  </a:cubicBezTo>
                  <a:cubicBezTo>
                    <a:pt x="76" y="268"/>
                    <a:pt x="28" y="257"/>
                    <a:pt x="28" y="257"/>
                  </a:cubicBezTo>
                  <a:cubicBezTo>
                    <a:pt x="21" y="257"/>
                    <a:pt x="16" y="263"/>
                    <a:pt x="16" y="269"/>
                  </a:cubicBezTo>
                  <a:cubicBezTo>
                    <a:pt x="16" y="314"/>
                    <a:pt x="16" y="314"/>
                    <a:pt x="16" y="314"/>
                  </a:cubicBezTo>
                  <a:cubicBezTo>
                    <a:pt x="16" y="320"/>
                    <a:pt x="21" y="326"/>
                    <a:pt x="28" y="326"/>
                  </a:cubicBezTo>
                  <a:cubicBezTo>
                    <a:pt x="141" y="326"/>
                    <a:pt x="141" y="326"/>
                    <a:pt x="141" y="326"/>
                  </a:cubicBezTo>
                  <a:cubicBezTo>
                    <a:pt x="147" y="401"/>
                    <a:pt x="147" y="401"/>
                    <a:pt x="147" y="401"/>
                  </a:cubicBezTo>
                  <a:cubicBezTo>
                    <a:pt x="52" y="405"/>
                    <a:pt x="25" y="445"/>
                    <a:pt x="23" y="448"/>
                  </a:cubicBezTo>
                  <a:cubicBezTo>
                    <a:pt x="22" y="451"/>
                    <a:pt x="22" y="451"/>
                    <a:pt x="22" y="451"/>
                  </a:cubicBezTo>
                  <a:cubicBezTo>
                    <a:pt x="22" y="470"/>
                    <a:pt x="22" y="470"/>
                    <a:pt x="22" y="470"/>
                  </a:cubicBezTo>
                  <a:cubicBezTo>
                    <a:pt x="9" y="474"/>
                    <a:pt x="0" y="486"/>
                    <a:pt x="0" y="500"/>
                  </a:cubicBezTo>
                  <a:cubicBezTo>
                    <a:pt x="0" y="518"/>
                    <a:pt x="15" y="532"/>
                    <a:pt x="33" y="532"/>
                  </a:cubicBezTo>
                  <a:cubicBezTo>
                    <a:pt x="51" y="532"/>
                    <a:pt x="65" y="518"/>
                    <a:pt x="65" y="500"/>
                  </a:cubicBezTo>
                  <a:cubicBezTo>
                    <a:pt x="65" y="487"/>
                    <a:pt x="57" y="475"/>
                    <a:pt x="46" y="470"/>
                  </a:cubicBezTo>
                  <a:cubicBezTo>
                    <a:pt x="46" y="459"/>
                    <a:pt x="46" y="459"/>
                    <a:pt x="46" y="459"/>
                  </a:cubicBezTo>
                  <a:cubicBezTo>
                    <a:pt x="52" y="451"/>
                    <a:pt x="77" y="428"/>
                    <a:pt x="150" y="425"/>
                  </a:cubicBezTo>
                  <a:cubicBezTo>
                    <a:pt x="154" y="471"/>
                    <a:pt x="154" y="471"/>
                    <a:pt x="154" y="471"/>
                  </a:cubicBezTo>
                  <a:cubicBezTo>
                    <a:pt x="143" y="477"/>
                    <a:pt x="136" y="487"/>
                    <a:pt x="136" y="500"/>
                  </a:cubicBezTo>
                  <a:cubicBezTo>
                    <a:pt x="136" y="518"/>
                    <a:pt x="151" y="532"/>
                    <a:pt x="168" y="532"/>
                  </a:cubicBezTo>
                  <a:cubicBezTo>
                    <a:pt x="186" y="532"/>
                    <a:pt x="201" y="518"/>
                    <a:pt x="201" y="500"/>
                  </a:cubicBezTo>
                  <a:cubicBezTo>
                    <a:pt x="201" y="486"/>
                    <a:pt x="192" y="474"/>
                    <a:pt x="179" y="469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226" y="427"/>
                    <a:pt x="252" y="436"/>
                    <a:pt x="268" y="444"/>
                  </a:cubicBezTo>
                  <a:cubicBezTo>
                    <a:pt x="276" y="449"/>
                    <a:pt x="282" y="453"/>
                    <a:pt x="285" y="456"/>
                  </a:cubicBezTo>
                  <a:cubicBezTo>
                    <a:pt x="286" y="457"/>
                    <a:pt x="287" y="458"/>
                    <a:pt x="287" y="459"/>
                  </a:cubicBezTo>
                  <a:cubicBezTo>
                    <a:pt x="287" y="471"/>
                    <a:pt x="287" y="471"/>
                    <a:pt x="287" y="471"/>
                  </a:cubicBezTo>
                  <a:cubicBezTo>
                    <a:pt x="276" y="476"/>
                    <a:pt x="269" y="487"/>
                    <a:pt x="269" y="500"/>
                  </a:cubicBezTo>
                  <a:cubicBezTo>
                    <a:pt x="269" y="518"/>
                    <a:pt x="283" y="532"/>
                    <a:pt x="301" y="532"/>
                  </a:cubicBezTo>
                  <a:cubicBezTo>
                    <a:pt x="319" y="532"/>
                    <a:pt x="334" y="518"/>
                    <a:pt x="334" y="500"/>
                  </a:cubicBezTo>
                  <a:cubicBezTo>
                    <a:pt x="334" y="486"/>
                    <a:pt x="324" y="473"/>
                    <a:pt x="311" y="469"/>
                  </a:cubicBezTo>
                  <a:cubicBezTo>
                    <a:pt x="311" y="451"/>
                    <a:pt x="311" y="451"/>
                    <a:pt x="311" y="451"/>
                  </a:cubicBezTo>
                  <a:cubicBezTo>
                    <a:pt x="310" y="448"/>
                    <a:pt x="310" y="448"/>
                    <a:pt x="310" y="448"/>
                  </a:cubicBezTo>
                  <a:cubicBezTo>
                    <a:pt x="308" y="445"/>
                    <a:pt x="281" y="405"/>
                    <a:pt x="185" y="401"/>
                  </a:cubicBezTo>
                  <a:cubicBezTo>
                    <a:pt x="192" y="326"/>
                    <a:pt x="192" y="326"/>
                    <a:pt x="192" y="326"/>
                  </a:cubicBezTo>
                  <a:cubicBezTo>
                    <a:pt x="259" y="326"/>
                    <a:pt x="259" y="326"/>
                    <a:pt x="259" y="326"/>
                  </a:cubicBezTo>
                  <a:cubicBezTo>
                    <a:pt x="287" y="326"/>
                    <a:pt x="287" y="326"/>
                    <a:pt x="287" y="326"/>
                  </a:cubicBezTo>
                  <a:cubicBezTo>
                    <a:pt x="312" y="326"/>
                    <a:pt x="312" y="326"/>
                    <a:pt x="312" y="326"/>
                  </a:cubicBezTo>
                  <a:cubicBezTo>
                    <a:pt x="318" y="326"/>
                    <a:pt x="324" y="320"/>
                    <a:pt x="324" y="314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5"/>
                    <a:pt x="318" y="0"/>
                    <a:pt x="312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52" y="0"/>
                    <a:pt x="247" y="5"/>
                    <a:pt x="247" y="12"/>
                  </a:cubicBezTo>
                  <a:cubicBezTo>
                    <a:pt x="247" y="12"/>
                    <a:pt x="275" y="157"/>
                    <a:pt x="270" y="2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095605" y="1497589"/>
              <a:ext cx="334711" cy="334711"/>
            </a:xfrm>
            <a:custGeom>
              <a:avLst/>
              <a:gdLst/>
              <a:ahLst/>
              <a:cxnLst>
                <a:cxn ang="0">
                  <a:pos x="119" y="186"/>
                </a:cxn>
                <a:cxn ang="0">
                  <a:pos x="186" y="78"/>
                </a:cxn>
                <a:cxn ang="0">
                  <a:pos x="78" y="11"/>
                </a:cxn>
                <a:cxn ang="0">
                  <a:pos x="11" y="119"/>
                </a:cxn>
                <a:cxn ang="0">
                  <a:pos x="119" y="186"/>
                </a:cxn>
              </a:cxnLst>
              <a:rect l="0" t="0" r="r" b="b"/>
              <a:pathLst>
                <a:path w="197" h="197">
                  <a:moveTo>
                    <a:pt x="119" y="186"/>
                  </a:moveTo>
                  <a:cubicBezTo>
                    <a:pt x="167" y="175"/>
                    <a:pt x="197" y="126"/>
                    <a:pt x="186" y="78"/>
                  </a:cubicBezTo>
                  <a:cubicBezTo>
                    <a:pt x="175" y="30"/>
                    <a:pt x="127" y="0"/>
                    <a:pt x="78" y="11"/>
                  </a:cubicBezTo>
                  <a:cubicBezTo>
                    <a:pt x="30" y="22"/>
                    <a:pt x="0" y="71"/>
                    <a:pt x="11" y="119"/>
                  </a:cubicBezTo>
                  <a:cubicBezTo>
                    <a:pt x="22" y="167"/>
                    <a:pt x="71" y="197"/>
                    <a:pt x="119" y="18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088407" y="1776155"/>
              <a:ext cx="557851" cy="1120741"/>
            </a:xfrm>
            <a:custGeom>
              <a:avLst/>
              <a:gdLst/>
              <a:ahLst/>
              <a:cxnLst>
                <a:cxn ang="0">
                  <a:pos x="34" y="319"/>
                </a:cxn>
                <a:cxn ang="0">
                  <a:pos x="8" y="356"/>
                </a:cxn>
                <a:cxn ang="0">
                  <a:pos x="0" y="400"/>
                </a:cxn>
                <a:cxn ang="0">
                  <a:pos x="51" y="659"/>
                </a:cxn>
                <a:cxn ang="0">
                  <a:pos x="64" y="633"/>
                </a:cxn>
                <a:cxn ang="0">
                  <a:pos x="100" y="414"/>
                </a:cxn>
                <a:cxn ang="0">
                  <a:pos x="235" y="413"/>
                </a:cxn>
                <a:cxn ang="0">
                  <a:pos x="242" y="412"/>
                </a:cxn>
                <a:cxn ang="0">
                  <a:pos x="327" y="312"/>
                </a:cxn>
                <a:cxn ang="0">
                  <a:pos x="272" y="78"/>
                </a:cxn>
                <a:cxn ang="0">
                  <a:pos x="149" y="27"/>
                </a:cxn>
                <a:cxn ang="0">
                  <a:pos x="118" y="85"/>
                </a:cxn>
                <a:cxn ang="0">
                  <a:pos x="115" y="100"/>
                </a:cxn>
                <a:cxn ang="0">
                  <a:pos x="117" y="98"/>
                </a:cxn>
                <a:cxn ang="0">
                  <a:pos x="119" y="96"/>
                </a:cxn>
                <a:cxn ang="0">
                  <a:pos x="142" y="73"/>
                </a:cxn>
                <a:cxn ang="0">
                  <a:pos x="147" y="65"/>
                </a:cxn>
                <a:cxn ang="0">
                  <a:pos x="183" y="44"/>
                </a:cxn>
                <a:cxn ang="0">
                  <a:pos x="201" y="49"/>
                </a:cxn>
                <a:cxn ang="0">
                  <a:pos x="218" y="103"/>
                </a:cxn>
                <a:cxn ang="0">
                  <a:pos x="174" y="154"/>
                </a:cxn>
                <a:cxn ang="0">
                  <a:pos x="141" y="178"/>
                </a:cxn>
                <a:cxn ang="0">
                  <a:pos x="166" y="313"/>
                </a:cxn>
                <a:cxn ang="0">
                  <a:pos x="67" y="314"/>
                </a:cxn>
                <a:cxn ang="0">
                  <a:pos x="52" y="319"/>
                </a:cxn>
                <a:cxn ang="0">
                  <a:pos x="34" y="319"/>
                </a:cxn>
              </a:cxnLst>
              <a:rect l="0" t="0" r="r" b="b"/>
              <a:pathLst>
                <a:path w="328" h="659">
                  <a:moveTo>
                    <a:pt x="34" y="319"/>
                  </a:moveTo>
                  <a:cubicBezTo>
                    <a:pt x="20" y="327"/>
                    <a:pt x="10" y="340"/>
                    <a:pt x="8" y="356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21" y="473"/>
                    <a:pt x="46" y="573"/>
                    <a:pt x="51" y="659"/>
                  </a:cubicBezTo>
                  <a:cubicBezTo>
                    <a:pt x="58" y="652"/>
                    <a:pt x="62" y="643"/>
                    <a:pt x="64" y="633"/>
                  </a:cubicBezTo>
                  <a:cubicBezTo>
                    <a:pt x="100" y="414"/>
                    <a:pt x="100" y="414"/>
                    <a:pt x="100" y="414"/>
                  </a:cubicBezTo>
                  <a:cubicBezTo>
                    <a:pt x="235" y="413"/>
                    <a:pt x="235" y="413"/>
                    <a:pt x="235" y="413"/>
                  </a:cubicBezTo>
                  <a:cubicBezTo>
                    <a:pt x="237" y="412"/>
                    <a:pt x="239" y="412"/>
                    <a:pt x="242" y="412"/>
                  </a:cubicBezTo>
                  <a:cubicBezTo>
                    <a:pt x="284" y="419"/>
                    <a:pt x="328" y="375"/>
                    <a:pt x="327" y="312"/>
                  </a:cubicBezTo>
                  <a:cubicBezTo>
                    <a:pt x="325" y="231"/>
                    <a:pt x="307" y="151"/>
                    <a:pt x="272" y="78"/>
                  </a:cubicBezTo>
                  <a:cubicBezTo>
                    <a:pt x="245" y="19"/>
                    <a:pt x="184" y="0"/>
                    <a:pt x="149" y="27"/>
                  </a:cubicBezTo>
                  <a:cubicBezTo>
                    <a:pt x="131" y="42"/>
                    <a:pt x="121" y="63"/>
                    <a:pt x="118" y="85"/>
                  </a:cubicBezTo>
                  <a:cubicBezTo>
                    <a:pt x="117" y="89"/>
                    <a:pt x="116" y="94"/>
                    <a:pt x="115" y="100"/>
                  </a:cubicBezTo>
                  <a:cubicBezTo>
                    <a:pt x="116" y="99"/>
                    <a:pt x="116" y="98"/>
                    <a:pt x="117" y="98"/>
                  </a:cubicBezTo>
                  <a:cubicBezTo>
                    <a:pt x="118" y="97"/>
                    <a:pt x="118" y="97"/>
                    <a:pt x="119" y="96"/>
                  </a:cubicBezTo>
                  <a:cubicBezTo>
                    <a:pt x="130" y="88"/>
                    <a:pt x="137" y="79"/>
                    <a:pt x="142" y="73"/>
                  </a:cubicBezTo>
                  <a:cubicBezTo>
                    <a:pt x="146" y="68"/>
                    <a:pt x="147" y="65"/>
                    <a:pt x="147" y="65"/>
                  </a:cubicBezTo>
                  <a:cubicBezTo>
                    <a:pt x="154" y="52"/>
                    <a:pt x="168" y="44"/>
                    <a:pt x="183" y="44"/>
                  </a:cubicBezTo>
                  <a:cubicBezTo>
                    <a:pt x="189" y="44"/>
                    <a:pt x="196" y="45"/>
                    <a:pt x="201" y="49"/>
                  </a:cubicBezTo>
                  <a:cubicBezTo>
                    <a:pt x="221" y="59"/>
                    <a:pt x="228" y="83"/>
                    <a:pt x="218" y="103"/>
                  </a:cubicBezTo>
                  <a:cubicBezTo>
                    <a:pt x="213" y="111"/>
                    <a:pt x="200" y="132"/>
                    <a:pt x="174" y="154"/>
                  </a:cubicBezTo>
                  <a:cubicBezTo>
                    <a:pt x="166" y="161"/>
                    <a:pt x="155" y="170"/>
                    <a:pt x="141" y="178"/>
                  </a:cubicBezTo>
                  <a:cubicBezTo>
                    <a:pt x="157" y="221"/>
                    <a:pt x="165" y="267"/>
                    <a:pt x="166" y="313"/>
                  </a:cubicBezTo>
                  <a:cubicBezTo>
                    <a:pt x="67" y="314"/>
                    <a:pt x="67" y="314"/>
                    <a:pt x="67" y="314"/>
                  </a:cubicBezTo>
                  <a:cubicBezTo>
                    <a:pt x="63" y="317"/>
                    <a:pt x="57" y="319"/>
                    <a:pt x="52" y="319"/>
                  </a:cubicBezTo>
                  <a:lnTo>
                    <a:pt x="34" y="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255403" y="2087112"/>
              <a:ext cx="66222" cy="16699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5" y="98"/>
                </a:cxn>
                <a:cxn ang="0">
                  <a:pos x="39" y="54"/>
                </a:cxn>
                <a:cxn ang="0">
                  <a:pos x="33" y="0"/>
                </a:cxn>
                <a:cxn ang="0">
                  <a:pos x="3" y="12"/>
                </a:cxn>
                <a:cxn ang="0">
                  <a:pos x="0" y="57"/>
                </a:cxn>
              </a:cxnLst>
              <a:rect l="0" t="0" r="r" b="b"/>
              <a:pathLst>
                <a:path w="39" h="98">
                  <a:moveTo>
                    <a:pt x="0" y="57"/>
                  </a:moveTo>
                  <a:cubicBezTo>
                    <a:pt x="8" y="71"/>
                    <a:pt x="16" y="85"/>
                    <a:pt x="25" y="98"/>
                  </a:cubicBezTo>
                  <a:cubicBezTo>
                    <a:pt x="29" y="83"/>
                    <a:pt x="33" y="68"/>
                    <a:pt x="39" y="54"/>
                  </a:cubicBezTo>
                  <a:cubicBezTo>
                    <a:pt x="36" y="36"/>
                    <a:pt x="34" y="18"/>
                    <a:pt x="33" y="0"/>
                  </a:cubicBezTo>
                  <a:cubicBezTo>
                    <a:pt x="24" y="4"/>
                    <a:pt x="14" y="8"/>
                    <a:pt x="3" y="12"/>
                  </a:cubicBezTo>
                  <a:cubicBezTo>
                    <a:pt x="1" y="29"/>
                    <a:pt x="0" y="45"/>
                    <a:pt x="0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966040" y="1856054"/>
              <a:ext cx="494508" cy="253372"/>
            </a:xfrm>
            <a:custGeom>
              <a:avLst/>
              <a:gdLst/>
              <a:ahLst/>
              <a:cxnLst>
                <a:cxn ang="0">
                  <a:pos x="283" y="52"/>
                </a:cxn>
                <a:cxn ang="0">
                  <a:pos x="270" y="9"/>
                </a:cxn>
                <a:cxn ang="0">
                  <a:pos x="226" y="22"/>
                </a:cxn>
                <a:cxn ang="0">
                  <a:pos x="226" y="22"/>
                </a:cxn>
                <a:cxn ang="0">
                  <a:pos x="207" y="46"/>
                </a:cxn>
                <a:cxn ang="0">
                  <a:pos x="196" y="56"/>
                </a:cxn>
                <a:cxn ang="0">
                  <a:pos x="190" y="60"/>
                </a:cxn>
                <a:cxn ang="0">
                  <a:pos x="184" y="64"/>
                </a:cxn>
                <a:cxn ang="0">
                  <a:pos x="109" y="85"/>
                </a:cxn>
                <a:cxn ang="0">
                  <a:pos x="46" y="74"/>
                </a:cxn>
                <a:cxn ang="0">
                  <a:pos x="5" y="95"/>
                </a:cxn>
                <a:cxn ang="0">
                  <a:pos x="26" y="135"/>
                </a:cxn>
                <a:cxn ang="0">
                  <a:pos x="109" y="149"/>
                </a:cxn>
                <a:cxn ang="0">
                  <a:pos x="110" y="149"/>
                </a:cxn>
                <a:cxn ang="0">
                  <a:pos x="173" y="139"/>
                </a:cxn>
                <a:cxn ang="0">
                  <a:pos x="202" y="127"/>
                </a:cxn>
                <a:cxn ang="0">
                  <a:pos x="210" y="123"/>
                </a:cxn>
                <a:cxn ang="0">
                  <a:pos x="241" y="101"/>
                </a:cxn>
                <a:cxn ang="0">
                  <a:pos x="283" y="52"/>
                </a:cxn>
              </a:cxnLst>
              <a:rect l="0" t="0" r="r" b="b"/>
              <a:pathLst>
                <a:path w="291" h="149">
                  <a:moveTo>
                    <a:pt x="283" y="52"/>
                  </a:moveTo>
                  <a:cubicBezTo>
                    <a:pt x="291" y="36"/>
                    <a:pt x="285" y="17"/>
                    <a:pt x="270" y="9"/>
                  </a:cubicBezTo>
                  <a:cubicBezTo>
                    <a:pt x="254" y="0"/>
                    <a:pt x="235" y="6"/>
                    <a:pt x="226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5" y="23"/>
                    <a:pt x="219" y="34"/>
                    <a:pt x="207" y="46"/>
                  </a:cubicBezTo>
                  <a:cubicBezTo>
                    <a:pt x="204" y="49"/>
                    <a:pt x="200" y="53"/>
                    <a:pt x="196" y="56"/>
                  </a:cubicBezTo>
                  <a:cubicBezTo>
                    <a:pt x="194" y="57"/>
                    <a:pt x="192" y="59"/>
                    <a:pt x="190" y="60"/>
                  </a:cubicBezTo>
                  <a:cubicBezTo>
                    <a:pt x="188" y="62"/>
                    <a:pt x="186" y="63"/>
                    <a:pt x="184" y="64"/>
                  </a:cubicBezTo>
                  <a:cubicBezTo>
                    <a:pt x="166" y="76"/>
                    <a:pt x="142" y="85"/>
                    <a:pt x="109" y="85"/>
                  </a:cubicBezTo>
                  <a:cubicBezTo>
                    <a:pt x="91" y="85"/>
                    <a:pt x="70" y="82"/>
                    <a:pt x="46" y="74"/>
                  </a:cubicBezTo>
                  <a:cubicBezTo>
                    <a:pt x="29" y="69"/>
                    <a:pt x="11" y="78"/>
                    <a:pt x="5" y="95"/>
                  </a:cubicBezTo>
                  <a:cubicBezTo>
                    <a:pt x="0" y="112"/>
                    <a:pt x="9" y="130"/>
                    <a:pt x="26" y="135"/>
                  </a:cubicBezTo>
                  <a:cubicBezTo>
                    <a:pt x="56" y="145"/>
                    <a:pt x="84" y="149"/>
                    <a:pt x="109" y="149"/>
                  </a:cubicBezTo>
                  <a:cubicBezTo>
                    <a:pt x="109" y="149"/>
                    <a:pt x="110" y="149"/>
                    <a:pt x="110" y="149"/>
                  </a:cubicBezTo>
                  <a:cubicBezTo>
                    <a:pt x="133" y="149"/>
                    <a:pt x="155" y="145"/>
                    <a:pt x="173" y="139"/>
                  </a:cubicBezTo>
                  <a:cubicBezTo>
                    <a:pt x="184" y="136"/>
                    <a:pt x="194" y="132"/>
                    <a:pt x="202" y="127"/>
                  </a:cubicBezTo>
                  <a:cubicBezTo>
                    <a:pt x="205" y="126"/>
                    <a:pt x="207" y="125"/>
                    <a:pt x="210" y="123"/>
                  </a:cubicBezTo>
                  <a:cubicBezTo>
                    <a:pt x="222" y="116"/>
                    <a:pt x="232" y="109"/>
                    <a:pt x="241" y="101"/>
                  </a:cubicBezTo>
                  <a:cubicBezTo>
                    <a:pt x="269" y="77"/>
                    <a:pt x="282" y="54"/>
                    <a:pt x="283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3378330" y="2459973"/>
              <a:ext cx="299440" cy="503146"/>
            </a:xfrm>
            <a:custGeom>
              <a:avLst/>
              <a:gdLst/>
              <a:ahLst/>
              <a:cxnLst>
                <a:cxn ang="0">
                  <a:pos x="170" y="174"/>
                </a:cxn>
                <a:cxn ang="0">
                  <a:pos x="108" y="165"/>
                </a:cxn>
                <a:cxn ang="0">
                  <a:pos x="115" y="79"/>
                </a:cxn>
                <a:cxn ang="0">
                  <a:pos x="164" y="79"/>
                </a:cxn>
                <a:cxn ang="0">
                  <a:pos x="155" y="39"/>
                </a:cxn>
                <a:cxn ang="0">
                  <a:pos x="154" y="35"/>
                </a:cxn>
                <a:cxn ang="0">
                  <a:pos x="150" y="24"/>
                </a:cxn>
                <a:cxn ang="0">
                  <a:pos x="138" y="0"/>
                </a:cxn>
                <a:cxn ang="0">
                  <a:pos x="100" y="27"/>
                </a:cxn>
                <a:cxn ang="0">
                  <a:pos x="90" y="35"/>
                </a:cxn>
                <a:cxn ang="0">
                  <a:pos x="41" y="79"/>
                </a:cxn>
                <a:cxn ang="0">
                  <a:pos x="63" y="79"/>
                </a:cxn>
                <a:cxn ang="0">
                  <a:pos x="70" y="165"/>
                </a:cxn>
                <a:cxn ang="0">
                  <a:pos x="7" y="175"/>
                </a:cxn>
                <a:cxn ang="0">
                  <a:pos x="7" y="175"/>
                </a:cxn>
                <a:cxn ang="0">
                  <a:pos x="0" y="202"/>
                </a:cxn>
                <a:cxn ang="0">
                  <a:pos x="72" y="189"/>
                </a:cxn>
                <a:cxn ang="0">
                  <a:pos x="76" y="233"/>
                </a:cxn>
                <a:cxn ang="0">
                  <a:pos x="54" y="264"/>
                </a:cxn>
                <a:cxn ang="0">
                  <a:pos x="87" y="296"/>
                </a:cxn>
                <a:cxn ang="0">
                  <a:pos x="119" y="264"/>
                </a:cxn>
                <a:cxn ang="0">
                  <a:pos x="102" y="235"/>
                </a:cxn>
                <a:cxn ang="0">
                  <a:pos x="106" y="189"/>
                </a:cxn>
                <a:cxn ang="0">
                  <a:pos x="176" y="202"/>
                </a:cxn>
                <a:cxn ang="0">
                  <a:pos x="170" y="175"/>
                </a:cxn>
                <a:cxn ang="0">
                  <a:pos x="170" y="174"/>
                </a:cxn>
              </a:cxnLst>
              <a:rect l="0" t="0" r="r" b="b"/>
              <a:pathLst>
                <a:path w="176" h="296">
                  <a:moveTo>
                    <a:pt x="170" y="174"/>
                  </a:moveTo>
                  <a:cubicBezTo>
                    <a:pt x="153" y="169"/>
                    <a:pt x="133" y="166"/>
                    <a:pt x="108" y="165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1" y="62"/>
                    <a:pt x="158" y="48"/>
                    <a:pt x="155" y="39"/>
                  </a:cubicBezTo>
                  <a:cubicBezTo>
                    <a:pt x="155" y="37"/>
                    <a:pt x="155" y="36"/>
                    <a:pt x="154" y="35"/>
                  </a:cubicBezTo>
                  <a:cubicBezTo>
                    <a:pt x="153" y="31"/>
                    <a:pt x="152" y="27"/>
                    <a:pt x="150" y="24"/>
                  </a:cubicBezTo>
                  <a:cubicBezTo>
                    <a:pt x="146" y="14"/>
                    <a:pt x="142" y="6"/>
                    <a:pt x="138" y="0"/>
                  </a:cubicBezTo>
                  <a:cubicBezTo>
                    <a:pt x="124" y="9"/>
                    <a:pt x="112" y="18"/>
                    <a:pt x="100" y="27"/>
                  </a:cubicBezTo>
                  <a:cubicBezTo>
                    <a:pt x="96" y="30"/>
                    <a:pt x="93" y="32"/>
                    <a:pt x="90" y="35"/>
                  </a:cubicBezTo>
                  <a:cubicBezTo>
                    <a:pt x="72" y="50"/>
                    <a:pt x="56" y="64"/>
                    <a:pt x="41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70" y="165"/>
                    <a:pt x="70" y="165"/>
                    <a:pt x="70" y="165"/>
                  </a:cubicBezTo>
                  <a:cubicBezTo>
                    <a:pt x="44" y="166"/>
                    <a:pt x="24" y="170"/>
                    <a:pt x="7" y="175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7" y="185"/>
                    <a:pt x="4" y="194"/>
                    <a:pt x="0" y="202"/>
                  </a:cubicBezTo>
                  <a:cubicBezTo>
                    <a:pt x="16" y="196"/>
                    <a:pt x="39" y="190"/>
                    <a:pt x="72" y="189"/>
                  </a:cubicBezTo>
                  <a:cubicBezTo>
                    <a:pt x="76" y="233"/>
                    <a:pt x="76" y="233"/>
                    <a:pt x="76" y="233"/>
                  </a:cubicBezTo>
                  <a:cubicBezTo>
                    <a:pt x="63" y="238"/>
                    <a:pt x="54" y="250"/>
                    <a:pt x="54" y="264"/>
                  </a:cubicBezTo>
                  <a:cubicBezTo>
                    <a:pt x="54" y="282"/>
                    <a:pt x="69" y="296"/>
                    <a:pt x="87" y="296"/>
                  </a:cubicBezTo>
                  <a:cubicBezTo>
                    <a:pt x="105" y="296"/>
                    <a:pt x="119" y="282"/>
                    <a:pt x="119" y="264"/>
                  </a:cubicBezTo>
                  <a:cubicBezTo>
                    <a:pt x="119" y="251"/>
                    <a:pt x="112" y="241"/>
                    <a:pt x="102" y="235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38" y="190"/>
                    <a:pt x="160" y="196"/>
                    <a:pt x="176" y="202"/>
                  </a:cubicBezTo>
                  <a:cubicBezTo>
                    <a:pt x="172" y="194"/>
                    <a:pt x="170" y="185"/>
                    <a:pt x="170" y="175"/>
                  </a:cubicBezTo>
                  <a:cubicBezTo>
                    <a:pt x="170" y="175"/>
                    <a:pt x="170" y="175"/>
                    <a:pt x="170" y="1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3245885" y="2847229"/>
              <a:ext cx="108691" cy="115889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5"/>
                </a:cxn>
                <a:cxn ang="0">
                  <a:pos x="0" y="36"/>
                </a:cxn>
                <a:cxn ang="0">
                  <a:pos x="32" y="68"/>
                </a:cxn>
                <a:cxn ang="0">
                  <a:pos x="64" y="36"/>
                </a:cxn>
                <a:cxn ang="0">
                  <a:pos x="46" y="7"/>
                </a:cxn>
                <a:cxn ang="0">
                  <a:pos x="46" y="0"/>
                </a:cxn>
                <a:cxn ang="0">
                  <a:pos x="29" y="3"/>
                </a:cxn>
                <a:cxn ang="0">
                  <a:pos x="22" y="3"/>
                </a:cxn>
              </a:cxnLst>
              <a:rect l="0" t="0" r="r" b="b"/>
              <a:pathLst>
                <a:path w="64" h="68">
                  <a:moveTo>
                    <a:pt x="22" y="3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9" y="9"/>
                    <a:pt x="0" y="22"/>
                    <a:pt x="0" y="36"/>
                  </a:cubicBezTo>
                  <a:cubicBezTo>
                    <a:pt x="0" y="54"/>
                    <a:pt x="14" y="68"/>
                    <a:pt x="32" y="68"/>
                  </a:cubicBezTo>
                  <a:cubicBezTo>
                    <a:pt x="50" y="68"/>
                    <a:pt x="64" y="54"/>
                    <a:pt x="64" y="36"/>
                  </a:cubicBezTo>
                  <a:cubicBezTo>
                    <a:pt x="64" y="23"/>
                    <a:pt x="57" y="12"/>
                    <a:pt x="46" y="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1" y="2"/>
                    <a:pt x="35" y="3"/>
                    <a:pt x="29" y="3"/>
                  </a:cubicBezTo>
                  <a:cubicBezTo>
                    <a:pt x="27" y="3"/>
                    <a:pt x="24" y="3"/>
                    <a:pt x="22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3701524" y="2849389"/>
              <a:ext cx="52546" cy="113730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20" y="14"/>
                </a:cxn>
                <a:cxn ang="0">
                  <a:pos x="30" y="3"/>
                </a:cxn>
                <a:cxn ang="0">
                  <a:pos x="31" y="2"/>
                </a:cxn>
                <a:cxn ang="0">
                  <a:pos x="20" y="0"/>
                </a:cxn>
                <a:cxn ang="0">
                  <a:pos x="20" y="5"/>
                </a:cxn>
                <a:cxn ang="0">
                  <a:pos x="0" y="35"/>
                </a:cxn>
                <a:cxn ang="0">
                  <a:pos x="30" y="67"/>
                </a:cxn>
                <a:cxn ang="0">
                  <a:pos x="14" y="35"/>
                </a:cxn>
              </a:cxnLst>
              <a:rect l="0" t="0" r="r" b="b"/>
              <a:pathLst>
                <a:path w="31" h="67">
                  <a:moveTo>
                    <a:pt x="14" y="35"/>
                  </a:moveTo>
                  <a:cubicBezTo>
                    <a:pt x="14" y="27"/>
                    <a:pt x="16" y="20"/>
                    <a:pt x="20" y="14"/>
                  </a:cubicBezTo>
                  <a:cubicBezTo>
                    <a:pt x="22" y="10"/>
                    <a:pt x="26" y="6"/>
                    <a:pt x="30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7" y="2"/>
                    <a:pt x="23" y="1"/>
                    <a:pt x="20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8" y="10"/>
                    <a:pt x="0" y="22"/>
                    <a:pt x="0" y="35"/>
                  </a:cubicBezTo>
                  <a:cubicBezTo>
                    <a:pt x="0" y="52"/>
                    <a:pt x="13" y="66"/>
                    <a:pt x="30" y="67"/>
                  </a:cubicBezTo>
                  <a:cubicBezTo>
                    <a:pt x="20" y="60"/>
                    <a:pt x="14" y="48"/>
                    <a:pt x="14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3353137" y="1458000"/>
              <a:ext cx="351266" cy="350547"/>
            </a:xfrm>
            <a:custGeom>
              <a:avLst/>
              <a:gdLst/>
              <a:ahLst/>
              <a:cxnLst>
                <a:cxn ang="0">
                  <a:pos x="125" y="194"/>
                </a:cxn>
                <a:cxn ang="0">
                  <a:pos x="195" y="82"/>
                </a:cxn>
                <a:cxn ang="0">
                  <a:pos x="82" y="11"/>
                </a:cxn>
                <a:cxn ang="0">
                  <a:pos x="12" y="124"/>
                </a:cxn>
                <a:cxn ang="0">
                  <a:pos x="125" y="194"/>
                </a:cxn>
              </a:cxnLst>
              <a:rect l="0" t="0" r="r" b="b"/>
              <a:pathLst>
                <a:path w="207" h="206">
                  <a:moveTo>
                    <a:pt x="125" y="194"/>
                  </a:moveTo>
                  <a:cubicBezTo>
                    <a:pt x="175" y="183"/>
                    <a:pt x="207" y="132"/>
                    <a:pt x="195" y="82"/>
                  </a:cubicBezTo>
                  <a:cubicBezTo>
                    <a:pt x="183" y="31"/>
                    <a:pt x="133" y="0"/>
                    <a:pt x="82" y="11"/>
                  </a:cubicBezTo>
                  <a:cubicBezTo>
                    <a:pt x="32" y="23"/>
                    <a:pt x="0" y="74"/>
                    <a:pt x="12" y="124"/>
                  </a:cubicBezTo>
                  <a:cubicBezTo>
                    <a:pt x="24" y="175"/>
                    <a:pt x="74" y="206"/>
                    <a:pt x="125" y="1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3273238" y="2673756"/>
              <a:ext cx="105092" cy="16483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95"/>
                </a:cxn>
                <a:cxn ang="0">
                  <a:pos x="6" y="97"/>
                </a:cxn>
                <a:cxn ang="0">
                  <a:pos x="13" y="97"/>
                </a:cxn>
                <a:cxn ang="0">
                  <a:pos x="35" y="92"/>
                </a:cxn>
                <a:cxn ang="0">
                  <a:pos x="46" y="84"/>
                </a:cxn>
                <a:cxn ang="0">
                  <a:pos x="61" y="51"/>
                </a:cxn>
                <a:cxn ang="0">
                  <a:pos x="61" y="49"/>
                </a:cxn>
                <a:cxn ang="0">
                  <a:pos x="62" y="0"/>
                </a:cxn>
              </a:cxnLst>
              <a:rect l="0" t="0" r="r" b="b"/>
              <a:pathLst>
                <a:path w="62" h="97">
                  <a:moveTo>
                    <a:pt x="62" y="0"/>
                  </a:moveTo>
                  <a:cubicBezTo>
                    <a:pt x="35" y="34"/>
                    <a:pt x="15" y="68"/>
                    <a:pt x="0" y="95"/>
                  </a:cubicBezTo>
                  <a:cubicBezTo>
                    <a:pt x="2" y="96"/>
                    <a:pt x="4" y="96"/>
                    <a:pt x="6" y="97"/>
                  </a:cubicBezTo>
                  <a:cubicBezTo>
                    <a:pt x="8" y="97"/>
                    <a:pt x="11" y="97"/>
                    <a:pt x="13" y="97"/>
                  </a:cubicBezTo>
                  <a:cubicBezTo>
                    <a:pt x="21" y="97"/>
                    <a:pt x="28" y="95"/>
                    <a:pt x="35" y="92"/>
                  </a:cubicBezTo>
                  <a:cubicBezTo>
                    <a:pt x="39" y="90"/>
                    <a:pt x="43" y="87"/>
                    <a:pt x="46" y="84"/>
                  </a:cubicBezTo>
                  <a:cubicBezTo>
                    <a:pt x="55" y="76"/>
                    <a:pt x="60" y="64"/>
                    <a:pt x="61" y="51"/>
                  </a:cubicBezTo>
                  <a:cubicBezTo>
                    <a:pt x="61" y="50"/>
                    <a:pt x="61" y="50"/>
                    <a:pt x="61" y="49"/>
                  </a:cubicBezTo>
                  <a:cubicBezTo>
                    <a:pt x="61" y="31"/>
                    <a:pt x="61" y="15"/>
                    <a:pt x="6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3623065" y="2381513"/>
              <a:ext cx="141082" cy="452039"/>
            </a:xfrm>
            <a:custGeom>
              <a:avLst/>
              <a:gdLst/>
              <a:ahLst/>
              <a:cxnLst>
                <a:cxn ang="0">
                  <a:pos x="42" y="226"/>
                </a:cxn>
                <a:cxn ang="0">
                  <a:pos x="42" y="221"/>
                </a:cxn>
                <a:cxn ang="0">
                  <a:pos x="47" y="125"/>
                </a:cxn>
                <a:cxn ang="0">
                  <a:pos x="54" y="81"/>
                </a:cxn>
                <a:cxn ang="0">
                  <a:pos x="58" y="64"/>
                </a:cxn>
                <a:cxn ang="0">
                  <a:pos x="61" y="53"/>
                </a:cxn>
                <a:cxn ang="0">
                  <a:pos x="73" y="20"/>
                </a:cxn>
                <a:cxn ang="0">
                  <a:pos x="83" y="0"/>
                </a:cxn>
                <a:cxn ang="0">
                  <a:pos x="73" y="4"/>
                </a:cxn>
                <a:cxn ang="0">
                  <a:pos x="0" y="42"/>
                </a:cxn>
                <a:cxn ang="0">
                  <a:pos x="14" y="69"/>
                </a:cxn>
                <a:cxn ang="0">
                  <a:pos x="19" y="81"/>
                </a:cxn>
                <a:cxn ang="0">
                  <a:pos x="19" y="82"/>
                </a:cxn>
                <a:cxn ang="0">
                  <a:pos x="28" y="125"/>
                </a:cxn>
                <a:cxn ang="0">
                  <a:pos x="34" y="221"/>
                </a:cxn>
                <a:cxn ang="0">
                  <a:pos x="34" y="223"/>
                </a:cxn>
                <a:cxn ang="0">
                  <a:pos x="47" y="255"/>
                </a:cxn>
                <a:cxn ang="0">
                  <a:pos x="62" y="265"/>
                </a:cxn>
                <a:cxn ang="0">
                  <a:pos x="64" y="266"/>
                </a:cxn>
                <a:cxn ang="0">
                  <a:pos x="42" y="226"/>
                </a:cxn>
              </a:cxnLst>
              <a:rect l="0" t="0" r="r" b="b"/>
              <a:pathLst>
                <a:path w="83" h="266">
                  <a:moveTo>
                    <a:pt x="42" y="226"/>
                  </a:moveTo>
                  <a:cubicBezTo>
                    <a:pt x="42" y="224"/>
                    <a:pt x="42" y="223"/>
                    <a:pt x="42" y="221"/>
                  </a:cubicBezTo>
                  <a:cubicBezTo>
                    <a:pt x="42" y="186"/>
                    <a:pt x="43" y="154"/>
                    <a:pt x="47" y="125"/>
                  </a:cubicBezTo>
                  <a:cubicBezTo>
                    <a:pt x="48" y="110"/>
                    <a:pt x="51" y="95"/>
                    <a:pt x="54" y="81"/>
                  </a:cubicBezTo>
                  <a:cubicBezTo>
                    <a:pt x="55" y="75"/>
                    <a:pt x="56" y="70"/>
                    <a:pt x="58" y="64"/>
                  </a:cubicBezTo>
                  <a:cubicBezTo>
                    <a:pt x="59" y="60"/>
                    <a:pt x="59" y="57"/>
                    <a:pt x="61" y="53"/>
                  </a:cubicBezTo>
                  <a:cubicBezTo>
                    <a:pt x="64" y="41"/>
                    <a:pt x="68" y="30"/>
                    <a:pt x="73" y="20"/>
                  </a:cubicBezTo>
                  <a:cubicBezTo>
                    <a:pt x="76" y="13"/>
                    <a:pt x="79" y="6"/>
                    <a:pt x="83" y="0"/>
                  </a:cubicBezTo>
                  <a:cubicBezTo>
                    <a:pt x="79" y="1"/>
                    <a:pt x="76" y="2"/>
                    <a:pt x="73" y="4"/>
                  </a:cubicBezTo>
                  <a:cubicBezTo>
                    <a:pt x="46" y="15"/>
                    <a:pt x="22" y="28"/>
                    <a:pt x="0" y="42"/>
                  </a:cubicBezTo>
                  <a:cubicBezTo>
                    <a:pt x="5" y="48"/>
                    <a:pt x="10" y="56"/>
                    <a:pt x="14" y="69"/>
                  </a:cubicBezTo>
                  <a:cubicBezTo>
                    <a:pt x="16" y="73"/>
                    <a:pt x="17" y="77"/>
                    <a:pt x="19" y="81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22" y="94"/>
                    <a:pt x="25" y="108"/>
                    <a:pt x="28" y="125"/>
                  </a:cubicBezTo>
                  <a:cubicBezTo>
                    <a:pt x="31" y="151"/>
                    <a:pt x="34" y="182"/>
                    <a:pt x="34" y="221"/>
                  </a:cubicBezTo>
                  <a:cubicBezTo>
                    <a:pt x="34" y="222"/>
                    <a:pt x="34" y="222"/>
                    <a:pt x="34" y="223"/>
                  </a:cubicBezTo>
                  <a:cubicBezTo>
                    <a:pt x="34" y="235"/>
                    <a:pt x="39" y="246"/>
                    <a:pt x="47" y="255"/>
                  </a:cubicBezTo>
                  <a:cubicBezTo>
                    <a:pt x="52" y="259"/>
                    <a:pt x="57" y="263"/>
                    <a:pt x="62" y="265"/>
                  </a:cubicBezTo>
                  <a:cubicBezTo>
                    <a:pt x="63" y="265"/>
                    <a:pt x="63" y="265"/>
                    <a:pt x="64" y="266"/>
                  </a:cubicBezTo>
                  <a:cubicBezTo>
                    <a:pt x="51" y="256"/>
                    <a:pt x="43" y="242"/>
                    <a:pt x="42" y="2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2"/>
            <p:cNvSpPr>
              <a:spLocks noEditPoints="1"/>
            </p:cNvSpPr>
            <p:nvPr/>
          </p:nvSpPr>
          <p:spPr bwMode="auto">
            <a:xfrm>
              <a:off x="3150151" y="1828701"/>
              <a:ext cx="610397" cy="303039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6" y="134"/>
                </a:cxn>
                <a:cxn ang="0">
                  <a:pos x="31" y="159"/>
                </a:cxn>
                <a:cxn ang="0">
                  <a:pos x="85" y="174"/>
                </a:cxn>
                <a:cxn ang="0">
                  <a:pos x="93" y="174"/>
                </a:cxn>
                <a:cxn ang="0">
                  <a:pos x="106" y="176"/>
                </a:cxn>
                <a:cxn ang="0">
                  <a:pos x="114" y="176"/>
                </a:cxn>
                <a:cxn ang="0">
                  <a:pos x="142" y="178"/>
                </a:cxn>
                <a:cxn ang="0">
                  <a:pos x="176" y="178"/>
                </a:cxn>
                <a:cxn ang="0">
                  <a:pos x="195" y="167"/>
                </a:cxn>
                <a:cxn ang="0">
                  <a:pos x="203" y="146"/>
                </a:cxn>
                <a:cxn ang="0">
                  <a:pos x="201" y="134"/>
                </a:cxn>
                <a:cxn ang="0">
                  <a:pos x="200" y="133"/>
                </a:cxn>
                <a:cxn ang="0">
                  <a:pos x="171" y="114"/>
                </a:cxn>
                <a:cxn ang="0">
                  <a:pos x="114" y="112"/>
                </a:cxn>
                <a:cxn ang="0">
                  <a:pos x="106" y="112"/>
                </a:cxn>
                <a:cxn ang="0">
                  <a:pos x="75" y="107"/>
                </a:cxn>
                <a:cxn ang="0">
                  <a:pos x="85" y="99"/>
                </a:cxn>
                <a:cxn ang="0">
                  <a:pos x="106" y="86"/>
                </a:cxn>
                <a:cxn ang="0">
                  <a:pos x="114" y="81"/>
                </a:cxn>
                <a:cxn ang="0">
                  <a:pos x="114" y="104"/>
                </a:cxn>
                <a:cxn ang="0">
                  <a:pos x="169" y="106"/>
                </a:cxn>
                <a:cxn ang="0">
                  <a:pos x="171" y="106"/>
                </a:cxn>
                <a:cxn ang="0">
                  <a:pos x="202" y="121"/>
                </a:cxn>
                <a:cxn ang="0">
                  <a:pos x="206" y="87"/>
                </a:cxn>
                <a:cxn ang="0">
                  <a:pos x="222" y="90"/>
                </a:cxn>
                <a:cxn ang="0">
                  <a:pos x="222" y="90"/>
                </a:cxn>
                <a:cxn ang="0">
                  <a:pos x="222" y="90"/>
                </a:cxn>
                <a:cxn ang="0">
                  <a:pos x="238" y="87"/>
                </a:cxn>
                <a:cxn ang="0">
                  <a:pos x="243" y="121"/>
                </a:cxn>
                <a:cxn ang="0">
                  <a:pos x="274" y="106"/>
                </a:cxn>
                <a:cxn ang="0">
                  <a:pos x="274" y="106"/>
                </a:cxn>
                <a:cxn ang="0">
                  <a:pos x="284" y="106"/>
                </a:cxn>
                <a:cxn ang="0">
                  <a:pos x="294" y="78"/>
                </a:cxn>
                <a:cxn ang="0">
                  <a:pos x="303" y="67"/>
                </a:cxn>
                <a:cxn ang="0">
                  <a:pos x="313" y="57"/>
                </a:cxn>
                <a:cxn ang="0">
                  <a:pos x="331" y="43"/>
                </a:cxn>
                <a:cxn ang="0">
                  <a:pos x="339" y="37"/>
                </a:cxn>
                <a:cxn ang="0">
                  <a:pos x="356" y="26"/>
                </a:cxn>
                <a:cxn ang="0">
                  <a:pos x="359" y="24"/>
                </a:cxn>
                <a:cxn ang="0">
                  <a:pos x="333" y="11"/>
                </a:cxn>
                <a:cxn ang="0">
                  <a:pos x="318" y="4"/>
                </a:cxn>
                <a:cxn ang="0">
                  <a:pos x="309" y="1"/>
                </a:cxn>
                <a:cxn ang="0">
                  <a:pos x="300" y="0"/>
                </a:cxn>
                <a:cxn ang="0">
                  <a:pos x="145" y="0"/>
                </a:cxn>
                <a:cxn ang="0">
                  <a:pos x="136" y="1"/>
                </a:cxn>
                <a:cxn ang="0">
                  <a:pos x="127" y="4"/>
                </a:cxn>
                <a:cxn ang="0">
                  <a:pos x="127" y="4"/>
                </a:cxn>
                <a:cxn ang="0">
                  <a:pos x="112" y="11"/>
                </a:cxn>
                <a:cxn ang="0">
                  <a:pos x="70" y="33"/>
                </a:cxn>
                <a:cxn ang="0">
                  <a:pos x="28" y="63"/>
                </a:cxn>
                <a:cxn ang="0">
                  <a:pos x="12" y="80"/>
                </a:cxn>
                <a:cxn ang="0">
                  <a:pos x="10" y="82"/>
                </a:cxn>
                <a:cxn ang="0">
                  <a:pos x="1" y="113"/>
                </a:cxn>
                <a:cxn ang="0">
                  <a:pos x="207" y="38"/>
                </a:cxn>
                <a:cxn ang="0">
                  <a:pos x="222" y="38"/>
                </a:cxn>
                <a:cxn ang="0">
                  <a:pos x="238" y="38"/>
                </a:cxn>
                <a:cxn ang="0">
                  <a:pos x="245" y="68"/>
                </a:cxn>
                <a:cxn ang="0">
                  <a:pos x="244" y="70"/>
                </a:cxn>
                <a:cxn ang="0">
                  <a:pos x="222" y="78"/>
                </a:cxn>
                <a:cxn ang="0">
                  <a:pos x="201" y="70"/>
                </a:cxn>
                <a:cxn ang="0">
                  <a:pos x="200" y="68"/>
                </a:cxn>
                <a:cxn ang="0">
                  <a:pos x="207" y="38"/>
                </a:cxn>
              </a:cxnLst>
              <a:rect l="0" t="0" r="r" b="b"/>
              <a:pathLst>
                <a:path w="359" h="178">
                  <a:moveTo>
                    <a:pt x="1" y="113"/>
                  </a:moveTo>
                  <a:cubicBezTo>
                    <a:pt x="0" y="120"/>
                    <a:pt x="2" y="128"/>
                    <a:pt x="6" y="134"/>
                  </a:cubicBezTo>
                  <a:cubicBezTo>
                    <a:pt x="12" y="146"/>
                    <a:pt x="21" y="153"/>
                    <a:pt x="31" y="159"/>
                  </a:cubicBezTo>
                  <a:cubicBezTo>
                    <a:pt x="46" y="166"/>
                    <a:pt x="63" y="170"/>
                    <a:pt x="85" y="174"/>
                  </a:cubicBezTo>
                  <a:cubicBezTo>
                    <a:pt x="88" y="174"/>
                    <a:pt x="90" y="174"/>
                    <a:pt x="93" y="174"/>
                  </a:cubicBezTo>
                  <a:cubicBezTo>
                    <a:pt x="97" y="175"/>
                    <a:pt x="101" y="175"/>
                    <a:pt x="106" y="176"/>
                  </a:cubicBezTo>
                  <a:cubicBezTo>
                    <a:pt x="109" y="176"/>
                    <a:pt x="111" y="176"/>
                    <a:pt x="114" y="176"/>
                  </a:cubicBezTo>
                  <a:cubicBezTo>
                    <a:pt x="123" y="177"/>
                    <a:pt x="132" y="177"/>
                    <a:pt x="142" y="178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84" y="177"/>
                    <a:pt x="191" y="172"/>
                    <a:pt x="195" y="167"/>
                  </a:cubicBezTo>
                  <a:cubicBezTo>
                    <a:pt x="200" y="161"/>
                    <a:pt x="203" y="154"/>
                    <a:pt x="203" y="146"/>
                  </a:cubicBezTo>
                  <a:cubicBezTo>
                    <a:pt x="203" y="142"/>
                    <a:pt x="202" y="138"/>
                    <a:pt x="201" y="134"/>
                  </a:cubicBezTo>
                  <a:cubicBezTo>
                    <a:pt x="200" y="134"/>
                    <a:pt x="200" y="133"/>
                    <a:pt x="200" y="133"/>
                  </a:cubicBezTo>
                  <a:cubicBezTo>
                    <a:pt x="195" y="122"/>
                    <a:pt x="184" y="114"/>
                    <a:pt x="171" y="114"/>
                  </a:cubicBezTo>
                  <a:cubicBezTo>
                    <a:pt x="149" y="114"/>
                    <a:pt x="130" y="113"/>
                    <a:pt x="114" y="112"/>
                  </a:cubicBezTo>
                  <a:cubicBezTo>
                    <a:pt x="111" y="112"/>
                    <a:pt x="109" y="112"/>
                    <a:pt x="106" y="112"/>
                  </a:cubicBezTo>
                  <a:cubicBezTo>
                    <a:pt x="93" y="110"/>
                    <a:pt x="82" y="109"/>
                    <a:pt x="75" y="107"/>
                  </a:cubicBezTo>
                  <a:cubicBezTo>
                    <a:pt x="78" y="104"/>
                    <a:pt x="81" y="102"/>
                    <a:pt x="85" y="99"/>
                  </a:cubicBezTo>
                  <a:cubicBezTo>
                    <a:pt x="91" y="95"/>
                    <a:pt x="99" y="90"/>
                    <a:pt x="106" y="86"/>
                  </a:cubicBezTo>
                  <a:cubicBezTo>
                    <a:pt x="109" y="84"/>
                    <a:pt x="112" y="83"/>
                    <a:pt x="114" y="81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28" y="105"/>
                    <a:pt x="146" y="106"/>
                    <a:pt x="169" y="106"/>
                  </a:cubicBezTo>
                  <a:cubicBezTo>
                    <a:pt x="171" y="106"/>
                    <a:pt x="171" y="106"/>
                    <a:pt x="171" y="106"/>
                  </a:cubicBezTo>
                  <a:cubicBezTo>
                    <a:pt x="183" y="106"/>
                    <a:pt x="194" y="112"/>
                    <a:pt x="202" y="121"/>
                  </a:cubicBezTo>
                  <a:cubicBezTo>
                    <a:pt x="206" y="87"/>
                    <a:pt x="206" y="87"/>
                    <a:pt x="206" y="87"/>
                  </a:cubicBezTo>
                  <a:cubicBezTo>
                    <a:pt x="211" y="89"/>
                    <a:pt x="217" y="90"/>
                    <a:pt x="222" y="90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28" y="90"/>
                    <a:pt x="233" y="89"/>
                    <a:pt x="238" y="87"/>
                  </a:cubicBezTo>
                  <a:cubicBezTo>
                    <a:pt x="243" y="121"/>
                    <a:pt x="243" y="121"/>
                    <a:pt x="243" y="121"/>
                  </a:cubicBezTo>
                  <a:cubicBezTo>
                    <a:pt x="250" y="112"/>
                    <a:pt x="261" y="106"/>
                    <a:pt x="274" y="106"/>
                  </a:cubicBezTo>
                  <a:cubicBezTo>
                    <a:pt x="274" y="106"/>
                    <a:pt x="274" y="106"/>
                    <a:pt x="274" y="106"/>
                  </a:cubicBezTo>
                  <a:cubicBezTo>
                    <a:pt x="277" y="106"/>
                    <a:pt x="281" y="106"/>
                    <a:pt x="284" y="106"/>
                  </a:cubicBezTo>
                  <a:cubicBezTo>
                    <a:pt x="285" y="94"/>
                    <a:pt x="290" y="84"/>
                    <a:pt x="294" y="78"/>
                  </a:cubicBezTo>
                  <a:cubicBezTo>
                    <a:pt x="297" y="74"/>
                    <a:pt x="299" y="71"/>
                    <a:pt x="303" y="67"/>
                  </a:cubicBezTo>
                  <a:cubicBezTo>
                    <a:pt x="306" y="64"/>
                    <a:pt x="309" y="60"/>
                    <a:pt x="313" y="57"/>
                  </a:cubicBezTo>
                  <a:cubicBezTo>
                    <a:pt x="319" y="52"/>
                    <a:pt x="325" y="47"/>
                    <a:pt x="331" y="43"/>
                  </a:cubicBezTo>
                  <a:cubicBezTo>
                    <a:pt x="333" y="41"/>
                    <a:pt x="336" y="39"/>
                    <a:pt x="339" y="37"/>
                  </a:cubicBezTo>
                  <a:cubicBezTo>
                    <a:pt x="345" y="33"/>
                    <a:pt x="351" y="29"/>
                    <a:pt x="356" y="26"/>
                  </a:cubicBezTo>
                  <a:cubicBezTo>
                    <a:pt x="357" y="26"/>
                    <a:pt x="358" y="25"/>
                    <a:pt x="359" y="24"/>
                  </a:cubicBezTo>
                  <a:cubicBezTo>
                    <a:pt x="349" y="19"/>
                    <a:pt x="340" y="14"/>
                    <a:pt x="333" y="11"/>
                  </a:cubicBezTo>
                  <a:cubicBezTo>
                    <a:pt x="324" y="7"/>
                    <a:pt x="318" y="4"/>
                    <a:pt x="318" y="4"/>
                  </a:cubicBezTo>
                  <a:cubicBezTo>
                    <a:pt x="315" y="3"/>
                    <a:pt x="312" y="2"/>
                    <a:pt x="309" y="1"/>
                  </a:cubicBezTo>
                  <a:cubicBezTo>
                    <a:pt x="306" y="1"/>
                    <a:pt x="303" y="0"/>
                    <a:pt x="300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2" y="0"/>
                    <a:pt x="139" y="1"/>
                    <a:pt x="136" y="1"/>
                  </a:cubicBezTo>
                  <a:cubicBezTo>
                    <a:pt x="133" y="2"/>
                    <a:pt x="130" y="3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1" y="7"/>
                    <a:pt x="112" y="11"/>
                  </a:cubicBezTo>
                  <a:cubicBezTo>
                    <a:pt x="101" y="16"/>
                    <a:pt x="86" y="24"/>
                    <a:pt x="70" y="33"/>
                  </a:cubicBezTo>
                  <a:cubicBezTo>
                    <a:pt x="55" y="42"/>
                    <a:pt x="41" y="51"/>
                    <a:pt x="28" y="63"/>
                  </a:cubicBezTo>
                  <a:cubicBezTo>
                    <a:pt x="22" y="68"/>
                    <a:pt x="17" y="73"/>
                    <a:pt x="12" y="80"/>
                  </a:cubicBezTo>
                  <a:cubicBezTo>
                    <a:pt x="11" y="81"/>
                    <a:pt x="11" y="82"/>
                    <a:pt x="10" y="82"/>
                  </a:cubicBezTo>
                  <a:cubicBezTo>
                    <a:pt x="5" y="90"/>
                    <a:pt x="1" y="100"/>
                    <a:pt x="1" y="113"/>
                  </a:cubicBezTo>
                  <a:close/>
                  <a:moveTo>
                    <a:pt x="207" y="38"/>
                  </a:moveTo>
                  <a:cubicBezTo>
                    <a:pt x="222" y="38"/>
                    <a:pt x="222" y="38"/>
                    <a:pt x="222" y="38"/>
                  </a:cubicBezTo>
                  <a:cubicBezTo>
                    <a:pt x="238" y="38"/>
                    <a:pt x="238" y="38"/>
                    <a:pt x="238" y="38"/>
                  </a:cubicBezTo>
                  <a:cubicBezTo>
                    <a:pt x="245" y="68"/>
                    <a:pt x="245" y="68"/>
                    <a:pt x="245" y="68"/>
                  </a:cubicBezTo>
                  <a:cubicBezTo>
                    <a:pt x="244" y="70"/>
                    <a:pt x="244" y="70"/>
                    <a:pt x="244" y="70"/>
                  </a:cubicBezTo>
                  <a:cubicBezTo>
                    <a:pt x="238" y="76"/>
                    <a:pt x="230" y="78"/>
                    <a:pt x="222" y="78"/>
                  </a:cubicBezTo>
                  <a:cubicBezTo>
                    <a:pt x="215" y="78"/>
                    <a:pt x="207" y="76"/>
                    <a:pt x="201" y="70"/>
                  </a:cubicBezTo>
                  <a:cubicBezTo>
                    <a:pt x="200" y="68"/>
                    <a:pt x="200" y="68"/>
                    <a:pt x="200" y="68"/>
                  </a:cubicBezTo>
                  <a:lnTo>
                    <a:pt x="207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3561881" y="2023049"/>
              <a:ext cx="172034" cy="108691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7" y="53"/>
                </a:cxn>
                <a:cxn ang="0">
                  <a:pos x="27" y="64"/>
                </a:cxn>
                <a:cxn ang="0">
                  <a:pos x="61" y="64"/>
                </a:cxn>
                <a:cxn ang="0">
                  <a:pos x="89" y="62"/>
                </a:cxn>
                <a:cxn ang="0">
                  <a:pos x="97" y="62"/>
                </a:cxn>
                <a:cxn ang="0">
                  <a:pos x="101" y="61"/>
                </a:cxn>
                <a:cxn ang="0">
                  <a:pos x="97" y="60"/>
                </a:cxn>
                <a:cxn ang="0">
                  <a:pos x="89" y="57"/>
                </a:cxn>
                <a:cxn ang="0">
                  <a:pos x="76" y="52"/>
                </a:cxn>
                <a:cxn ang="0">
                  <a:pos x="47" y="24"/>
                </a:cxn>
                <a:cxn ang="0">
                  <a:pos x="45" y="20"/>
                </a:cxn>
                <a:cxn ang="0">
                  <a:pos x="41" y="0"/>
                </a:cxn>
                <a:cxn ang="0">
                  <a:pos x="32" y="0"/>
                </a:cxn>
                <a:cxn ang="0">
                  <a:pos x="3" y="19"/>
                </a:cxn>
                <a:cxn ang="0">
                  <a:pos x="2" y="20"/>
                </a:cxn>
                <a:cxn ang="0">
                  <a:pos x="0" y="32"/>
                </a:cxn>
              </a:cxnLst>
              <a:rect l="0" t="0" r="r" b="b"/>
              <a:pathLst>
                <a:path w="101" h="64">
                  <a:moveTo>
                    <a:pt x="0" y="32"/>
                  </a:moveTo>
                  <a:cubicBezTo>
                    <a:pt x="0" y="40"/>
                    <a:pt x="3" y="47"/>
                    <a:pt x="7" y="53"/>
                  </a:cubicBezTo>
                  <a:cubicBezTo>
                    <a:pt x="12" y="58"/>
                    <a:pt x="19" y="63"/>
                    <a:pt x="27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71" y="63"/>
                    <a:pt x="80" y="63"/>
                    <a:pt x="89" y="62"/>
                  </a:cubicBezTo>
                  <a:cubicBezTo>
                    <a:pt x="91" y="62"/>
                    <a:pt x="94" y="62"/>
                    <a:pt x="97" y="62"/>
                  </a:cubicBezTo>
                  <a:cubicBezTo>
                    <a:pt x="98" y="62"/>
                    <a:pt x="100" y="62"/>
                    <a:pt x="101" y="61"/>
                  </a:cubicBezTo>
                  <a:cubicBezTo>
                    <a:pt x="100" y="61"/>
                    <a:pt x="98" y="60"/>
                    <a:pt x="97" y="60"/>
                  </a:cubicBezTo>
                  <a:cubicBezTo>
                    <a:pt x="94" y="59"/>
                    <a:pt x="91" y="58"/>
                    <a:pt x="89" y="57"/>
                  </a:cubicBezTo>
                  <a:cubicBezTo>
                    <a:pt x="84" y="56"/>
                    <a:pt x="80" y="54"/>
                    <a:pt x="76" y="52"/>
                  </a:cubicBezTo>
                  <a:cubicBezTo>
                    <a:pt x="63" y="45"/>
                    <a:pt x="53" y="36"/>
                    <a:pt x="47" y="24"/>
                  </a:cubicBezTo>
                  <a:cubicBezTo>
                    <a:pt x="47" y="23"/>
                    <a:pt x="46" y="21"/>
                    <a:pt x="45" y="20"/>
                  </a:cubicBezTo>
                  <a:cubicBezTo>
                    <a:pt x="43" y="14"/>
                    <a:pt x="41" y="7"/>
                    <a:pt x="41" y="0"/>
                  </a:cubicBezTo>
                  <a:cubicBezTo>
                    <a:pt x="38" y="0"/>
                    <a:pt x="35" y="0"/>
                    <a:pt x="32" y="0"/>
                  </a:cubicBezTo>
                  <a:cubicBezTo>
                    <a:pt x="19" y="0"/>
                    <a:pt x="8" y="8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1" y="24"/>
                    <a:pt x="0" y="28"/>
                    <a:pt x="0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4294646" y="2847229"/>
              <a:ext cx="74860" cy="11588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5"/>
                </a:cxn>
                <a:cxn ang="0">
                  <a:pos x="0" y="6"/>
                </a:cxn>
                <a:cxn ang="0">
                  <a:pos x="2" y="7"/>
                </a:cxn>
                <a:cxn ang="0">
                  <a:pos x="9" y="16"/>
                </a:cxn>
                <a:cxn ang="0">
                  <a:pos x="15" y="36"/>
                </a:cxn>
                <a:cxn ang="0">
                  <a:pos x="1" y="67"/>
                </a:cxn>
                <a:cxn ang="0">
                  <a:pos x="12" y="68"/>
                </a:cxn>
                <a:cxn ang="0">
                  <a:pos x="44" y="36"/>
                </a:cxn>
                <a:cxn ang="0">
                  <a:pos x="26" y="7"/>
                </a:cxn>
                <a:cxn ang="0">
                  <a:pos x="26" y="0"/>
                </a:cxn>
                <a:cxn ang="0">
                  <a:pos x="9" y="3"/>
                </a:cxn>
                <a:cxn ang="0">
                  <a:pos x="2" y="3"/>
                </a:cxn>
              </a:cxnLst>
              <a:rect l="0" t="0" r="r" b="b"/>
              <a:pathLst>
                <a:path w="44" h="68">
                  <a:moveTo>
                    <a:pt x="2" y="3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5" y="9"/>
                    <a:pt x="7" y="12"/>
                    <a:pt x="9" y="16"/>
                  </a:cubicBezTo>
                  <a:cubicBezTo>
                    <a:pt x="12" y="22"/>
                    <a:pt x="15" y="29"/>
                    <a:pt x="15" y="36"/>
                  </a:cubicBezTo>
                  <a:cubicBezTo>
                    <a:pt x="15" y="48"/>
                    <a:pt x="9" y="59"/>
                    <a:pt x="1" y="67"/>
                  </a:cubicBezTo>
                  <a:cubicBezTo>
                    <a:pt x="4" y="68"/>
                    <a:pt x="8" y="68"/>
                    <a:pt x="12" y="68"/>
                  </a:cubicBezTo>
                  <a:cubicBezTo>
                    <a:pt x="29" y="68"/>
                    <a:pt x="44" y="54"/>
                    <a:pt x="44" y="36"/>
                  </a:cubicBezTo>
                  <a:cubicBezTo>
                    <a:pt x="44" y="23"/>
                    <a:pt x="37" y="12"/>
                    <a:pt x="26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2"/>
                    <a:pt x="15" y="3"/>
                    <a:pt x="9" y="3"/>
                  </a:cubicBezTo>
                  <a:cubicBezTo>
                    <a:pt x="6" y="3"/>
                    <a:pt x="4" y="3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4393259" y="2432620"/>
              <a:ext cx="299440" cy="530499"/>
            </a:xfrm>
            <a:custGeom>
              <a:avLst/>
              <a:gdLst/>
              <a:ahLst/>
              <a:cxnLst>
                <a:cxn ang="0">
                  <a:pos x="169" y="190"/>
                </a:cxn>
                <a:cxn ang="0">
                  <a:pos x="107" y="181"/>
                </a:cxn>
                <a:cxn ang="0">
                  <a:pos x="115" y="95"/>
                </a:cxn>
                <a:cxn ang="0">
                  <a:pos x="163" y="95"/>
                </a:cxn>
                <a:cxn ang="0">
                  <a:pos x="155" y="55"/>
                </a:cxn>
                <a:cxn ang="0">
                  <a:pos x="154" y="51"/>
                </a:cxn>
                <a:cxn ang="0">
                  <a:pos x="150" y="40"/>
                </a:cxn>
                <a:cxn ang="0">
                  <a:pos x="131" y="10"/>
                </a:cxn>
                <a:cxn ang="0">
                  <a:pos x="118" y="3"/>
                </a:cxn>
                <a:cxn ang="0">
                  <a:pos x="89" y="0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55" y="4"/>
                </a:cxn>
                <a:cxn ang="0">
                  <a:pos x="35" y="21"/>
                </a:cxn>
                <a:cxn ang="0">
                  <a:pos x="26" y="40"/>
                </a:cxn>
                <a:cxn ang="0">
                  <a:pos x="22" y="51"/>
                </a:cxn>
                <a:cxn ang="0">
                  <a:pos x="18" y="65"/>
                </a:cxn>
                <a:cxn ang="0">
                  <a:pos x="13" y="95"/>
                </a:cxn>
                <a:cxn ang="0">
                  <a:pos x="62" y="95"/>
                </a:cxn>
                <a:cxn ang="0">
                  <a:pos x="70" y="181"/>
                </a:cxn>
                <a:cxn ang="0">
                  <a:pos x="7" y="191"/>
                </a:cxn>
                <a:cxn ang="0">
                  <a:pos x="7" y="191"/>
                </a:cxn>
                <a:cxn ang="0">
                  <a:pos x="0" y="218"/>
                </a:cxn>
                <a:cxn ang="0">
                  <a:pos x="72" y="205"/>
                </a:cxn>
                <a:cxn ang="0">
                  <a:pos x="76" y="249"/>
                </a:cxn>
                <a:cxn ang="0">
                  <a:pos x="54" y="280"/>
                </a:cxn>
                <a:cxn ang="0">
                  <a:pos x="86" y="312"/>
                </a:cxn>
                <a:cxn ang="0">
                  <a:pos x="119" y="280"/>
                </a:cxn>
                <a:cxn ang="0">
                  <a:pos x="101" y="251"/>
                </a:cxn>
                <a:cxn ang="0">
                  <a:pos x="105" y="205"/>
                </a:cxn>
                <a:cxn ang="0">
                  <a:pos x="176" y="218"/>
                </a:cxn>
                <a:cxn ang="0">
                  <a:pos x="169" y="191"/>
                </a:cxn>
                <a:cxn ang="0">
                  <a:pos x="169" y="190"/>
                </a:cxn>
              </a:cxnLst>
              <a:rect l="0" t="0" r="r" b="b"/>
              <a:pathLst>
                <a:path w="176" h="312">
                  <a:moveTo>
                    <a:pt x="169" y="190"/>
                  </a:moveTo>
                  <a:cubicBezTo>
                    <a:pt x="153" y="185"/>
                    <a:pt x="132" y="182"/>
                    <a:pt x="107" y="181"/>
                  </a:cubicBezTo>
                  <a:cubicBezTo>
                    <a:pt x="115" y="95"/>
                    <a:pt x="115" y="95"/>
                    <a:pt x="115" y="95"/>
                  </a:cubicBezTo>
                  <a:cubicBezTo>
                    <a:pt x="163" y="95"/>
                    <a:pt x="163" y="95"/>
                    <a:pt x="163" y="95"/>
                  </a:cubicBezTo>
                  <a:cubicBezTo>
                    <a:pt x="161" y="78"/>
                    <a:pt x="158" y="64"/>
                    <a:pt x="155" y="55"/>
                  </a:cubicBezTo>
                  <a:cubicBezTo>
                    <a:pt x="154" y="53"/>
                    <a:pt x="154" y="52"/>
                    <a:pt x="154" y="51"/>
                  </a:cubicBezTo>
                  <a:cubicBezTo>
                    <a:pt x="152" y="47"/>
                    <a:pt x="151" y="43"/>
                    <a:pt x="150" y="40"/>
                  </a:cubicBezTo>
                  <a:cubicBezTo>
                    <a:pt x="144" y="26"/>
                    <a:pt x="138" y="16"/>
                    <a:pt x="131" y="10"/>
                  </a:cubicBezTo>
                  <a:cubicBezTo>
                    <a:pt x="127" y="7"/>
                    <a:pt x="124" y="5"/>
                    <a:pt x="118" y="3"/>
                  </a:cubicBezTo>
                  <a:cubicBezTo>
                    <a:pt x="112" y="1"/>
                    <a:pt x="103" y="0"/>
                    <a:pt x="89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1" y="0"/>
                    <a:pt x="62" y="2"/>
                    <a:pt x="55" y="4"/>
                  </a:cubicBezTo>
                  <a:cubicBezTo>
                    <a:pt x="48" y="7"/>
                    <a:pt x="43" y="9"/>
                    <a:pt x="35" y="21"/>
                  </a:cubicBezTo>
                  <a:cubicBezTo>
                    <a:pt x="33" y="25"/>
                    <a:pt x="29" y="31"/>
                    <a:pt x="26" y="40"/>
                  </a:cubicBezTo>
                  <a:cubicBezTo>
                    <a:pt x="25" y="43"/>
                    <a:pt x="23" y="47"/>
                    <a:pt x="22" y="51"/>
                  </a:cubicBezTo>
                  <a:cubicBezTo>
                    <a:pt x="21" y="55"/>
                    <a:pt x="20" y="60"/>
                    <a:pt x="18" y="65"/>
                  </a:cubicBezTo>
                  <a:cubicBezTo>
                    <a:pt x="16" y="74"/>
                    <a:pt x="14" y="84"/>
                    <a:pt x="13" y="95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44" y="182"/>
                    <a:pt x="23" y="186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201"/>
                    <a:pt x="4" y="210"/>
                    <a:pt x="0" y="218"/>
                  </a:cubicBezTo>
                  <a:cubicBezTo>
                    <a:pt x="16" y="212"/>
                    <a:pt x="39" y="206"/>
                    <a:pt x="72" y="205"/>
                  </a:cubicBezTo>
                  <a:cubicBezTo>
                    <a:pt x="76" y="249"/>
                    <a:pt x="76" y="249"/>
                    <a:pt x="76" y="249"/>
                  </a:cubicBezTo>
                  <a:cubicBezTo>
                    <a:pt x="63" y="254"/>
                    <a:pt x="54" y="266"/>
                    <a:pt x="54" y="280"/>
                  </a:cubicBezTo>
                  <a:cubicBezTo>
                    <a:pt x="54" y="298"/>
                    <a:pt x="68" y="312"/>
                    <a:pt x="86" y="312"/>
                  </a:cubicBezTo>
                  <a:cubicBezTo>
                    <a:pt x="104" y="312"/>
                    <a:pt x="119" y="298"/>
                    <a:pt x="119" y="280"/>
                  </a:cubicBezTo>
                  <a:cubicBezTo>
                    <a:pt x="119" y="267"/>
                    <a:pt x="112" y="257"/>
                    <a:pt x="101" y="25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37" y="206"/>
                    <a:pt x="160" y="212"/>
                    <a:pt x="176" y="218"/>
                  </a:cubicBezTo>
                  <a:cubicBezTo>
                    <a:pt x="172" y="210"/>
                    <a:pt x="169" y="201"/>
                    <a:pt x="169" y="191"/>
                  </a:cubicBezTo>
                  <a:cubicBezTo>
                    <a:pt x="169" y="191"/>
                    <a:pt x="169" y="191"/>
                    <a:pt x="169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4716453" y="2849389"/>
              <a:ext cx="73420" cy="113730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34" y="15"/>
                </a:cxn>
                <a:cxn ang="0">
                  <a:pos x="43" y="4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35" y="2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0" y="35"/>
                </a:cxn>
                <a:cxn ang="0">
                  <a:pos x="32" y="67"/>
                </a:cxn>
                <a:cxn ang="0">
                  <a:pos x="43" y="66"/>
                </a:cxn>
                <a:cxn ang="0">
                  <a:pos x="29" y="35"/>
                </a:cxn>
              </a:cxnLst>
              <a:rect l="0" t="0" r="r" b="b"/>
              <a:pathLst>
                <a:path w="43" h="67">
                  <a:moveTo>
                    <a:pt x="29" y="35"/>
                  </a:moveTo>
                  <a:cubicBezTo>
                    <a:pt x="29" y="28"/>
                    <a:pt x="31" y="21"/>
                    <a:pt x="34" y="15"/>
                  </a:cubicBezTo>
                  <a:cubicBezTo>
                    <a:pt x="37" y="11"/>
                    <a:pt x="40" y="7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1" y="2"/>
                    <a:pt x="38" y="2"/>
                    <a:pt x="35" y="2"/>
                  </a:cubicBezTo>
                  <a:cubicBezTo>
                    <a:pt x="30" y="2"/>
                    <a:pt x="24" y="1"/>
                    <a:pt x="19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8" y="10"/>
                    <a:pt x="0" y="22"/>
                    <a:pt x="0" y="35"/>
                  </a:cubicBezTo>
                  <a:cubicBezTo>
                    <a:pt x="0" y="53"/>
                    <a:pt x="14" y="67"/>
                    <a:pt x="32" y="67"/>
                  </a:cubicBezTo>
                  <a:cubicBezTo>
                    <a:pt x="36" y="67"/>
                    <a:pt x="40" y="67"/>
                    <a:pt x="43" y="66"/>
                  </a:cubicBezTo>
                  <a:cubicBezTo>
                    <a:pt x="34" y="58"/>
                    <a:pt x="29" y="47"/>
                    <a:pt x="29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4755323" y="2318890"/>
              <a:ext cx="5039" cy="64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4321999" y="2318890"/>
              <a:ext cx="8638" cy="791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3" y="2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4368066" y="1458000"/>
              <a:ext cx="349827" cy="350547"/>
            </a:xfrm>
            <a:custGeom>
              <a:avLst/>
              <a:gdLst/>
              <a:ahLst/>
              <a:cxnLst>
                <a:cxn ang="0">
                  <a:pos x="124" y="194"/>
                </a:cxn>
                <a:cxn ang="0">
                  <a:pos x="194" y="82"/>
                </a:cxn>
                <a:cxn ang="0">
                  <a:pos x="82" y="11"/>
                </a:cxn>
                <a:cxn ang="0">
                  <a:pos x="11" y="124"/>
                </a:cxn>
                <a:cxn ang="0">
                  <a:pos x="124" y="194"/>
                </a:cxn>
              </a:cxnLst>
              <a:rect l="0" t="0" r="r" b="b"/>
              <a:pathLst>
                <a:path w="206" h="206">
                  <a:moveTo>
                    <a:pt x="124" y="194"/>
                  </a:moveTo>
                  <a:cubicBezTo>
                    <a:pt x="175" y="183"/>
                    <a:pt x="206" y="132"/>
                    <a:pt x="194" y="82"/>
                  </a:cubicBezTo>
                  <a:cubicBezTo>
                    <a:pt x="183" y="31"/>
                    <a:pt x="132" y="0"/>
                    <a:pt x="82" y="11"/>
                  </a:cubicBezTo>
                  <a:cubicBezTo>
                    <a:pt x="31" y="23"/>
                    <a:pt x="0" y="74"/>
                    <a:pt x="11" y="124"/>
                  </a:cubicBezTo>
                  <a:cubicBezTo>
                    <a:pt x="23" y="175"/>
                    <a:pt x="74" y="206"/>
                    <a:pt x="124" y="1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4289607" y="2318890"/>
              <a:ext cx="505305" cy="519701"/>
            </a:xfrm>
            <a:custGeom>
              <a:avLst/>
              <a:gdLst/>
              <a:ahLst/>
              <a:cxnLst>
                <a:cxn ang="0">
                  <a:pos x="263" y="270"/>
                </a:cxn>
                <a:cxn ang="0">
                  <a:pos x="262" y="258"/>
                </a:cxn>
                <a:cxn ang="0">
                  <a:pos x="267" y="162"/>
                </a:cxn>
                <a:cxn ang="0">
                  <a:pos x="276" y="109"/>
                </a:cxn>
                <a:cxn ang="0">
                  <a:pos x="277" y="103"/>
                </a:cxn>
                <a:cxn ang="0">
                  <a:pos x="278" y="99"/>
                </a:cxn>
                <a:cxn ang="0">
                  <a:pos x="280" y="90"/>
                </a:cxn>
                <a:cxn ang="0">
                  <a:pos x="297" y="46"/>
                </a:cxn>
                <a:cxn ang="0">
                  <a:pos x="289" y="32"/>
                </a:cxn>
                <a:cxn ang="0">
                  <a:pos x="277" y="16"/>
                </a:cxn>
                <a:cxn ang="0">
                  <a:pos x="263" y="0"/>
                </a:cxn>
                <a:cxn ang="0">
                  <a:pos x="155" y="0"/>
                </a:cxn>
                <a:cxn ang="0">
                  <a:pos x="149" y="8"/>
                </a:cxn>
                <a:cxn ang="0">
                  <a:pos x="143" y="0"/>
                </a:cxn>
                <a:cxn ang="0">
                  <a:pos x="35" y="0"/>
                </a:cxn>
                <a:cxn ang="0">
                  <a:pos x="19" y="17"/>
                </a:cxn>
                <a:cxn ang="0">
                  <a:pos x="0" y="46"/>
                </a:cxn>
                <a:cxn ang="0">
                  <a:pos x="19" y="97"/>
                </a:cxn>
                <a:cxn ang="0">
                  <a:pos x="20" y="99"/>
                </a:cxn>
                <a:cxn ang="0">
                  <a:pos x="21" y="105"/>
                </a:cxn>
                <a:cxn ang="0">
                  <a:pos x="23" y="112"/>
                </a:cxn>
                <a:cxn ang="0">
                  <a:pos x="31" y="162"/>
                </a:cxn>
                <a:cxn ang="0">
                  <a:pos x="36" y="258"/>
                </a:cxn>
                <a:cxn ang="0">
                  <a:pos x="35" y="271"/>
                </a:cxn>
                <a:cxn ang="0">
                  <a:pos x="9" y="306"/>
                </a:cxn>
                <a:cxn ang="0">
                  <a:pos x="12" y="306"/>
                </a:cxn>
                <a:cxn ang="0">
                  <a:pos x="34" y="301"/>
                </a:cxn>
                <a:cxn ang="0">
                  <a:pos x="44" y="293"/>
                </a:cxn>
                <a:cxn ang="0">
                  <a:pos x="59" y="260"/>
                </a:cxn>
                <a:cxn ang="0">
                  <a:pos x="60" y="258"/>
                </a:cxn>
                <a:cxn ang="0">
                  <a:pos x="65" y="162"/>
                </a:cxn>
                <a:cxn ang="0">
                  <a:pos x="72" y="130"/>
                </a:cxn>
                <a:cxn ang="0">
                  <a:pos x="75" y="118"/>
                </a:cxn>
                <a:cxn ang="0">
                  <a:pos x="79" y="106"/>
                </a:cxn>
                <a:cxn ang="0">
                  <a:pos x="89" y="84"/>
                </a:cxn>
                <a:cxn ang="0">
                  <a:pos x="113" y="63"/>
                </a:cxn>
                <a:cxn ang="0">
                  <a:pos x="149" y="59"/>
                </a:cxn>
                <a:cxn ang="0">
                  <a:pos x="182" y="63"/>
                </a:cxn>
                <a:cxn ang="0">
                  <a:pos x="197" y="71"/>
                </a:cxn>
                <a:cxn ang="0">
                  <a:pos x="219" y="106"/>
                </a:cxn>
                <a:cxn ang="0">
                  <a:pos x="223" y="118"/>
                </a:cxn>
                <a:cxn ang="0">
                  <a:pos x="223" y="119"/>
                </a:cxn>
                <a:cxn ang="0">
                  <a:pos x="232" y="162"/>
                </a:cxn>
                <a:cxn ang="0">
                  <a:pos x="238" y="258"/>
                </a:cxn>
                <a:cxn ang="0">
                  <a:pos x="238" y="260"/>
                </a:cxn>
                <a:cxn ang="0">
                  <a:pos x="252" y="292"/>
                </a:cxn>
                <a:cxn ang="0">
                  <a:pos x="267" y="302"/>
                </a:cxn>
                <a:cxn ang="0">
                  <a:pos x="286" y="306"/>
                </a:cxn>
                <a:cxn ang="0">
                  <a:pos x="289" y="306"/>
                </a:cxn>
                <a:cxn ang="0">
                  <a:pos x="263" y="270"/>
                </a:cxn>
              </a:cxnLst>
              <a:rect l="0" t="0" r="r" b="b"/>
              <a:pathLst>
                <a:path w="297" h="306">
                  <a:moveTo>
                    <a:pt x="263" y="270"/>
                  </a:moveTo>
                  <a:cubicBezTo>
                    <a:pt x="262" y="266"/>
                    <a:pt x="262" y="262"/>
                    <a:pt x="262" y="258"/>
                  </a:cubicBezTo>
                  <a:cubicBezTo>
                    <a:pt x="262" y="223"/>
                    <a:pt x="263" y="191"/>
                    <a:pt x="267" y="162"/>
                  </a:cubicBezTo>
                  <a:cubicBezTo>
                    <a:pt x="269" y="143"/>
                    <a:pt x="272" y="125"/>
                    <a:pt x="276" y="109"/>
                  </a:cubicBezTo>
                  <a:cubicBezTo>
                    <a:pt x="276" y="107"/>
                    <a:pt x="277" y="105"/>
                    <a:pt x="277" y="103"/>
                  </a:cubicBezTo>
                  <a:cubicBezTo>
                    <a:pt x="277" y="102"/>
                    <a:pt x="278" y="100"/>
                    <a:pt x="278" y="99"/>
                  </a:cubicBezTo>
                  <a:cubicBezTo>
                    <a:pt x="279" y="96"/>
                    <a:pt x="280" y="93"/>
                    <a:pt x="280" y="90"/>
                  </a:cubicBezTo>
                  <a:cubicBezTo>
                    <a:pt x="285" y="74"/>
                    <a:pt x="291" y="60"/>
                    <a:pt x="297" y="46"/>
                  </a:cubicBezTo>
                  <a:cubicBezTo>
                    <a:pt x="295" y="42"/>
                    <a:pt x="292" y="37"/>
                    <a:pt x="289" y="32"/>
                  </a:cubicBezTo>
                  <a:cubicBezTo>
                    <a:pt x="286" y="26"/>
                    <a:pt x="282" y="21"/>
                    <a:pt x="277" y="16"/>
                  </a:cubicBezTo>
                  <a:cubicBezTo>
                    <a:pt x="273" y="10"/>
                    <a:pt x="268" y="5"/>
                    <a:pt x="263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6"/>
                    <a:pt x="24" y="11"/>
                    <a:pt x="19" y="17"/>
                  </a:cubicBezTo>
                  <a:cubicBezTo>
                    <a:pt x="12" y="26"/>
                    <a:pt x="6" y="36"/>
                    <a:pt x="0" y="46"/>
                  </a:cubicBezTo>
                  <a:cubicBezTo>
                    <a:pt x="8" y="61"/>
                    <a:pt x="14" y="78"/>
                    <a:pt x="19" y="97"/>
                  </a:cubicBezTo>
                  <a:cubicBezTo>
                    <a:pt x="19" y="98"/>
                    <a:pt x="19" y="98"/>
                    <a:pt x="20" y="99"/>
                  </a:cubicBezTo>
                  <a:cubicBezTo>
                    <a:pt x="20" y="101"/>
                    <a:pt x="21" y="103"/>
                    <a:pt x="21" y="105"/>
                  </a:cubicBezTo>
                  <a:cubicBezTo>
                    <a:pt x="22" y="107"/>
                    <a:pt x="22" y="110"/>
                    <a:pt x="23" y="112"/>
                  </a:cubicBezTo>
                  <a:cubicBezTo>
                    <a:pt x="26" y="128"/>
                    <a:pt x="29" y="144"/>
                    <a:pt x="31" y="162"/>
                  </a:cubicBezTo>
                  <a:cubicBezTo>
                    <a:pt x="35" y="191"/>
                    <a:pt x="36" y="222"/>
                    <a:pt x="36" y="258"/>
                  </a:cubicBezTo>
                  <a:cubicBezTo>
                    <a:pt x="36" y="263"/>
                    <a:pt x="36" y="267"/>
                    <a:pt x="35" y="271"/>
                  </a:cubicBezTo>
                  <a:cubicBezTo>
                    <a:pt x="31" y="286"/>
                    <a:pt x="22" y="298"/>
                    <a:pt x="9" y="306"/>
                  </a:cubicBezTo>
                  <a:cubicBezTo>
                    <a:pt x="10" y="306"/>
                    <a:pt x="11" y="306"/>
                    <a:pt x="12" y="306"/>
                  </a:cubicBezTo>
                  <a:cubicBezTo>
                    <a:pt x="20" y="306"/>
                    <a:pt x="27" y="304"/>
                    <a:pt x="34" y="301"/>
                  </a:cubicBezTo>
                  <a:cubicBezTo>
                    <a:pt x="38" y="299"/>
                    <a:pt x="41" y="296"/>
                    <a:pt x="44" y="293"/>
                  </a:cubicBezTo>
                  <a:cubicBezTo>
                    <a:pt x="53" y="285"/>
                    <a:pt x="59" y="273"/>
                    <a:pt x="59" y="260"/>
                  </a:cubicBezTo>
                  <a:cubicBezTo>
                    <a:pt x="59" y="259"/>
                    <a:pt x="60" y="259"/>
                    <a:pt x="60" y="258"/>
                  </a:cubicBezTo>
                  <a:cubicBezTo>
                    <a:pt x="60" y="219"/>
                    <a:pt x="62" y="188"/>
                    <a:pt x="65" y="162"/>
                  </a:cubicBezTo>
                  <a:cubicBezTo>
                    <a:pt x="67" y="150"/>
                    <a:pt x="69" y="139"/>
                    <a:pt x="72" y="130"/>
                  </a:cubicBezTo>
                  <a:cubicBezTo>
                    <a:pt x="73" y="126"/>
                    <a:pt x="74" y="122"/>
                    <a:pt x="75" y="118"/>
                  </a:cubicBezTo>
                  <a:cubicBezTo>
                    <a:pt x="76" y="114"/>
                    <a:pt x="77" y="110"/>
                    <a:pt x="79" y="106"/>
                  </a:cubicBezTo>
                  <a:cubicBezTo>
                    <a:pt x="82" y="97"/>
                    <a:pt x="86" y="89"/>
                    <a:pt x="89" y="84"/>
                  </a:cubicBezTo>
                  <a:cubicBezTo>
                    <a:pt x="99" y="70"/>
                    <a:pt x="105" y="67"/>
                    <a:pt x="113" y="63"/>
                  </a:cubicBezTo>
                  <a:cubicBezTo>
                    <a:pt x="122" y="60"/>
                    <a:pt x="134" y="59"/>
                    <a:pt x="149" y="59"/>
                  </a:cubicBezTo>
                  <a:cubicBezTo>
                    <a:pt x="162" y="59"/>
                    <a:pt x="173" y="60"/>
                    <a:pt x="182" y="63"/>
                  </a:cubicBezTo>
                  <a:cubicBezTo>
                    <a:pt x="188" y="64"/>
                    <a:pt x="192" y="67"/>
                    <a:pt x="197" y="71"/>
                  </a:cubicBezTo>
                  <a:cubicBezTo>
                    <a:pt x="203" y="76"/>
                    <a:pt x="211" y="86"/>
                    <a:pt x="219" y="106"/>
                  </a:cubicBezTo>
                  <a:cubicBezTo>
                    <a:pt x="220" y="110"/>
                    <a:pt x="222" y="114"/>
                    <a:pt x="223" y="118"/>
                  </a:cubicBezTo>
                  <a:cubicBezTo>
                    <a:pt x="223" y="119"/>
                    <a:pt x="223" y="119"/>
                    <a:pt x="223" y="119"/>
                  </a:cubicBezTo>
                  <a:cubicBezTo>
                    <a:pt x="227" y="131"/>
                    <a:pt x="230" y="145"/>
                    <a:pt x="232" y="162"/>
                  </a:cubicBezTo>
                  <a:cubicBezTo>
                    <a:pt x="236" y="188"/>
                    <a:pt x="238" y="219"/>
                    <a:pt x="238" y="258"/>
                  </a:cubicBezTo>
                  <a:cubicBezTo>
                    <a:pt x="238" y="259"/>
                    <a:pt x="238" y="259"/>
                    <a:pt x="238" y="260"/>
                  </a:cubicBezTo>
                  <a:cubicBezTo>
                    <a:pt x="239" y="272"/>
                    <a:pt x="244" y="283"/>
                    <a:pt x="252" y="292"/>
                  </a:cubicBezTo>
                  <a:cubicBezTo>
                    <a:pt x="256" y="296"/>
                    <a:pt x="261" y="300"/>
                    <a:pt x="267" y="302"/>
                  </a:cubicBezTo>
                  <a:cubicBezTo>
                    <a:pt x="273" y="305"/>
                    <a:pt x="279" y="306"/>
                    <a:pt x="286" y="306"/>
                  </a:cubicBezTo>
                  <a:cubicBezTo>
                    <a:pt x="287" y="306"/>
                    <a:pt x="288" y="306"/>
                    <a:pt x="289" y="306"/>
                  </a:cubicBezTo>
                  <a:cubicBezTo>
                    <a:pt x="276" y="298"/>
                    <a:pt x="266" y="285"/>
                    <a:pt x="263" y="2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1"/>
            <p:cNvSpPr>
              <a:spLocks noEditPoints="1"/>
            </p:cNvSpPr>
            <p:nvPr/>
          </p:nvSpPr>
          <p:spPr bwMode="auto">
            <a:xfrm>
              <a:off x="4296805" y="1828701"/>
              <a:ext cx="493069" cy="205865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37" y="55"/>
                </a:cxn>
                <a:cxn ang="0">
                  <a:pos x="54" y="73"/>
                </a:cxn>
                <a:cxn ang="0">
                  <a:pos x="57" y="78"/>
                </a:cxn>
                <a:cxn ang="0">
                  <a:pos x="68" y="106"/>
                </a:cxn>
                <a:cxn ang="0">
                  <a:pos x="92" y="106"/>
                </a:cxn>
                <a:cxn ang="0">
                  <a:pos x="93" y="106"/>
                </a:cxn>
                <a:cxn ang="0">
                  <a:pos x="124" y="121"/>
                </a:cxn>
                <a:cxn ang="0">
                  <a:pos x="129" y="87"/>
                </a:cxn>
                <a:cxn ang="0">
                  <a:pos x="145" y="90"/>
                </a:cxn>
                <a:cxn ang="0">
                  <a:pos x="145" y="90"/>
                </a:cxn>
                <a:cxn ang="0">
                  <a:pos x="145" y="90"/>
                </a:cxn>
                <a:cxn ang="0">
                  <a:pos x="161" y="87"/>
                </a:cxn>
                <a:cxn ang="0">
                  <a:pos x="166" y="121"/>
                </a:cxn>
                <a:cxn ang="0">
                  <a:pos x="196" y="106"/>
                </a:cxn>
                <a:cxn ang="0">
                  <a:pos x="197" y="106"/>
                </a:cxn>
                <a:cxn ang="0">
                  <a:pos x="222" y="106"/>
                </a:cxn>
                <a:cxn ang="0">
                  <a:pos x="232" y="78"/>
                </a:cxn>
                <a:cxn ang="0">
                  <a:pos x="236" y="73"/>
                </a:cxn>
                <a:cxn ang="0">
                  <a:pos x="251" y="57"/>
                </a:cxn>
                <a:cxn ang="0">
                  <a:pos x="253" y="55"/>
                </a:cxn>
                <a:cxn ang="0">
                  <a:pos x="261" y="48"/>
                </a:cxn>
                <a:cxn ang="0">
                  <a:pos x="290" y="29"/>
                </a:cxn>
                <a:cxn ang="0">
                  <a:pos x="255" y="11"/>
                </a:cxn>
                <a:cxn ang="0">
                  <a:pos x="240" y="4"/>
                </a:cxn>
                <a:cxn ang="0">
                  <a:pos x="231" y="1"/>
                </a:cxn>
                <a:cxn ang="0">
                  <a:pos x="222" y="0"/>
                </a:cxn>
                <a:cxn ang="0">
                  <a:pos x="68" y="0"/>
                </a:cxn>
                <a:cxn ang="0">
                  <a:pos x="58" y="1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34" y="11"/>
                </a:cxn>
                <a:cxn ang="0">
                  <a:pos x="0" y="29"/>
                </a:cxn>
                <a:cxn ang="0">
                  <a:pos x="23" y="44"/>
                </a:cxn>
                <a:cxn ang="0">
                  <a:pos x="29" y="48"/>
                </a:cxn>
                <a:cxn ang="0">
                  <a:pos x="130" y="38"/>
                </a:cxn>
                <a:cxn ang="0">
                  <a:pos x="145" y="38"/>
                </a:cxn>
                <a:cxn ang="0">
                  <a:pos x="160" y="38"/>
                </a:cxn>
                <a:cxn ang="0">
                  <a:pos x="168" y="68"/>
                </a:cxn>
                <a:cxn ang="0">
                  <a:pos x="167" y="70"/>
                </a:cxn>
                <a:cxn ang="0">
                  <a:pos x="145" y="78"/>
                </a:cxn>
                <a:cxn ang="0">
                  <a:pos x="123" y="70"/>
                </a:cxn>
                <a:cxn ang="0">
                  <a:pos x="122" y="68"/>
                </a:cxn>
                <a:cxn ang="0">
                  <a:pos x="130" y="38"/>
                </a:cxn>
              </a:cxnLst>
              <a:rect l="0" t="0" r="r" b="b"/>
              <a:pathLst>
                <a:path w="290" h="121">
                  <a:moveTo>
                    <a:pt x="29" y="48"/>
                  </a:moveTo>
                  <a:cubicBezTo>
                    <a:pt x="31" y="50"/>
                    <a:pt x="34" y="53"/>
                    <a:pt x="37" y="55"/>
                  </a:cubicBezTo>
                  <a:cubicBezTo>
                    <a:pt x="43" y="60"/>
                    <a:pt x="48" y="66"/>
                    <a:pt x="54" y="73"/>
                  </a:cubicBezTo>
                  <a:cubicBezTo>
                    <a:pt x="55" y="74"/>
                    <a:pt x="56" y="76"/>
                    <a:pt x="57" y="78"/>
                  </a:cubicBezTo>
                  <a:cubicBezTo>
                    <a:pt x="62" y="84"/>
                    <a:pt x="67" y="93"/>
                    <a:pt x="68" y="106"/>
                  </a:cubicBezTo>
                  <a:cubicBezTo>
                    <a:pt x="75" y="106"/>
                    <a:pt x="83" y="106"/>
                    <a:pt x="92" y="106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106" y="106"/>
                    <a:pt x="117" y="112"/>
                    <a:pt x="124" y="121"/>
                  </a:cubicBezTo>
                  <a:cubicBezTo>
                    <a:pt x="129" y="87"/>
                    <a:pt x="129" y="87"/>
                    <a:pt x="129" y="87"/>
                  </a:cubicBezTo>
                  <a:cubicBezTo>
                    <a:pt x="134" y="89"/>
                    <a:pt x="139" y="90"/>
                    <a:pt x="145" y="90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50" y="90"/>
                    <a:pt x="156" y="89"/>
                    <a:pt x="161" y="87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73" y="112"/>
                    <a:pt x="184" y="106"/>
                    <a:pt x="196" y="106"/>
                  </a:cubicBezTo>
                  <a:cubicBezTo>
                    <a:pt x="197" y="106"/>
                    <a:pt x="197" y="106"/>
                    <a:pt x="197" y="106"/>
                  </a:cubicBezTo>
                  <a:cubicBezTo>
                    <a:pt x="205" y="106"/>
                    <a:pt x="214" y="106"/>
                    <a:pt x="222" y="106"/>
                  </a:cubicBezTo>
                  <a:cubicBezTo>
                    <a:pt x="223" y="93"/>
                    <a:pt x="228" y="84"/>
                    <a:pt x="232" y="78"/>
                  </a:cubicBezTo>
                  <a:cubicBezTo>
                    <a:pt x="233" y="76"/>
                    <a:pt x="235" y="74"/>
                    <a:pt x="236" y="73"/>
                  </a:cubicBezTo>
                  <a:cubicBezTo>
                    <a:pt x="240" y="67"/>
                    <a:pt x="245" y="62"/>
                    <a:pt x="251" y="57"/>
                  </a:cubicBezTo>
                  <a:cubicBezTo>
                    <a:pt x="252" y="56"/>
                    <a:pt x="252" y="56"/>
                    <a:pt x="253" y="55"/>
                  </a:cubicBezTo>
                  <a:cubicBezTo>
                    <a:pt x="256" y="53"/>
                    <a:pt x="258" y="51"/>
                    <a:pt x="261" y="48"/>
                  </a:cubicBezTo>
                  <a:cubicBezTo>
                    <a:pt x="271" y="41"/>
                    <a:pt x="282" y="34"/>
                    <a:pt x="290" y="29"/>
                  </a:cubicBezTo>
                  <a:cubicBezTo>
                    <a:pt x="277" y="21"/>
                    <a:pt x="265" y="15"/>
                    <a:pt x="255" y="11"/>
                  </a:cubicBezTo>
                  <a:cubicBezTo>
                    <a:pt x="246" y="7"/>
                    <a:pt x="240" y="4"/>
                    <a:pt x="240" y="4"/>
                  </a:cubicBezTo>
                  <a:cubicBezTo>
                    <a:pt x="237" y="3"/>
                    <a:pt x="234" y="2"/>
                    <a:pt x="231" y="1"/>
                  </a:cubicBezTo>
                  <a:cubicBezTo>
                    <a:pt x="229" y="1"/>
                    <a:pt x="225" y="0"/>
                    <a:pt x="22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4" y="0"/>
                    <a:pt x="61" y="1"/>
                    <a:pt x="58" y="1"/>
                  </a:cubicBezTo>
                  <a:cubicBezTo>
                    <a:pt x="55" y="2"/>
                    <a:pt x="52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3" y="7"/>
                    <a:pt x="34" y="11"/>
                  </a:cubicBezTo>
                  <a:cubicBezTo>
                    <a:pt x="25" y="15"/>
                    <a:pt x="13" y="21"/>
                    <a:pt x="0" y="29"/>
                  </a:cubicBezTo>
                  <a:cubicBezTo>
                    <a:pt x="8" y="34"/>
                    <a:pt x="16" y="39"/>
                    <a:pt x="23" y="44"/>
                  </a:cubicBezTo>
                  <a:cubicBezTo>
                    <a:pt x="25" y="45"/>
                    <a:pt x="27" y="47"/>
                    <a:pt x="29" y="48"/>
                  </a:cubicBezTo>
                  <a:close/>
                  <a:moveTo>
                    <a:pt x="130" y="38"/>
                  </a:moveTo>
                  <a:cubicBezTo>
                    <a:pt x="145" y="38"/>
                    <a:pt x="145" y="38"/>
                    <a:pt x="145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67" y="70"/>
                    <a:pt x="167" y="70"/>
                    <a:pt x="167" y="70"/>
                  </a:cubicBezTo>
                  <a:cubicBezTo>
                    <a:pt x="160" y="76"/>
                    <a:pt x="153" y="78"/>
                    <a:pt x="145" y="78"/>
                  </a:cubicBezTo>
                  <a:cubicBezTo>
                    <a:pt x="137" y="78"/>
                    <a:pt x="130" y="76"/>
                    <a:pt x="123" y="70"/>
                  </a:cubicBezTo>
                  <a:cubicBezTo>
                    <a:pt x="122" y="68"/>
                    <a:pt x="122" y="68"/>
                    <a:pt x="122" y="68"/>
                  </a:cubicBezTo>
                  <a:lnTo>
                    <a:pt x="13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4318399" y="2023049"/>
              <a:ext cx="190749" cy="108691"/>
            </a:xfrm>
            <a:custGeom>
              <a:avLst/>
              <a:gdLst/>
              <a:ahLst/>
              <a:cxnLst>
                <a:cxn ang="0">
                  <a:pos x="51" y="20"/>
                </a:cxn>
                <a:cxn ang="0">
                  <a:pos x="50" y="24"/>
                </a:cxn>
                <a:cxn ang="0">
                  <a:pos x="34" y="43"/>
                </a:cxn>
                <a:cxn ang="0">
                  <a:pos x="24" y="50"/>
                </a:cxn>
                <a:cxn ang="0">
                  <a:pos x="16" y="54"/>
                </a:cxn>
                <a:cxn ang="0">
                  <a:pos x="2" y="59"/>
                </a:cxn>
                <a:cxn ang="0">
                  <a:pos x="0" y="60"/>
                </a:cxn>
                <a:cxn ang="0">
                  <a:pos x="2" y="60"/>
                </a:cxn>
                <a:cxn ang="0">
                  <a:pos x="16" y="62"/>
                </a:cxn>
                <a:cxn ang="0">
                  <a:pos x="24" y="62"/>
                </a:cxn>
                <a:cxn ang="0">
                  <a:pos x="52" y="64"/>
                </a:cxn>
                <a:cxn ang="0">
                  <a:pos x="85" y="64"/>
                </a:cxn>
                <a:cxn ang="0">
                  <a:pos x="105" y="53"/>
                </a:cxn>
                <a:cxn ang="0">
                  <a:pos x="112" y="32"/>
                </a:cxn>
                <a:cxn ang="0">
                  <a:pos x="110" y="20"/>
                </a:cxn>
                <a:cxn ang="0">
                  <a:pos x="110" y="19"/>
                </a:cxn>
                <a:cxn ang="0">
                  <a:pos x="80" y="0"/>
                </a:cxn>
                <a:cxn ang="0">
                  <a:pos x="56" y="0"/>
                </a:cxn>
                <a:cxn ang="0">
                  <a:pos x="51" y="20"/>
                </a:cxn>
              </a:cxnLst>
              <a:rect l="0" t="0" r="r" b="b"/>
              <a:pathLst>
                <a:path w="112" h="64">
                  <a:moveTo>
                    <a:pt x="51" y="20"/>
                  </a:moveTo>
                  <a:cubicBezTo>
                    <a:pt x="51" y="21"/>
                    <a:pt x="50" y="23"/>
                    <a:pt x="50" y="24"/>
                  </a:cubicBezTo>
                  <a:cubicBezTo>
                    <a:pt x="46" y="31"/>
                    <a:pt x="41" y="37"/>
                    <a:pt x="34" y="43"/>
                  </a:cubicBezTo>
                  <a:cubicBezTo>
                    <a:pt x="31" y="46"/>
                    <a:pt x="27" y="48"/>
                    <a:pt x="24" y="50"/>
                  </a:cubicBezTo>
                  <a:cubicBezTo>
                    <a:pt x="21" y="52"/>
                    <a:pt x="18" y="53"/>
                    <a:pt x="16" y="54"/>
                  </a:cubicBezTo>
                  <a:cubicBezTo>
                    <a:pt x="11" y="56"/>
                    <a:pt x="7" y="58"/>
                    <a:pt x="2" y="59"/>
                  </a:cubicBezTo>
                  <a:cubicBezTo>
                    <a:pt x="1" y="60"/>
                    <a:pt x="1" y="60"/>
                    <a:pt x="0" y="60"/>
                  </a:cubicBezTo>
                  <a:cubicBezTo>
                    <a:pt x="1" y="60"/>
                    <a:pt x="1" y="60"/>
                    <a:pt x="2" y="60"/>
                  </a:cubicBezTo>
                  <a:cubicBezTo>
                    <a:pt x="6" y="61"/>
                    <a:pt x="11" y="61"/>
                    <a:pt x="16" y="62"/>
                  </a:cubicBezTo>
                  <a:cubicBezTo>
                    <a:pt x="18" y="62"/>
                    <a:pt x="21" y="62"/>
                    <a:pt x="24" y="62"/>
                  </a:cubicBezTo>
                  <a:cubicBezTo>
                    <a:pt x="32" y="63"/>
                    <a:pt x="42" y="63"/>
                    <a:pt x="52" y="6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93" y="63"/>
                    <a:pt x="100" y="58"/>
                    <a:pt x="105" y="53"/>
                  </a:cubicBezTo>
                  <a:cubicBezTo>
                    <a:pt x="110" y="47"/>
                    <a:pt x="112" y="40"/>
                    <a:pt x="112" y="32"/>
                  </a:cubicBezTo>
                  <a:cubicBezTo>
                    <a:pt x="112" y="28"/>
                    <a:pt x="112" y="24"/>
                    <a:pt x="110" y="20"/>
                  </a:cubicBezTo>
                  <a:cubicBezTo>
                    <a:pt x="110" y="20"/>
                    <a:pt x="110" y="19"/>
                    <a:pt x="110" y="19"/>
                  </a:cubicBezTo>
                  <a:cubicBezTo>
                    <a:pt x="105" y="8"/>
                    <a:pt x="93" y="0"/>
                    <a:pt x="80" y="0"/>
                  </a:cubicBezTo>
                  <a:cubicBezTo>
                    <a:pt x="72" y="0"/>
                    <a:pt x="63" y="0"/>
                    <a:pt x="56" y="0"/>
                  </a:cubicBezTo>
                  <a:cubicBezTo>
                    <a:pt x="56" y="7"/>
                    <a:pt x="54" y="14"/>
                    <a:pt x="51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4575371" y="2023049"/>
              <a:ext cx="192189" cy="108691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" y="53"/>
                </a:cxn>
                <a:cxn ang="0">
                  <a:pos x="27" y="64"/>
                </a:cxn>
                <a:cxn ang="0">
                  <a:pos x="61" y="64"/>
                </a:cxn>
                <a:cxn ang="0">
                  <a:pos x="89" y="62"/>
                </a:cxn>
                <a:cxn ang="0">
                  <a:pos x="97" y="62"/>
                </a:cxn>
                <a:cxn ang="0">
                  <a:pos x="109" y="61"/>
                </a:cxn>
                <a:cxn ang="0">
                  <a:pos x="113" y="60"/>
                </a:cxn>
                <a:cxn ang="0">
                  <a:pos x="109" y="59"/>
                </a:cxn>
                <a:cxn ang="0">
                  <a:pos x="97" y="54"/>
                </a:cxn>
                <a:cxn ang="0">
                  <a:pos x="92" y="52"/>
                </a:cxn>
                <a:cxn ang="0">
                  <a:pos x="89" y="50"/>
                </a:cxn>
                <a:cxn ang="0">
                  <a:pos x="63" y="24"/>
                </a:cxn>
                <a:cxn ang="0">
                  <a:pos x="61" y="20"/>
                </a:cxn>
                <a:cxn ang="0">
                  <a:pos x="57" y="0"/>
                </a:cxn>
                <a:cxn ang="0">
                  <a:pos x="32" y="0"/>
                </a:cxn>
                <a:cxn ang="0">
                  <a:pos x="3" y="19"/>
                </a:cxn>
                <a:cxn ang="0">
                  <a:pos x="3" y="20"/>
                </a:cxn>
                <a:cxn ang="0">
                  <a:pos x="0" y="32"/>
                </a:cxn>
              </a:cxnLst>
              <a:rect l="0" t="0" r="r" b="b"/>
              <a:pathLst>
                <a:path w="113" h="64">
                  <a:moveTo>
                    <a:pt x="0" y="32"/>
                  </a:moveTo>
                  <a:cubicBezTo>
                    <a:pt x="0" y="40"/>
                    <a:pt x="3" y="47"/>
                    <a:pt x="8" y="53"/>
                  </a:cubicBezTo>
                  <a:cubicBezTo>
                    <a:pt x="13" y="58"/>
                    <a:pt x="20" y="63"/>
                    <a:pt x="27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71" y="63"/>
                    <a:pt x="80" y="63"/>
                    <a:pt x="89" y="62"/>
                  </a:cubicBezTo>
                  <a:cubicBezTo>
                    <a:pt x="92" y="62"/>
                    <a:pt x="94" y="62"/>
                    <a:pt x="97" y="62"/>
                  </a:cubicBezTo>
                  <a:cubicBezTo>
                    <a:pt x="101" y="61"/>
                    <a:pt x="105" y="61"/>
                    <a:pt x="109" y="61"/>
                  </a:cubicBezTo>
                  <a:cubicBezTo>
                    <a:pt x="111" y="61"/>
                    <a:pt x="112" y="60"/>
                    <a:pt x="113" y="60"/>
                  </a:cubicBezTo>
                  <a:cubicBezTo>
                    <a:pt x="112" y="60"/>
                    <a:pt x="110" y="59"/>
                    <a:pt x="109" y="59"/>
                  </a:cubicBezTo>
                  <a:cubicBezTo>
                    <a:pt x="105" y="58"/>
                    <a:pt x="101" y="56"/>
                    <a:pt x="97" y="54"/>
                  </a:cubicBezTo>
                  <a:cubicBezTo>
                    <a:pt x="95" y="53"/>
                    <a:pt x="94" y="53"/>
                    <a:pt x="92" y="52"/>
                  </a:cubicBezTo>
                  <a:cubicBezTo>
                    <a:pt x="91" y="51"/>
                    <a:pt x="90" y="51"/>
                    <a:pt x="89" y="50"/>
                  </a:cubicBezTo>
                  <a:cubicBezTo>
                    <a:pt x="77" y="43"/>
                    <a:pt x="69" y="35"/>
                    <a:pt x="63" y="24"/>
                  </a:cubicBezTo>
                  <a:cubicBezTo>
                    <a:pt x="62" y="23"/>
                    <a:pt x="62" y="21"/>
                    <a:pt x="61" y="20"/>
                  </a:cubicBezTo>
                  <a:cubicBezTo>
                    <a:pt x="59" y="14"/>
                    <a:pt x="57" y="7"/>
                    <a:pt x="57" y="0"/>
                  </a:cubicBezTo>
                  <a:cubicBezTo>
                    <a:pt x="49" y="0"/>
                    <a:pt x="41" y="0"/>
                    <a:pt x="32" y="0"/>
                  </a:cubicBezTo>
                  <a:cubicBezTo>
                    <a:pt x="19" y="0"/>
                    <a:pt x="8" y="8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1" y="24"/>
                    <a:pt x="0" y="28"/>
                    <a:pt x="0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5729943" y="2849389"/>
              <a:ext cx="110131" cy="11373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5"/>
                </a:cxn>
                <a:cxn ang="0">
                  <a:pos x="0" y="35"/>
                </a:cxn>
                <a:cxn ang="0">
                  <a:pos x="33" y="67"/>
                </a:cxn>
                <a:cxn ang="0">
                  <a:pos x="65" y="35"/>
                </a:cxn>
                <a:cxn ang="0">
                  <a:pos x="44" y="5"/>
                </a:cxn>
                <a:cxn ang="0">
                  <a:pos x="44" y="2"/>
                </a:cxn>
                <a:cxn ang="0">
                  <a:pos x="36" y="2"/>
                </a:cxn>
                <a:cxn ang="0">
                  <a:pos x="20" y="0"/>
                </a:cxn>
              </a:cxnLst>
              <a:rect l="0" t="0" r="r" b="b"/>
              <a:pathLst>
                <a:path w="65" h="67">
                  <a:moveTo>
                    <a:pt x="20" y="0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8" y="10"/>
                    <a:pt x="0" y="22"/>
                    <a:pt x="0" y="35"/>
                  </a:cubicBezTo>
                  <a:cubicBezTo>
                    <a:pt x="0" y="53"/>
                    <a:pt x="15" y="67"/>
                    <a:pt x="33" y="67"/>
                  </a:cubicBezTo>
                  <a:cubicBezTo>
                    <a:pt x="51" y="67"/>
                    <a:pt x="65" y="53"/>
                    <a:pt x="65" y="35"/>
                  </a:cubicBezTo>
                  <a:cubicBezTo>
                    <a:pt x="65" y="21"/>
                    <a:pt x="56" y="9"/>
                    <a:pt x="44" y="5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0" y="2"/>
                    <a:pt x="25" y="1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5330449" y="2847229"/>
              <a:ext cx="53986" cy="115889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2" y="16"/>
                </a:cxn>
                <a:cxn ang="0">
                  <a:pos x="17" y="36"/>
                </a:cxn>
                <a:cxn ang="0">
                  <a:pos x="1" y="68"/>
                </a:cxn>
                <a:cxn ang="0">
                  <a:pos x="32" y="36"/>
                </a:cxn>
                <a:cxn ang="0">
                  <a:pos x="13" y="7"/>
                </a:cxn>
                <a:cxn ang="0">
                  <a:pos x="13" y="0"/>
                </a:cxn>
                <a:cxn ang="0">
                  <a:pos x="0" y="3"/>
                </a:cxn>
                <a:cxn ang="0">
                  <a:pos x="1" y="4"/>
                </a:cxn>
              </a:cxnLst>
              <a:rect l="0" t="0" r="r" b="b"/>
              <a:pathLst>
                <a:path w="32" h="68">
                  <a:moveTo>
                    <a:pt x="1" y="4"/>
                  </a:moveTo>
                  <a:cubicBezTo>
                    <a:pt x="6" y="7"/>
                    <a:pt x="9" y="11"/>
                    <a:pt x="12" y="16"/>
                  </a:cubicBezTo>
                  <a:cubicBezTo>
                    <a:pt x="15" y="22"/>
                    <a:pt x="17" y="29"/>
                    <a:pt x="17" y="36"/>
                  </a:cubicBezTo>
                  <a:cubicBezTo>
                    <a:pt x="17" y="49"/>
                    <a:pt x="11" y="61"/>
                    <a:pt x="1" y="68"/>
                  </a:cubicBezTo>
                  <a:cubicBezTo>
                    <a:pt x="18" y="67"/>
                    <a:pt x="32" y="53"/>
                    <a:pt x="32" y="36"/>
                  </a:cubicBezTo>
                  <a:cubicBezTo>
                    <a:pt x="32" y="23"/>
                    <a:pt x="24" y="12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3"/>
                    <a:pt x="0" y="3"/>
                  </a:cubicBezTo>
                  <a:cubicBezTo>
                    <a:pt x="1" y="3"/>
                    <a:pt x="1" y="3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5406749" y="2459973"/>
              <a:ext cx="299440" cy="503146"/>
            </a:xfrm>
            <a:custGeom>
              <a:avLst/>
              <a:gdLst/>
              <a:ahLst/>
              <a:cxnLst>
                <a:cxn ang="0">
                  <a:pos x="170" y="174"/>
                </a:cxn>
                <a:cxn ang="0">
                  <a:pos x="108" y="165"/>
                </a:cxn>
                <a:cxn ang="0">
                  <a:pos x="115" y="79"/>
                </a:cxn>
                <a:cxn ang="0">
                  <a:pos x="135" y="79"/>
                </a:cxn>
                <a:cxn ang="0">
                  <a:pos x="117" y="61"/>
                </a:cxn>
                <a:cxn ang="0">
                  <a:pos x="116" y="60"/>
                </a:cxn>
                <a:cxn ang="0">
                  <a:pos x="87" y="35"/>
                </a:cxn>
                <a:cxn ang="0">
                  <a:pos x="77" y="27"/>
                </a:cxn>
                <a:cxn ang="0">
                  <a:pos x="39" y="0"/>
                </a:cxn>
                <a:cxn ang="0">
                  <a:pos x="36" y="5"/>
                </a:cxn>
                <a:cxn ang="0">
                  <a:pos x="27" y="24"/>
                </a:cxn>
                <a:cxn ang="0">
                  <a:pos x="23" y="35"/>
                </a:cxn>
                <a:cxn ang="0">
                  <a:pos x="19" y="49"/>
                </a:cxn>
                <a:cxn ang="0">
                  <a:pos x="13" y="79"/>
                </a:cxn>
                <a:cxn ang="0">
                  <a:pos x="63" y="79"/>
                </a:cxn>
                <a:cxn ang="0">
                  <a:pos x="70" y="165"/>
                </a:cxn>
                <a:cxn ang="0">
                  <a:pos x="7" y="175"/>
                </a:cxn>
                <a:cxn ang="0">
                  <a:pos x="7" y="175"/>
                </a:cxn>
                <a:cxn ang="0">
                  <a:pos x="0" y="202"/>
                </a:cxn>
                <a:cxn ang="0">
                  <a:pos x="72" y="189"/>
                </a:cxn>
                <a:cxn ang="0">
                  <a:pos x="76" y="233"/>
                </a:cxn>
                <a:cxn ang="0">
                  <a:pos x="54" y="264"/>
                </a:cxn>
                <a:cxn ang="0">
                  <a:pos x="87" y="296"/>
                </a:cxn>
                <a:cxn ang="0">
                  <a:pos x="119" y="264"/>
                </a:cxn>
                <a:cxn ang="0">
                  <a:pos x="102" y="235"/>
                </a:cxn>
                <a:cxn ang="0">
                  <a:pos x="106" y="189"/>
                </a:cxn>
                <a:cxn ang="0">
                  <a:pos x="176" y="202"/>
                </a:cxn>
                <a:cxn ang="0">
                  <a:pos x="170" y="175"/>
                </a:cxn>
                <a:cxn ang="0">
                  <a:pos x="170" y="174"/>
                </a:cxn>
              </a:cxnLst>
              <a:rect l="0" t="0" r="r" b="b"/>
              <a:pathLst>
                <a:path w="176" h="296">
                  <a:moveTo>
                    <a:pt x="170" y="174"/>
                  </a:moveTo>
                  <a:cubicBezTo>
                    <a:pt x="153" y="169"/>
                    <a:pt x="133" y="166"/>
                    <a:pt x="108" y="165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0" y="73"/>
                    <a:pt x="123" y="67"/>
                    <a:pt x="117" y="61"/>
                  </a:cubicBezTo>
                  <a:cubicBezTo>
                    <a:pt x="117" y="61"/>
                    <a:pt x="117" y="61"/>
                    <a:pt x="116" y="60"/>
                  </a:cubicBezTo>
                  <a:cubicBezTo>
                    <a:pt x="107" y="52"/>
                    <a:pt x="97" y="44"/>
                    <a:pt x="87" y="35"/>
                  </a:cubicBezTo>
                  <a:cubicBezTo>
                    <a:pt x="84" y="32"/>
                    <a:pt x="80" y="30"/>
                    <a:pt x="77" y="27"/>
                  </a:cubicBezTo>
                  <a:cubicBezTo>
                    <a:pt x="65" y="18"/>
                    <a:pt x="53" y="9"/>
                    <a:pt x="39" y="0"/>
                  </a:cubicBezTo>
                  <a:cubicBezTo>
                    <a:pt x="38" y="2"/>
                    <a:pt x="37" y="3"/>
                    <a:pt x="36" y="5"/>
                  </a:cubicBezTo>
                  <a:cubicBezTo>
                    <a:pt x="33" y="9"/>
                    <a:pt x="30" y="15"/>
                    <a:pt x="27" y="24"/>
                  </a:cubicBezTo>
                  <a:cubicBezTo>
                    <a:pt x="25" y="27"/>
                    <a:pt x="24" y="31"/>
                    <a:pt x="23" y="35"/>
                  </a:cubicBezTo>
                  <a:cubicBezTo>
                    <a:pt x="21" y="39"/>
                    <a:pt x="20" y="44"/>
                    <a:pt x="19" y="49"/>
                  </a:cubicBezTo>
                  <a:cubicBezTo>
                    <a:pt x="17" y="58"/>
                    <a:pt x="15" y="68"/>
                    <a:pt x="13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70" y="165"/>
                    <a:pt x="70" y="165"/>
                    <a:pt x="70" y="165"/>
                  </a:cubicBezTo>
                  <a:cubicBezTo>
                    <a:pt x="44" y="166"/>
                    <a:pt x="24" y="170"/>
                    <a:pt x="7" y="175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7" y="185"/>
                    <a:pt x="5" y="194"/>
                    <a:pt x="0" y="202"/>
                  </a:cubicBezTo>
                  <a:cubicBezTo>
                    <a:pt x="16" y="196"/>
                    <a:pt x="39" y="190"/>
                    <a:pt x="72" y="189"/>
                  </a:cubicBezTo>
                  <a:cubicBezTo>
                    <a:pt x="76" y="233"/>
                    <a:pt x="76" y="233"/>
                    <a:pt x="76" y="233"/>
                  </a:cubicBezTo>
                  <a:cubicBezTo>
                    <a:pt x="63" y="238"/>
                    <a:pt x="54" y="250"/>
                    <a:pt x="54" y="264"/>
                  </a:cubicBezTo>
                  <a:cubicBezTo>
                    <a:pt x="54" y="282"/>
                    <a:pt x="69" y="296"/>
                    <a:pt x="87" y="296"/>
                  </a:cubicBezTo>
                  <a:cubicBezTo>
                    <a:pt x="105" y="296"/>
                    <a:pt x="119" y="282"/>
                    <a:pt x="119" y="264"/>
                  </a:cubicBezTo>
                  <a:cubicBezTo>
                    <a:pt x="119" y="251"/>
                    <a:pt x="112" y="241"/>
                    <a:pt x="102" y="235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38" y="190"/>
                    <a:pt x="160" y="196"/>
                    <a:pt x="176" y="202"/>
                  </a:cubicBezTo>
                  <a:cubicBezTo>
                    <a:pt x="172" y="194"/>
                    <a:pt x="170" y="185"/>
                    <a:pt x="170" y="175"/>
                  </a:cubicBezTo>
                  <a:cubicBezTo>
                    <a:pt x="170" y="175"/>
                    <a:pt x="170" y="175"/>
                    <a:pt x="170" y="1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5381556" y="1458000"/>
              <a:ext cx="351266" cy="350547"/>
            </a:xfrm>
            <a:custGeom>
              <a:avLst/>
              <a:gdLst/>
              <a:ahLst/>
              <a:cxnLst>
                <a:cxn ang="0">
                  <a:pos x="125" y="194"/>
                </a:cxn>
                <a:cxn ang="0">
                  <a:pos x="195" y="82"/>
                </a:cxn>
                <a:cxn ang="0">
                  <a:pos x="82" y="11"/>
                </a:cxn>
                <a:cxn ang="0">
                  <a:pos x="12" y="124"/>
                </a:cxn>
                <a:cxn ang="0">
                  <a:pos x="125" y="194"/>
                </a:cxn>
              </a:cxnLst>
              <a:rect l="0" t="0" r="r" b="b"/>
              <a:pathLst>
                <a:path w="207" h="206">
                  <a:moveTo>
                    <a:pt x="125" y="194"/>
                  </a:moveTo>
                  <a:cubicBezTo>
                    <a:pt x="175" y="183"/>
                    <a:pt x="207" y="132"/>
                    <a:pt x="195" y="82"/>
                  </a:cubicBezTo>
                  <a:cubicBezTo>
                    <a:pt x="183" y="31"/>
                    <a:pt x="133" y="0"/>
                    <a:pt x="82" y="11"/>
                  </a:cubicBezTo>
                  <a:cubicBezTo>
                    <a:pt x="32" y="23"/>
                    <a:pt x="0" y="74"/>
                    <a:pt x="12" y="124"/>
                  </a:cubicBezTo>
                  <a:cubicBezTo>
                    <a:pt x="24" y="175"/>
                    <a:pt x="74" y="206"/>
                    <a:pt x="125" y="1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5321812" y="2381513"/>
              <a:ext cx="139643" cy="4520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6"/>
                </a:cxn>
                <a:cxn ang="0">
                  <a:pos x="25" y="64"/>
                </a:cxn>
                <a:cxn ang="0">
                  <a:pos x="26" y="68"/>
                </a:cxn>
                <a:cxn ang="0">
                  <a:pos x="29" y="81"/>
                </a:cxn>
                <a:cxn ang="0">
                  <a:pos x="36" y="125"/>
                </a:cxn>
                <a:cxn ang="0">
                  <a:pos x="41" y="221"/>
                </a:cxn>
                <a:cxn ang="0">
                  <a:pos x="41" y="226"/>
                </a:cxn>
                <a:cxn ang="0">
                  <a:pos x="19" y="266"/>
                </a:cxn>
                <a:cxn ang="0">
                  <a:pos x="23" y="264"/>
                </a:cxn>
                <a:cxn ang="0">
                  <a:pos x="34" y="256"/>
                </a:cxn>
                <a:cxn ang="0">
                  <a:pos x="49" y="223"/>
                </a:cxn>
                <a:cxn ang="0">
                  <a:pos x="49" y="221"/>
                </a:cxn>
                <a:cxn ang="0">
                  <a:pos x="55" y="125"/>
                </a:cxn>
                <a:cxn ang="0">
                  <a:pos x="61" y="93"/>
                </a:cxn>
                <a:cxn ang="0">
                  <a:pos x="64" y="81"/>
                </a:cxn>
                <a:cxn ang="0">
                  <a:pos x="68" y="69"/>
                </a:cxn>
                <a:cxn ang="0">
                  <a:pos x="79" y="47"/>
                </a:cxn>
                <a:cxn ang="0">
                  <a:pos x="82" y="42"/>
                </a:cxn>
                <a:cxn ang="0">
                  <a:pos x="9" y="3"/>
                </a:cxn>
                <a:cxn ang="0">
                  <a:pos x="0" y="0"/>
                </a:cxn>
              </a:cxnLst>
              <a:rect l="0" t="0" r="r" b="b"/>
              <a:pathLst>
                <a:path w="82" h="266">
                  <a:moveTo>
                    <a:pt x="0" y="0"/>
                  </a:moveTo>
                  <a:cubicBezTo>
                    <a:pt x="3" y="5"/>
                    <a:pt x="6" y="10"/>
                    <a:pt x="9" y="16"/>
                  </a:cubicBezTo>
                  <a:cubicBezTo>
                    <a:pt x="15" y="31"/>
                    <a:pt x="21" y="46"/>
                    <a:pt x="25" y="64"/>
                  </a:cubicBezTo>
                  <a:cubicBezTo>
                    <a:pt x="26" y="65"/>
                    <a:pt x="26" y="67"/>
                    <a:pt x="26" y="68"/>
                  </a:cubicBezTo>
                  <a:cubicBezTo>
                    <a:pt x="27" y="72"/>
                    <a:pt x="28" y="77"/>
                    <a:pt x="29" y="81"/>
                  </a:cubicBezTo>
                  <a:cubicBezTo>
                    <a:pt x="32" y="95"/>
                    <a:pt x="34" y="110"/>
                    <a:pt x="36" y="125"/>
                  </a:cubicBezTo>
                  <a:cubicBezTo>
                    <a:pt x="40" y="154"/>
                    <a:pt x="41" y="185"/>
                    <a:pt x="41" y="221"/>
                  </a:cubicBezTo>
                  <a:cubicBezTo>
                    <a:pt x="41" y="223"/>
                    <a:pt x="41" y="224"/>
                    <a:pt x="41" y="226"/>
                  </a:cubicBezTo>
                  <a:cubicBezTo>
                    <a:pt x="40" y="242"/>
                    <a:pt x="31" y="256"/>
                    <a:pt x="19" y="266"/>
                  </a:cubicBezTo>
                  <a:cubicBezTo>
                    <a:pt x="20" y="265"/>
                    <a:pt x="22" y="264"/>
                    <a:pt x="23" y="264"/>
                  </a:cubicBezTo>
                  <a:cubicBezTo>
                    <a:pt x="27" y="262"/>
                    <a:pt x="31" y="259"/>
                    <a:pt x="34" y="256"/>
                  </a:cubicBezTo>
                  <a:cubicBezTo>
                    <a:pt x="43" y="248"/>
                    <a:pt x="48" y="236"/>
                    <a:pt x="49" y="223"/>
                  </a:cubicBezTo>
                  <a:cubicBezTo>
                    <a:pt x="49" y="222"/>
                    <a:pt x="49" y="222"/>
                    <a:pt x="49" y="221"/>
                  </a:cubicBezTo>
                  <a:cubicBezTo>
                    <a:pt x="49" y="182"/>
                    <a:pt x="51" y="151"/>
                    <a:pt x="55" y="125"/>
                  </a:cubicBezTo>
                  <a:cubicBezTo>
                    <a:pt x="57" y="113"/>
                    <a:pt x="59" y="102"/>
                    <a:pt x="61" y="93"/>
                  </a:cubicBezTo>
                  <a:cubicBezTo>
                    <a:pt x="62" y="89"/>
                    <a:pt x="63" y="85"/>
                    <a:pt x="64" y="81"/>
                  </a:cubicBezTo>
                  <a:cubicBezTo>
                    <a:pt x="66" y="77"/>
                    <a:pt x="67" y="73"/>
                    <a:pt x="68" y="69"/>
                  </a:cubicBezTo>
                  <a:cubicBezTo>
                    <a:pt x="72" y="60"/>
                    <a:pt x="75" y="52"/>
                    <a:pt x="79" y="47"/>
                  </a:cubicBezTo>
                  <a:cubicBezTo>
                    <a:pt x="80" y="45"/>
                    <a:pt x="81" y="43"/>
                    <a:pt x="82" y="42"/>
                  </a:cubicBezTo>
                  <a:cubicBezTo>
                    <a:pt x="60" y="28"/>
                    <a:pt x="35" y="15"/>
                    <a:pt x="9" y="3"/>
                  </a:cubicBezTo>
                  <a:cubicBezTo>
                    <a:pt x="6" y="2"/>
                    <a:pt x="3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5706189" y="2673756"/>
              <a:ext cx="105092" cy="164836"/>
            </a:xfrm>
            <a:custGeom>
              <a:avLst/>
              <a:gdLst/>
              <a:ahLst/>
              <a:cxnLst>
                <a:cxn ang="0">
                  <a:pos x="2" y="49"/>
                </a:cxn>
                <a:cxn ang="0">
                  <a:pos x="2" y="51"/>
                </a:cxn>
                <a:cxn ang="0">
                  <a:pos x="15" y="83"/>
                </a:cxn>
                <a:cxn ang="0">
                  <a:pos x="30" y="93"/>
                </a:cxn>
                <a:cxn ang="0">
                  <a:pos x="50" y="97"/>
                </a:cxn>
                <a:cxn ang="0">
                  <a:pos x="58" y="96"/>
                </a:cxn>
                <a:cxn ang="0">
                  <a:pos x="62" y="95"/>
                </a:cxn>
                <a:cxn ang="0">
                  <a:pos x="0" y="0"/>
                </a:cxn>
                <a:cxn ang="0">
                  <a:pos x="2" y="49"/>
                </a:cxn>
              </a:cxnLst>
              <a:rect l="0" t="0" r="r" b="b"/>
              <a:pathLst>
                <a:path w="62" h="97">
                  <a:moveTo>
                    <a:pt x="2" y="49"/>
                  </a:moveTo>
                  <a:cubicBezTo>
                    <a:pt x="2" y="50"/>
                    <a:pt x="2" y="50"/>
                    <a:pt x="2" y="51"/>
                  </a:cubicBezTo>
                  <a:cubicBezTo>
                    <a:pt x="2" y="63"/>
                    <a:pt x="7" y="74"/>
                    <a:pt x="15" y="83"/>
                  </a:cubicBezTo>
                  <a:cubicBezTo>
                    <a:pt x="20" y="87"/>
                    <a:pt x="25" y="91"/>
                    <a:pt x="30" y="93"/>
                  </a:cubicBezTo>
                  <a:cubicBezTo>
                    <a:pt x="36" y="96"/>
                    <a:pt x="43" y="97"/>
                    <a:pt x="50" y="97"/>
                  </a:cubicBezTo>
                  <a:cubicBezTo>
                    <a:pt x="52" y="97"/>
                    <a:pt x="55" y="97"/>
                    <a:pt x="58" y="96"/>
                  </a:cubicBezTo>
                  <a:cubicBezTo>
                    <a:pt x="59" y="96"/>
                    <a:pt x="61" y="96"/>
                    <a:pt x="62" y="95"/>
                  </a:cubicBezTo>
                  <a:cubicBezTo>
                    <a:pt x="48" y="68"/>
                    <a:pt x="28" y="34"/>
                    <a:pt x="0" y="0"/>
                  </a:cubicBezTo>
                  <a:cubicBezTo>
                    <a:pt x="1" y="15"/>
                    <a:pt x="2" y="31"/>
                    <a:pt x="2" y="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40"/>
            <p:cNvSpPr>
              <a:spLocks noEditPoints="1"/>
            </p:cNvSpPr>
            <p:nvPr/>
          </p:nvSpPr>
          <p:spPr bwMode="auto">
            <a:xfrm>
              <a:off x="5323251" y="1828701"/>
              <a:ext cx="610397" cy="303039"/>
            </a:xfrm>
            <a:custGeom>
              <a:avLst/>
              <a:gdLst/>
              <a:ahLst/>
              <a:cxnLst>
                <a:cxn ang="0">
                  <a:pos x="29" y="43"/>
                </a:cxn>
                <a:cxn ang="0">
                  <a:pos x="31" y="44"/>
                </a:cxn>
                <a:cxn ang="0">
                  <a:pos x="57" y="67"/>
                </a:cxn>
                <a:cxn ang="0">
                  <a:pos x="65" y="78"/>
                </a:cxn>
                <a:cxn ang="0">
                  <a:pos x="76" y="106"/>
                </a:cxn>
                <a:cxn ang="0">
                  <a:pos x="84" y="106"/>
                </a:cxn>
                <a:cxn ang="0">
                  <a:pos x="86" y="106"/>
                </a:cxn>
                <a:cxn ang="0">
                  <a:pos x="117" y="121"/>
                </a:cxn>
                <a:cxn ang="0">
                  <a:pos x="121" y="87"/>
                </a:cxn>
                <a:cxn ang="0">
                  <a:pos x="137" y="90"/>
                </a:cxn>
                <a:cxn ang="0">
                  <a:pos x="137" y="90"/>
                </a:cxn>
                <a:cxn ang="0">
                  <a:pos x="137" y="90"/>
                </a:cxn>
                <a:cxn ang="0">
                  <a:pos x="154" y="87"/>
                </a:cxn>
                <a:cxn ang="0">
                  <a:pos x="158" y="121"/>
                </a:cxn>
                <a:cxn ang="0">
                  <a:pos x="189" y="106"/>
                </a:cxn>
                <a:cxn ang="0">
                  <a:pos x="189" y="106"/>
                </a:cxn>
                <a:cxn ang="0">
                  <a:pos x="246" y="104"/>
                </a:cxn>
                <a:cxn ang="0">
                  <a:pos x="246" y="81"/>
                </a:cxn>
                <a:cxn ang="0">
                  <a:pos x="254" y="86"/>
                </a:cxn>
                <a:cxn ang="0">
                  <a:pos x="262" y="91"/>
                </a:cxn>
                <a:cxn ang="0">
                  <a:pos x="275" y="99"/>
                </a:cxn>
                <a:cxn ang="0">
                  <a:pos x="285" y="107"/>
                </a:cxn>
                <a:cxn ang="0">
                  <a:pos x="271" y="109"/>
                </a:cxn>
                <a:cxn ang="0">
                  <a:pos x="254" y="112"/>
                </a:cxn>
                <a:cxn ang="0">
                  <a:pos x="246" y="112"/>
                </a:cxn>
                <a:cxn ang="0">
                  <a:pos x="189" y="114"/>
                </a:cxn>
                <a:cxn ang="0">
                  <a:pos x="160" y="133"/>
                </a:cxn>
                <a:cxn ang="0">
                  <a:pos x="159" y="134"/>
                </a:cxn>
                <a:cxn ang="0">
                  <a:pos x="157" y="146"/>
                </a:cxn>
                <a:cxn ang="0">
                  <a:pos x="164" y="167"/>
                </a:cxn>
                <a:cxn ang="0">
                  <a:pos x="184" y="178"/>
                </a:cxn>
                <a:cxn ang="0">
                  <a:pos x="218" y="178"/>
                </a:cxn>
                <a:cxn ang="0">
                  <a:pos x="246" y="176"/>
                </a:cxn>
                <a:cxn ang="0">
                  <a:pos x="254" y="176"/>
                </a:cxn>
                <a:cxn ang="0">
                  <a:pos x="266" y="175"/>
                </a:cxn>
                <a:cxn ang="0">
                  <a:pos x="306" y="167"/>
                </a:cxn>
                <a:cxn ang="0">
                  <a:pos x="341" y="151"/>
                </a:cxn>
                <a:cxn ang="0">
                  <a:pos x="354" y="134"/>
                </a:cxn>
                <a:cxn ang="0">
                  <a:pos x="359" y="113"/>
                </a:cxn>
                <a:cxn ang="0">
                  <a:pos x="349" y="82"/>
                </a:cxn>
                <a:cxn ang="0">
                  <a:pos x="348" y="80"/>
                </a:cxn>
                <a:cxn ang="0">
                  <a:pos x="317" y="51"/>
                </a:cxn>
                <a:cxn ang="0">
                  <a:pos x="248" y="11"/>
                </a:cxn>
                <a:cxn ang="0">
                  <a:pos x="233" y="4"/>
                </a:cxn>
                <a:cxn ang="0">
                  <a:pos x="224" y="1"/>
                </a:cxn>
                <a:cxn ang="0">
                  <a:pos x="215" y="0"/>
                </a:cxn>
                <a:cxn ang="0">
                  <a:pos x="60" y="0"/>
                </a:cxn>
                <a:cxn ang="0">
                  <a:pos x="51" y="1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27" y="11"/>
                </a:cxn>
                <a:cxn ang="0">
                  <a:pos x="0" y="24"/>
                </a:cxn>
                <a:cxn ang="0">
                  <a:pos x="21" y="37"/>
                </a:cxn>
                <a:cxn ang="0">
                  <a:pos x="29" y="43"/>
                </a:cxn>
                <a:cxn ang="0">
                  <a:pos x="122" y="38"/>
                </a:cxn>
                <a:cxn ang="0">
                  <a:pos x="137" y="38"/>
                </a:cxn>
                <a:cxn ang="0">
                  <a:pos x="153" y="38"/>
                </a:cxn>
                <a:cxn ang="0">
                  <a:pos x="160" y="68"/>
                </a:cxn>
                <a:cxn ang="0">
                  <a:pos x="159" y="70"/>
                </a:cxn>
                <a:cxn ang="0">
                  <a:pos x="137" y="78"/>
                </a:cxn>
                <a:cxn ang="0">
                  <a:pos x="116" y="70"/>
                </a:cxn>
                <a:cxn ang="0">
                  <a:pos x="115" y="68"/>
                </a:cxn>
                <a:cxn ang="0">
                  <a:pos x="122" y="38"/>
                </a:cxn>
              </a:cxnLst>
              <a:rect l="0" t="0" r="r" b="b"/>
              <a:pathLst>
                <a:path w="359" h="178">
                  <a:moveTo>
                    <a:pt x="29" y="43"/>
                  </a:moveTo>
                  <a:cubicBezTo>
                    <a:pt x="30" y="43"/>
                    <a:pt x="30" y="44"/>
                    <a:pt x="31" y="44"/>
                  </a:cubicBezTo>
                  <a:cubicBezTo>
                    <a:pt x="39" y="50"/>
                    <a:pt x="49" y="58"/>
                    <a:pt x="57" y="67"/>
                  </a:cubicBezTo>
                  <a:cubicBezTo>
                    <a:pt x="60" y="71"/>
                    <a:pt x="63" y="74"/>
                    <a:pt x="65" y="78"/>
                  </a:cubicBezTo>
                  <a:cubicBezTo>
                    <a:pt x="70" y="84"/>
                    <a:pt x="75" y="94"/>
                    <a:pt x="76" y="106"/>
                  </a:cubicBezTo>
                  <a:cubicBezTo>
                    <a:pt x="79" y="106"/>
                    <a:pt x="81" y="106"/>
                    <a:pt x="84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98" y="106"/>
                    <a:pt x="109" y="112"/>
                    <a:pt x="117" y="121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6" y="89"/>
                    <a:pt x="132" y="90"/>
                    <a:pt x="137" y="90"/>
                  </a:cubicBezTo>
                  <a:cubicBezTo>
                    <a:pt x="137" y="90"/>
                    <a:pt x="137" y="90"/>
                    <a:pt x="137" y="90"/>
                  </a:cubicBezTo>
                  <a:cubicBezTo>
                    <a:pt x="137" y="90"/>
                    <a:pt x="137" y="90"/>
                    <a:pt x="137" y="90"/>
                  </a:cubicBezTo>
                  <a:cubicBezTo>
                    <a:pt x="143" y="90"/>
                    <a:pt x="148" y="89"/>
                    <a:pt x="154" y="87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5" y="112"/>
                    <a:pt x="177" y="106"/>
                    <a:pt x="189" y="106"/>
                  </a:cubicBezTo>
                  <a:cubicBezTo>
                    <a:pt x="189" y="106"/>
                    <a:pt x="189" y="106"/>
                    <a:pt x="189" y="106"/>
                  </a:cubicBezTo>
                  <a:cubicBezTo>
                    <a:pt x="211" y="106"/>
                    <a:pt x="230" y="105"/>
                    <a:pt x="246" y="104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8" y="83"/>
                    <a:pt x="251" y="84"/>
                    <a:pt x="254" y="86"/>
                  </a:cubicBezTo>
                  <a:cubicBezTo>
                    <a:pt x="256" y="88"/>
                    <a:pt x="259" y="89"/>
                    <a:pt x="262" y="91"/>
                  </a:cubicBezTo>
                  <a:cubicBezTo>
                    <a:pt x="267" y="94"/>
                    <a:pt x="271" y="97"/>
                    <a:pt x="275" y="99"/>
                  </a:cubicBezTo>
                  <a:cubicBezTo>
                    <a:pt x="279" y="102"/>
                    <a:pt x="282" y="104"/>
                    <a:pt x="285" y="107"/>
                  </a:cubicBezTo>
                  <a:cubicBezTo>
                    <a:pt x="281" y="108"/>
                    <a:pt x="276" y="109"/>
                    <a:pt x="271" y="109"/>
                  </a:cubicBezTo>
                  <a:cubicBezTo>
                    <a:pt x="266" y="110"/>
                    <a:pt x="260" y="111"/>
                    <a:pt x="254" y="112"/>
                  </a:cubicBezTo>
                  <a:cubicBezTo>
                    <a:pt x="251" y="112"/>
                    <a:pt x="248" y="112"/>
                    <a:pt x="246" y="112"/>
                  </a:cubicBezTo>
                  <a:cubicBezTo>
                    <a:pt x="230" y="113"/>
                    <a:pt x="211" y="114"/>
                    <a:pt x="189" y="114"/>
                  </a:cubicBezTo>
                  <a:cubicBezTo>
                    <a:pt x="176" y="114"/>
                    <a:pt x="165" y="122"/>
                    <a:pt x="160" y="133"/>
                  </a:cubicBezTo>
                  <a:cubicBezTo>
                    <a:pt x="160" y="133"/>
                    <a:pt x="159" y="134"/>
                    <a:pt x="159" y="134"/>
                  </a:cubicBezTo>
                  <a:cubicBezTo>
                    <a:pt x="158" y="138"/>
                    <a:pt x="157" y="142"/>
                    <a:pt x="157" y="146"/>
                  </a:cubicBezTo>
                  <a:cubicBezTo>
                    <a:pt x="157" y="154"/>
                    <a:pt x="160" y="161"/>
                    <a:pt x="164" y="167"/>
                  </a:cubicBezTo>
                  <a:cubicBezTo>
                    <a:pt x="169" y="172"/>
                    <a:pt x="176" y="177"/>
                    <a:pt x="184" y="178"/>
                  </a:cubicBezTo>
                  <a:cubicBezTo>
                    <a:pt x="218" y="178"/>
                    <a:pt x="218" y="178"/>
                    <a:pt x="218" y="178"/>
                  </a:cubicBezTo>
                  <a:cubicBezTo>
                    <a:pt x="228" y="177"/>
                    <a:pt x="237" y="177"/>
                    <a:pt x="246" y="176"/>
                  </a:cubicBezTo>
                  <a:cubicBezTo>
                    <a:pt x="248" y="176"/>
                    <a:pt x="251" y="176"/>
                    <a:pt x="254" y="176"/>
                  </a:cubicBezTo>
                  <a:cubicBezTo>
                    <a:pt x="258" y="175"/>
                    <a:pt x="262" y="175"/>
                    <a:pt x="266" y="175"/>
                  </a:cubicBezTo>
                  <a:cubicBezTo>
                    <a:pt x="281" y="173"/>
                    <a:pt x="295" y="171"/>
                    <a:pt x="306" y="167"/>
                  </a:cubicBezTo>
                  <a:cubicBezTo>
                    <a:pt x="319" y="164"/>
                    <a:pt x="331" y="159"/>
                    <a:pt x="341" y="151"/>
                  </a:cubicBezTo>
                  <a:cubicBezTo>
                    <a:pt x="346" y="146"/>
                    <a:pt x="351" y="141"/>
                    <a:pt x="354" y="134"/>
                  </a:cubicBezTo>
                  <a:cubicBezTo>
                    <a:pt x="357" y="128"/>
                    <a:pt x="359" y="120"/>
                    <a:pt x="359" y="113"/>
                  </a:cubicBezTo>
                  <a:cubicBezTo>
                    <a:pt x="359" y="100"/>
                    <a:pt x="354" y="90"/>
                    <a:pt x="349" y="82"/>
                  </a:cubicBezTo>
                  <a:cubicBezTo>
                    <a:pt x="349" y="82"/>
                    <a:pt x="348" y="81"/>
                    <a:pt x="348" y="80"/>
                  </a:cubicBezTo>
                  <a:cubicBezTo>
                    <a:pt x="339" y="68"/>
                    <a:pt x="328" y="59"/>
                    <a:pt x="317" y="51"/>
                  </a:cubicBezTo>
                  <a:cubicBezTo>
                    <a:pt x="293" y="33"/>
                    <a:pt x="265" y="19"/>
                    <a:pt x="248" y="11"/>
                  </a:cubicBezTo>
                  <a:cubicBezTo>
                    <a:pt x="239" y="7"/>
                    <a:pt x="233" y="4"/>
                    <a:pt x="233" y="4"/>
                  </a:cubicBezTo>
                  <a:cubicBezTo>
                    <a:pt x="230" y="3"/>
                    <a:pt x="227" y="2"/>
                    <a:pt x="224" y="1"/>
                  </a:cubicBezTo>
                  <a:cubicBezTo>
                    <a:pt x="221" y="1"/>
                    <a:pt x="218" y="0"/>
                    <a:pt x="215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7" y="0"/>
                    <a:pt x="54" y="1"/>
                    <a:pt x="51" y="1"/>
                  </a:cubicBezTo>
                  <a:cubicBezTo>
                    <a:pt x="48" y="2"/>
                    <a:pt x="45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36" y="7"/>
                    <a:pt x="27" y="11"/>
                  </a:cubicBezTo>
                  <a:cubicBezTo>
                    <a:pt x="20" y="14"/>
                    <a:pt x="10" y="19"/>
                    <a:pt x="0" y="24"/>
                  </a:cubicBezTo>
                  <a:cubicBezTo>
                    <a:pt x="8" y="29"/>
                    <a:pt x="15" y="33"/>
                    <a:pt x="21" y="37"/>
                  </a:cubicBezTo>
                  <a:cubicBezTo>
                    <a:pt x="24" y="39"/>
                    <a:pt x="27" y="41"/>
                    <a:pt x="29" y="43"/>
                  </a:cubicBezTo>
                  <a:close/>
                  <a:moveTo>
                    <a:pt x="122" y="38"/>
                  </a:moveTo>
                  <a:cubicBezTo>
                    <a:pt x="137" y="38"/>
                    <a:pt x="137" y="38"/>
                    <a:pt x="137" y="38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60" y="68"/>
                    <a:pt x="160" y="68"/>
                    <a:pt x="160" y="68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3" y="76"/>
                    <a:pt x="145" y="78"/>
                    <a:pt x="137" y="78"/>
                  </a:cubicBezTo>
                  <a:cubicBezTo>
                    <a:pt x="130" y="78"/>
                    <a:pt x="122" y="76"/>
                    <a:pt x="116" y="70"/>
                  </a:cubicBezTo>
                  <a:cubicBezTo>
                    <a:pt x="115" y="68"/>
                    <a:pt x="115" y="68"/>
                    <a:pt x="115" y="68"/>
                  </a:cubicBezTo>
                  <a:lnTo>
                    <a:pt x="122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5350604" y="2023049"/>
              <a:ext cx="173474" cy="108691"/>
            </a:xfrm>
            <a:custGeom>
              <a:avLst/>
              <a:gdLst/>
              <a:ahLst/>
              <a:cxnLst>
                <a:cxn ang="0">
                  <a:pos x="56" y="20"/>
                </a:cxn>
                <a:cxn ang="0">
                  <a:pos x="55" y="24"/>
                </a:cxn>
                <a:cxn ang="0">
                  <a:pos x="39" y="43"/>
                </a:cxn>
                <a:cxn ang="0">
                  <a:pos x="13" y="57"/>
                </a:cxn>
                <a:cxn ang="0">
                  <a:pos x="5" y="60"/>
                </a:cxn>
                <a:cxn ang="0">
                  <a:pos x="2" y="61"/>
                </a:cxn>
                <a:cxn ang="0">
                  <a:pos x="0" y="61"/>
                </a:cxn>
                <a:cxn ang="0">
                  <a:pos x="5" y="62"/>
                </a:cxn>
                <a:cxn ang="0">
                  <a:pos x="13" y="62"/>
                </a:cxn>
                <a:cxn ang="0">
                  <a:pos x="41" y="64"/>
                </a:cxn>
                <a:cxn ang="0">
                  <a:pos x="75" y="64"/>
                </a:cxn>
                <a:cxn ang="0">
                  <a:pos x="95" y="53"/>
                </a:cxn>
                <a:cxn ang="0">
                  <a:pos x="102" y="32"/>
                </a:cxn>
                <a:cxn ang="0">
                  <a:pos x="100" y="20"/>
                </a:cxn>
                <a:cxn ang="0">
                  <a:pos x="99" y="19"/>
                </a:cxn>
                <a:cxn ang="0">
                  <a:pos x="70" y="0"/>
                </a:cxn>
                <a:cxn ang="0">
                  <a:pos x="61" y="0"/>
                </a:cxn>
                <a:cxn ang="0">
                  <a:pos x="56" y="20"/>
                </a:cxn>
              </a:cxnLst>
              <a:rect l="0" t="0" r="r" b="b"/>
              <a:pathLst>
                <a:path w="102" h="64">
                  <a:moveTo>
                    <a:pt x="56" y="20"/>
                  </a:moveTo>
                  <a:cubicBezTo>
                    <a:pt x="56" y="21"/>
                    <a:pt x="55" y="23"/>
                    <a:pt x="55" y="24"/>
                  </a:cubicBezTo>
                  <a:cubicBezTo>
                    <a:pt x="51" y="31"/>
                    <a:pt x="46" y="37"/>
                    <a:pt x="39" y="43"/>
                  </a:cubicBezTo>
                  <a:cubicBezTo>
                    <a:pt x="31" y="50"/>
                    <a:pt x="22" y="54"/>
                    <a:pt x="13" y="57"/>
                  </a:cubicBezTo>
                  <a:cubicBezTo>
                    <a:pt x="11" y="58"/>
                    <a:pt x="8" y="59"/>
                    <a:pt x="5" y="60"/>
                  </a:cubicBezTo>
                  <a:cubicBezTo>
                    <a:pt x="4" y="60"/>
                    <a:pt x="3" y="61"/>
                    <a:pt x="2" y="61"/>
                  </a:cubicBezTo>
                  <a:cubicBezTo>
                    <a:pt x="1" y="61"/>
                    <a:pt x="1" y="61"/>
                    <a:pt x="0" y="61"/>
                  </a:cubicBezTo>
                  <a:cubicBezTo>
                    <a:pt x="2" y="62"/>
                    <a:pt x="4" y="62"/>
                    <a:pt x="5" y="62"/>
                  </a:cubicBezTo>
                  <a:cubicBezTo>
                    <a:pt x="8" y="62"/>
                    <a:pt x="10" y="62"/>
                    <a:pt x="13" y="62"/>
                  </a:cubicBezTo>
                  <a:cubicBezTo>
                    <a:pt x="22" y="63"/>
                    <a:pt x="31" y="63"/>
                    <a:pt x="41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83" y="63"/>
                    <a:pt x="90" y="58"/>
                    <a:pt x="95" y="53"/>
                  </a:cubicBezTo>
                  <a:cubicBezTo>
                    <a:pt x="99" y="47"/>
                    <a:pt x="102" y="40"/>
                    <a:pt x="102" y="32"/>
                  </a:cubicBezTo>
                  <a:cubicBezTo>
                    <a:pt x="102" y="28"/>
                    <a:pt x="101" y="24"/>
                    <a:pt x="100" y="20"/>
                  </a:cubicBezTo>
                  <a:cubicBezTo>
                    <a:pt x="99" y="20"/>
                    <a:pt x="99" y="19"/>
                    <a:pt x="99" y="19"/>
                  </a:cubicBezTo>
                  <a:cubicBezTo>
                    <a:pt x="94" y="8"/>
                    <a:pt x="83" y="0"/>
                    <a:pt x="70" y="0"/>
                  </a:cubicBezTo>
                  <a:cubicBezTo>
                    <a:pt x="67" y="0"/>
                    <a:pt x="64" y="0"/>
                    <a:pt x="61" y="0"/>
                  </a:cubicBezTo>
                  <a:cubicBezTo>
                    <a:pt x="61" y="7"/>
                    <a:pt x="59" y="14"/>
                    <a:pt x="56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2"/>
            <p:cNvSpPr>
              <a:spLocks/>
            </p:cNvSpPr>
            <p:nvPr/>
          </p:nvSpPr>
          <p:spPr bwMode="auto">
            <a:xfrm>
              <a:off x="2883822" y="2145416"/>
              <a:ext cx="904079" cy="804026"/>
            </a:xfrm>
            <a:custGeom>
              <a:avLst/>
              <a:gdLst/>
              <a:ahLst/>
              <a:cxnLst>
                <a:cxn ang="0">
                  <a:pos x="15" y="94"/>
                </a:cxn>
                <a:cxn ang="0">
                  <a:pos x="103" y="94"/>
                </a:cxn>
                <a:cxn ang="0">
                  <a:pos x="69" y="202"/>
                </a:cxn>
                <a:cxn ang="0">
                  <a:pos x="23" y="449"/>
                </a:cxn>
                <a:cxn ang="0">
                  <a:pos x="22" y="473"/>
                </a:cxn>
                <a:cxn ang="0">
                  <a:pos x="192" y="473"/>
                </a:cxn>
                <a:cxn ang="0">
                  <a:pos x="218" y="411"/>
                </a:cxn>
                <a:cxn ang="0">
                  <a:pos x="222" y="404"/>
                </a:cxn>
                <a:cxn ang="0">
                  <a:pos x="292" y="297"/>
                </a:cxn>
                <a:cxn ang="0">
                  <a:pos x="301" y="286"/>
                </a:cxn>
                <a:cxn ang="0">
                  <a:pos x="321" y="264"/>
                </a:cxn>
                <a:cxn ang="0">
                  <a:pos x="368" y="220"/>
                </a:cxn>
                <a:cxn ang="0">
                  <a:pos x="377" y="212"/>
                </a:cxn>
                <a:cxn ang="0">
                  <a:pos x="423" y="179"/>
                </a:cxn>
                <a:cxn ang="0">
                  <a:pos x="430" y="175"/>
                </a:cxn>
                <a:cxn ang="0">
                  <a:pos x="508" y="134"/>
                </a:cxn>
                <a:cxn ang="0">
                  <a:pos x="517" y="130"/>
                </a:cxn>
                <a:cxn ang="0">
                  <a:pos x="524" y="127"/>
                </a:cxn>
                <a:cxn ang="0">
                  <a:pos x="525" y="127"/>
                </a:cxn>
                <a:cxn ang="0">
                  <a:pos x="532" y="117"/>
                </a:cxn>
                <a:cxn ang="0">
                  <a:pos x="532" y="0"/>
                </a:cxn>
                <a:cxn ang="0">
                  <a:pos x="508" y="0"/>
                </a:cxn>
                <a:cxn ang="0">
                  <a:pos x="496" y="0"/>
                </a:cxn>
                <a:cxn ang="0">
                  <a:pos x="488" y="0"/>
                </a:cxn>
                <a:cxn ang="0">
                  <a:pos x="460" y="0"/>
                </a:cxn>
                <a:cxn ang="0">
                  <a:pos x="425" y="0"/>
                </a:cxn>
                <a:cxn ang="0">
                  <a:pos x="409" y="0"/>
                </a:cxn>
                <a:cxn ang="0">
                  <a:pos x="350" y="0"/>
                </a:cxn>
                <a:cxn ang="0">
                  <a:pos x="333" y="0"/>
                </a:cxn>
                <a:cxn ang="0">
                  <a:pos x="299" y="0"/>
                </a:cxn>
                <a:cxn ang="0">
                  <a:pos x="271" y="0"/>
                </a:cxn>
                <a:cxn ang="0">
                  <a:pos x="263" y="0"/>
                </a:cxn>
                <a:cxn ang="0">
                  <a:pos x="250" y="0"/>
                </a:cxn>
                <a:cxn ang="0">
                  <a:pos x="15" y="0"/>
                </a:cxn>
                <a:cxn ang="0">
                  <a:pos x="0" y="14"/>
                </a:cxn>
                <a:cxn ang="0">
                  <a:pos x="0" y="80"/>
                </a:cxn>
                <a:cxn ang="0">
                  <a:pos x="15" y="94"/>
                </a:cxn>
              </a:cxnLst>
              <a:rect l="0" t="0" r="r" b="b"/>
              <a:pathLst>
                <a:path w="532" h="473">
                  <a:moveTo>
                    <a:pt x="15" y="94"/>
                  </a:moveTo>
                  <a:cubicBezTo>
                    <a:pt x="103" y="94"/>
                    <a:pt x="103" y="94"/>
                    <a:pt x="103" y="94"/>
                  </a:cubicBezTo>
                  <a:cubicBezTo>
                    <a:pt x="98" y="107"/>
                    <a:pt x="84" y="148"/>
                    <a:pt x="69" y="202"/>
                  </a:cubicBezTo>
                  <a:cubicBezTo>
                    <a:pt x="49" y="274"/>
                    <a:pt x="27" y="369"/>
                    <a:pt x="23" y="449"/>
                  </a:cubicBezTo>
                  <a:cubicBezTo>
                    <a:pt x="23" y="457"/>
                    <a:pt x="22" y="465"/>
                    <a:pt x="22" y="473"/>
                  </a:cubicBezTo>
                  <a:cubicBezTo>
                    <a:pt x="114" y="473"/>
                    <a:pt x="192" y="473"/>
                    <a:pt x="192" y="473"/>
                  </a:cubicBezTo>
                  <a:cubicBezTo>
                    <a:pt x="192" y="473"/>
                    <a:pt x="199" y="448"/>
                    <a:pt x="218" y="411"/>
                  </a:cubicBezTo>
                  <a:cubicBezTo>
                    <a:pt x="219" y="408"/>
                    <a:pt x="221" y="406"/>
                    <a:pt x="222" y="404"/>
                  </a:cubicBezTo>
                  <a:cubicBezTo>
                    <a:pt x="238" y="373"/>
                    <a:pt x="261" y="335"/>
                    <a:pt x="292" y="297"/>
                  </a:cubicBezTo>
                  <a:cubicBezTo>
                    <a:pt x="295" y="293"/>
                    <a:pt x="298" y="290"/>
                    <a:pt x="301" y="286"/>
                  </a:cubicBezTo>
                  <a:cubicBezTo>
                    <a:pt x="308" y="279"/>
                    <a:pt x="314" y="271"/>
                    <a:pt x="321" y="264"/>
                  </a:cubicBezTo>
                  <a:cubicBezTo>
                    <a:pt x="335" y="249"/>
                    <a:pt x="351" y="234"/>
                    <a:pt x="368" y="220"/>
                  </a:cubicBezTo>
                  <a:cubicBezTo>
                    <a:pt x="371" y="217"/>
                    <a:pt x="374" y="215"/>
                    <a:pt x="377" y="212"/>
                  </a:cubicBezTo>
                  <a:cubicBezTo>
                    <a:pt x="392" y="201"/>
                    <a:pt x="407" y="190"/>
                    <a:pt x="423" y="179"/>
                  </a:cubicBezTo>
                  <a:cubicBezTo>
                    <a:pt x="425" y="178"/>
                    <a:pt x="427" y="176"/>
                    <a:pt x="430" y="175"/>
                  </a:cubicBezTo>
                  <a:cubicBezTo>
                    <a:pt x="454" y="160"/>
                    <a:pt x="479" y="146"/>
                    <a:pt x="508" y="134"/>
                  </a:cubicBezTo>
                  <a:cubicBezTo>
                    <a:pt x="511" y="133"/>
                    <a:pt x="514" y="131"/>
                    <a:pt x="517" y="130"/>
                  </a:cubicBezTo>
                  <a:cubicBezTo>
                    <a:pt x="519" y="129"/>
                    <a:pt x="522" y="128"/>
                    <a:pt x="524" y="127"/>
                  </a:cubicBezTo>
                  <a:cubicBezTo>
                    <a:pt x="525" y="127"/>
                    <a:pt x="525" y="127"/>
                    <a:pt x="525" y="127"/>
                  </a:cubicBezTo>
                  <a:cubicBezTo>
                    <a:pt x="527" y="123"/>
                    <a:pt x="530" y="120"/>
                    <a:pt x="532" y="117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496" y="0"/>
                    <a:pt x="496" y="0"/>
                    <a:pt x="496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7" y="94"/>
                    <a:pt x="15" y="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3"/>
            <p:cNvSpPr>
              <a:spLocks/>
            </p:cNvSpPr>
            <p:nvPr/>
          </p:nvSpPr>
          <p:spPr bwMode="auto">
            <a:xfrm>
              <a:off x="4253617" y="2145416"/>
              <a:ext cx="575127" cy="15979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28" y="0"/>
                </a:cxn>
                <a:cxn ang="0">
                  <a:pos x="95" y="0"/>
                </a:cxn>
                <a:cxn ang="0">
                  <a:pos x="0" y="0"/>
                </a:cxn>
                <a:cxn ang="0">
                  <a:pos x="0" y="222"/>
                </a:cxn>
                <a:cxn ang="0">
                  <a:pos x="95" y="222"/>
                </a:cxn>
                <a:cxn ang="0">
                  <a:pos x="126" y="222"/>
                </a:cxn>
                <a:cxn ang="0">
                  <a:pos x="147" y="222"/>
                </a:cxn>
                <a:cxn ang="0">
                  <a:pos x="371" y="222"/>
                </a:cxn>
                <a:cxn ang="0">
                  <a:pos x="433" y="222"/>
                </a:cxn>
                <a:cxn ang="0">
                  <a:pos x="657" y="222"/>
                </a:cxn>
                <a:cxn ang="0">
                  <a:pos x="678" y="222"/>
                </a:cxn>
                <a:cxn ang="0">
                  <a:pos x="704" y="222"/>
                </a:cxn>
                <a:cxn ang="0">
                  <a:pos x="799" y="222"/>
                </a:cxn>
                <a:cxn ang="0">
                  <a:pos x="799" y="0"/>
                </a:cxn>
                <a:cxn ang="0">
                  <a:pos x="704" y="0"/>
                </a:cxn>
                <a:cxn ang="0">
                  <a:pos x="676" y="0"/>
                </a:cxn>
                <a:cxn ang="0">
                  <a:pos x="657" y="0"/>
                </a:cxn>
                <a:cxn ang="0">
                  <a:pos x="593" y="0"/>
                </a:cxn>
                <a:cxn ang="0">
                  <a:pos x="511" y="0"/>
                </a:cxn>
                <a:cxn ang="0">
                  <a:pos x="471" y="0"/>
                </a:cxn>
                <a:cxn ang="0">
                  <a:pos x="331" y="0"/>
                </a:cxn>
                <a:cxn ang="0">
                  <a:pos x="293" y="0"/>
                </a:cxn>
                <a:cxn ang="0">
                  <a:pos x="211" y="0"/>
                </a:cxn>
                <a:cxn ang="0">
                  <a:pos x="147" y="0"/>
                </a:cxn>
              </a:cxnLst>
              <a:rect l="0" t="0" r="r" b="b"/>
              <a:pathLst>
                <a:path w="799" h="222">
                  <a:moveTo>
                    <a:pt x="147" y="0"/>
                  </a:moveTo>
                  <a:lnTo>
                    <a:pt x="128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222"/>
                  </a:lnTo>
                  <a:lnTo>
                    <a:pt x="95" y="222"/>
                  </a:lnTo>
                  <a:lnTo>
                    <a:pt x="126" y="222"/>
                  </a:lnTo>
                  <a:lnTo>
                    <a:pt x="147" y="222"/>
                  </a:lnTo>
                  <a:lnTo>
                    <a:pt x="371" y="222"/>
                  </a:lnTo>
                  <a:lnTo>
                    <a:pt x="433" y="222"/>
                  </a:lnTo>
                  <a:lnTo>
                    <a:pt x="657" y="222"/>
                  </a:lnTo>
                  <a:lnTo>
                    <a:pt x="678" y="222"/>
                  </a:lnTo>
                  <a:lnTo>
                    <a:pt x="704" y="222"/>
                  </a:lnTo>
                  <a:lnTo>
                    <a:pt x="799" y="222"/>
                  </a:lnTo>
                  <a:lnTo>
                    <a:pt x="799" y="0"/>
                  </a:lnTo>
                  <a:lnTo>
                    <a:pt x="704" y="0"/>
                  </a:lnTo>
                  <a:lnTo>
                    <a:pt x="676" y="0"/>
                  </a:lnTo>
                  <a:lnTo>
                    <a:pt x="657" y="0"/>
                  </a:lnTo>
                  <a:lnTo>
                    <a:pt x="593" y="0"/>
                  </a:lnTo>
                  <a:lnTo>
                    <a:pt x="511" y="0"/>
                  </a:lnTo>
                  <a:lnTo>
                    <a:pt x="471" y="0"/>
                  </a:lnTo>
                  <a:lnTo>
                    <a:pt x="331" y="0"/>
                  </a:lnTo>
                  <a:lnTo>
                    <a:pt x="293" y="0"/>
                  </a:lnTo>
                  <a:lnTo>
                    <a:pt x="211" y="0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4"/>
            <p:cNvSpPr>
              <a:spLocks/>
            </p:cNvSpPr>
            <p:nvPr/>
          </p:nvSpPr>
          <p:spPr bwMode="auto">
            <a:xfrm>
              <a:off x="5294459" y="2145416"/>
              <a:ext cx="906238" cy="804026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25" y="0"/>
                </a:cxn>
                <a:cxn ang="0">
                  <a:pos x="108" y="0"/>
                </a:cxn>
                <a:cxn ang="0">
                  <a:pos x="74" y="0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9" y="127"/>
                </a:cxn>
                <a:cxn ang="0">
                  <a:pos x="9" y="127"/>
                </a:cxn>
                <a:cxn ang="0">
                  <a:pos x="17" y="130"/>
                </a:cxn>
                <a:cxn ang="0">
                  <a:pos x="25" y="133"/>
                </a:cxn>
                <a:cxn ang="0">
                  <a:pos x="104" y="175"/>
                </a:cxn>
                <a:cxn ang="0">
                  <a:pos x="111" y="179"/>
                </a:cxn>
                <a:cxn ang="0">
                  <a:pos x="156" y="212"/>
                </a:cxn>
                <a:cxn ang="0">
                  <a:pos x="166" y="220"/>
                </a:cxn>
                <a:cxn ang="0">
                  <a:pos x="213" y="264"/>
                </a:cxn>
                <a:cxn ang="0">
                  <a:pos x="232" y="286"/>
                </a:cxn>
                <a:cxn ang="0">
                  <a:pos x="241" y="297"/>
                </a:cxn>
                <a:cxn ang="0">
                  <a:pos x="312" y="404"/>
                </a:cxn>
                <a:cxn ang="0">
                  <a:pos x="316" y="411"/>
                </a:cxn>
                <a:cxn ang="0">
                  <a:pos x="342" y="473"/>
                </a:cxn>
                <a:cxn ang="0">
                  <a:pos x="511" y="473"/>
                </a:cxn>
                <a:cxn ang="0">
                  <a:pos x="511" y="449"/>
                </a:cxn>
                <a:cxn ang="0">
                  <a:pos x="464" y="202"/>
                </a:cxn>
                <a:cxn ang="0">
                  <a:pos x="431" y="94"/>
                </a:cxn>
                <a:cxn ang="0">
                  <a:pos x="519" y="94"/>
                </a:cxn>
                <a:cxn ang="0">
                  <a:pos x="533" y="80"/>
                </a:cxn>
                <a:cxn ang="0">
                  <a:pos x="533" y="14"/>
                </a:cxn>
                <a:cxn ang="0">
                  <a:pos x="519" y="0"/>
                </a:cxn>
                <a:cxn ang="0">
                  <a:pos x="283" y="0"/>
                </a:cxn>
                <a:cxn ang="0">
                  <a:pos x="271" y="0"/>
                </a:cxn>
                <a:cxn ang="0">
                  <a:pos x="263" y="0"/>
                </a:cxn>
                <a:cxn ang="0">
                  <a:pos x="235" y="0"/>
                </a:cxn>
                <a:cxn ang="0">
                  <a:pos x="200" y="0"/>
                </a:cxn>
                <a:cxn ang="0">
                  <a:pos x="184" y="0"/>
                </a:cxn>
              </a:cxnLst>
              <a:rect l="0" t="0" r="r" b="b"/>
              <a:pathLst>
                <a:path w="533" h="473">
                  <a:moveTo>
                    <a:pt x="184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9"/>
                    <a:pt x="6" y="123"/>
                    <a:pt x="9" y="127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12" y="128"/>
                    <a:pt x="14" y="129"/>
                    <a:pt x="17" y="130"/>
                  </a:cubicBezTo>
                  <a:cubicBezTo>
                    <a:pt x="19" y="131"/>
                    <a:pt x="22" y="132"/>
                    <a:pt x="25" y="133"/>
                  </a:cubicBezTo>
                  <a:cubicBezTo>
                    <a:pt x="53" y="145"/>
                    <a:pt x="80" y="159"/>
                    <a:pt x="104" y="175"/>
                  </a:cubicBezTo>
                  <a:cubicBezTo>
                    <a:pt x="106" y="176"/>
                    <a:pt x="109" y="178"/>
                    <a:pt x="111" y="179"/>
                  </a:cubicBezTo>
                  <a:cubicBezTo>
                    <a:pt x="127" y="190"/>
                    <a:pt x="142" y="201"/>
                    <a:pt x="156" y="212"/>
                  </a:cubicBezTo>
                  <a:cubicBezTo>
                    <a:pt x="160" y="215"/>
                    <a:pt x="163" y="217"/>
                    <a:pt x="166" y="220"/>
                  </a:cubicBezTo>
                  <a:cubicBezTo>
                    <a:pt x="183" y="234"/>
                    <a:pt x="199" y="249"/>
                    <a:pt x="213" y="264"/>
                  </a:cubicBezTo>
                  <a:cubicBezTo>
                    <a:pt x="220" y="271"/>
                    <a:pt x="226" y="279"/>
                    <a:pt x="232" y="286"/>
                  </a:cubicBezTo>
                  <a:cubicBezTo>
                    <a:pt x="235" y="290"/>
                    <a:pt x="239" y="293"/>
                    <a:pt x="241" y="297"/>
                  </a:cubicBezTo>
                  <a:cubicBezTo>
                    <a:pt x="273" y="335"/>
                    <a:pt x="296" y="373"/>
                    <a:pt x="312" y="404"/>
                  </a:cubicBezTo>
                  <a:cubicBezTo>
                    <a:pt x="313" y="406"/>
                    <a:pt x="314" y="408"/>
                    <a:pt x="316" y="411"/>
                  </a:cubicBezTo>
                  <a:cubicBezTo>
                    <a:pt x="334" y="448"/>
                    <a:pt x="342" y="473"/>
                    <a:pt x="342" y="473"/>
                  </a:cubicBezTo>
                  <a:cubicBezTo>
                    <a:pt x="342" y="473"/>
                    <a:pt x="419" y="473"/>
                    <a:pt x="511" y="473"/>
                  </a:cubicBezTo>
                  <a:cubicBezTo>
                    <a:pt x="511" y="465"/>
                    <a:pt x="511" y="457"/>
                    <a:pt x="511" y="449"/>
                  </a:cubicBezTo>
                  <a:cubicBezTo>
                    <a:pt x="507" y="369"/>
                    <a:pt x="485" y="274"/>
                    <a:pt x="464" y="202"/>
                  </a:cubicBezTo>
                  <a:cubicBezTo>
                    <a:pt x="449" y="148"/>
                    <a:pt x="435" y="107"/>
                    <a:pt x="431" y="94"/>
                  </a:cubicBezTo>
                  <a:cubicBezTo>
                    <a:pt x="519" y="94"/>
                    <a:pt x="519" y="94"/>
                    <a:pt x="519" y="94"/>
                  </a:cubicBezTo>
                  <a:cubicBezTo>
                    <a:pt x="527" y="94"/>
                    <a:pt x="533" y="88"/>
                    <a:pt x="533" y="80"/>
                  </a:cubicBezTo>
                  <a:cubicBezTo>
                    <a:pt x="533" y="14"/>
                    <a:pt x="533" y="14"/>
                    <a:pt x="533" y="14"/>
                  </a:cubicBezTo>
                  <a:cubicBezTo>
                    <a:pt x="533" y="6"/>
                    <a:pt x="527" y="0"/>
                    <a:pt x="519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18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45"/>
            <p:cNvSpPr>
              <a:spLocks/>
            </p:cNvSpPr>
            <p:nvPr/>
          </p:nvSpPr>
          <p:spPr bwMode="auto">
            <a:xfrm>
              <a:off x="3847645" y="1458000"/>
              <a:ext cx="350547" cy="350547"/>
            </a:xfrm>
            <a:custGeom>
              <a:avLst/>
              <a:gdLst/>
              <a:ahLst/>
              <a:cxnLst>
                <a:cxn ang="0">
                  <a:pos x="124" y="194"/>
                </a:cxn>
                <a:cxn ang="0">
                  <a:pos x="194" y="82"/>
                </a:cxn>
                <a:cxn ang="0">
                  <a:pos x="82" y="11"/>
                </a:cxn>
                <a:cxn ang="0">
                  <a:pos x="11" y="124"/>
                </a:cxn>
                <a:cxn ang="0">
                  <a:pos x="124" y="194"/>
                </a:cxn>
              </a:cxnLst>
              <a:rect l="0" t="0" r="r" b="b"/>
              <a:pathLst>
                <a:path w="206" h="206">
                  <a:moveTo>
                    <a:pt x="124" y="194"/>
                  </a:moveTo>
                  <a:cubicBezTo>
                    <a:pt x="175" y="183"/>
                    <a:pt x="206" y="132"/>
                    <a:pt x="194" y="82"/>
                  </a:cubicBezTo>
                  <a:cubicBezTo>
                    <a:pt x="183" y="31"/>
                    <a:pt x="132" y="0"/>
                    <a:pt x="82" y="11"/>
                  </a:cubicBezTo>
                  <a:cubicBezTo>
                    <a:pt x="31" y="23"/>
                    <a:pt x="0" y="74"/>
                    <a:pt x="11" y="124"/>
                  </a:cubicBezTo>
                  <a:cubicBezTo>
                    <a:pt x="23" y="175"/>
                    <a:pt x="74" y="206"/>
                    <a:pt x="124" y="1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46"/>
            <p:cNvSpPr>
              <a:spLocks/>
            </p:cNvSpPr>
            <p:nvPr/>
          </p:nvSpPr>
          <p:spPr bwMode="auto">
            <a:xfrm>
              <a:off x="3805176" y="1990658"/>
              <a:ext cx="20155" cy="151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7"/>
                </a:cxn>
                <a:cxn ang="0">
                  <a:pos x="12" y="9"/>
                </a:cxn>
                <a:cxn ang="0">
                  <a:pos x="12" y="0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cubicBezTo>
                    <a:pt x="8" y="3"/>
                    <a:pt x="4" y="5"/>
                    <a:pt x="0" y="7"/>
                  </a:cubicBezTo>
                  <a:cubicBezTo>
                    <a:pt x="4" y="8"/>
                    <a:pt x="8" y="8"/>
                    <a:pt x="12" y="9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4219786" y="1990658"/>
              <a:ext cx="18715" cy="1511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11" y="7"/>
                </a:cxn>
                <a:cxn ang="0">
                  <a:pos x="4" y="3"/>
                </a:cxn>
              </a:cxnLst>
              <a:rect l="0" t="0" r="r" b="b"/>
              <a:pathLst>
                <a:path w="11" h="9">
                  <a:moveTo>
                    <a:pt x="4" y="3"/>
                  </a:moveTo>
                  <a:cubicBezTo>
                    <a:pt x="3" y="2"/>
                    <a:pt x="2" y="1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8"/>
                    <a:pt x="8" y="8"/>
                    <a:pt x="11" y="7"/>
                  </a:cubicBezTo>
                  <a:cubicBezTo>
                    <a:pt x="9" y="6"/>
                    <a:pt x="7" y="4"/>
                    <a:pt x="4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8"/>
            <p:cNvSpPr>
              <a:spLocks noEditPoints="1"/>
            </p:cNvSpPr>
            <p:nvPr/>
          </p:nvSpPr>
          <p:spPr bwMode="auto">
            <a:xfrm>
              <a:off x="3645379" y="1828701"/>
              <a:ext cx="755079" cy="295841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31" y="159"/>
                </a:cxn>
                <a:cxn ang="0">
                  <a:pos x="48" y="166"/>
                </a:cxn>
                <a:cxn ang="0">
                  <a:pos x="77" y="172"/>
                </a:cxn>
                <a:cxn ang="0">
                  <a:pos x="84" y="171"/>
                </a:cxn>
                <a:cxn ang="0">
                  <a:pos x="108" y="126"/>
                </a:cxn>
                <a:cxn ang="0">
                  <a:pos x="160" y="126"/>
                </a:cxn>
                <a:cxn ang="0">
                  <a:pos x="308" y="126"/>
                </a:cxn>
                <a:cxn ang="0">
                  <a:pos x="358" y="150"/>
                </a:cxn>
                <a:cxn ang="0">
                  <a:pos x="358" y="174"/>
                </a:cxn>
                <a:cxn ang="0">
                  <a:pos x="390" y="167"/>
                </a:cxn>
                <a:cxn ang="0">
                  <a:pos x="412" y="159"/>
                </a:cxn>
                <a:cxn ang="0">
                  <a:pos x="425" y="151"/>
                </a:cxn>
                <a:cxn ang="0">
                  <a:pos x="439" y="134"/>
                </a:cxn>
                <a:cxn ang="0">
                  <a:pos x="444" y="113"/>
                </a:cxn>
                <a:cxn ang="0">
                  <a:pos x="434" y="82"/>
                </a:cxn>
                <a:cxn ang="0">
                  <a:pos x="420" y="66"/>
                </a:cxn>
                <a:cxn ang="0">
                  <a:pos x="401" y="51"/>
                </a:cxn>
                <a:cxn ang="0">
                  <a:pos x="317" y="4"/>
                </a:cxn>
                <a:cxn ang="0">
                  <a:pos x="299" y="0"/>
                </a:cxn>
                <a:cxn ang="0">
                  <a:pos x="135" y="1"/>
                </a:cxn>
                <a:cxn ang="0">
                  <a:pos x="127" y="4"/>
                </a:cxn>
                <a:cxn ang="0">
                  <a:pos x="70" y="33"/>
                </a:cxn>
                <a:cxn ang="0">
                  <a:pos x="40" y="53"/>
                </a:cxn>
                <a:cxn ang="0">
                  <a:pos x="19" y="71"/>
                </a:cxn>
                <a:cxn ang="0">
                  <a:pos x="1" y="106"/>
                </a:cxn>
                <a:cxn ang="0">
                  <a:pos x="0" y="114"/>
                </a:cxn>
                <a:cxn ang="0">
                  <a:pos x="114" y="81"/>
                </a:cxn>
                <a:cxn ang="0">
                  <a:pos x="114" y="112"/>
                </a:cxn>
                <a:cxn ang="0">
                  <a:pos x="74" y="107"/>
                </a:cxn>
                <a:cxn ang="0">
                  <a:pos x="94" y="93"/>
                </a:cxn>
                <a:cxn ang="0">
                  <a:pos x="337" y="85"/>
                </a:cxn>
                <a:cxn ang="0">
                  <a:pos x="369" y="107"/>
                </a:cxn>
                <a:cxn ang="0">
                  <a:pos x="330" y="112"/>
                </a:cxn>
                <a:cxn ang="0">
                  <a:pos x="330" y="81"/>
                </a:cxn>
              </a:cxnLst>
              <a:rect l="0" t="0" r="r" b="b"/>
              <a:pathLst>
                <a:path w="444" h="174">
                  <a:moveTo>
                    <a:pt x="0" y="114"/>
                  </a:moveTo>
                  <a:cubicBezTo>
                    <a:pt x="0" y="121"/>
                    <a:pt x="2" y="128"/>
                    <a:pt x="5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11" y="146"/>
                    <a:pt x="21" y="153"/>
                    <a:pt x="31" y="159"/>
                  </a:cubicBezTo>
                  <a:cubicBezTo>
                    <a:pt x="33" y="160"/>
                    <a:pt x="36" y="161"/>
                    <a:pt x="40" y="163"/>
                  </a:cubicBezTo>
                  <a:cubicBezTo>
                    <a:pt x="42" y="164"/>
                    <a:pt x="45" y="165"/>
                    <a:pt x="48" y="166"/>
                  </a:cubicBezTo>
                  <a:cubicBezTo>
                    <a:pt x="51" y="167"/>
                    <a:pt x="55" y="168"/>
                    <a:pt x="60" y="169"/>
                  </a:cubicBezTo>
                  <a:cubicBezTo>
                    <a:pt x="65" y="170"/>
                    <a:pt x="71" y="171"/>
                    <a:pt x="77" y="172"/>
                  </a:cubicBezTo>
                  <a:cubicBezTo>
                    <a:pt x="79" y="173"/>
                    <a:pt x="82" y="173"/>
                    <a:pt x="84" y="173"/>
                  </a:cubicBezTo>
                  <a:cubicBezTo>
                    <a:pt x="84" y="171"/>
                    <a:pt x="84" y="171"/>
                    <a:pt x="84" y="171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4" y="137"/>
                    <a:pt x="95" y="126"/>
                    <a:pt x="108" y="126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60" y="126"/>
                    <a:pt x="160" y="126"/>
                    <a:pt x="160" y="126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8" y="126"/>
                    <a:pt x="308" y="126"/>
                    <a:pt x="308" y="126"/>
                  </a:cubicBezTo>
                  <a:cubicBezTo>
                    <a:pt x="334" y="126"/>
                    <a:pt x="334" y="126"/>
                    <a:pt x="334" y="126"/>
                  </a:cubicBezTo>
                  <a:cubicBezTo>
                    <a:pt x="347" y="126"/>
                    <a:pt x="358" y="137"/>
                    <a:pt x="358" y="150"/>
                  </a:cubicBezTo>
                  <a:cubicBezTo>
                    <a:pt x="358" y="167"/>
                    <a:pt x="358" y="167"/>
                    <a:pt x="358" y="167"/>
                  </a:cubicBezTo>
                  <a:cubicBezTo>
                    <a:pt x="358" y="174"/>
                    <a:pt x="358" y="174"/>
                    <a:pt x="358" y="174"/>
                  </a:cubicBezTo>
                  <a:cubicBezTo>
                    <a:pt x="364" y="173"/>
                    <a:pt x="370" y="172"/>
                    <a:pt x="375" y="171"/>
                  </a:cubicBezTo>
                  <a:cubicBezTo>
                    <a:pt x="380" y="170"/>
                    <a:pt x="386" y="169"/>
                    <a:pt x="390" y="167"/>
                  </a:cubicBezTo>
                  <a:cubicBezTo>
                    <a:pt x="393" y="167"/>
                    <a:pt x="396" y="166"/>
                    <a:pt x="398" y="165"/>
                  </a:cubicBezTo>
                  <a:cubicBezTo>
                    <a:pt x="403" y="163"/>
                    <a:pt x="407" y="162"/>
                    <a:pt x="412" y="159"/>
                  </a:cubicBezTo>
                  <a:cubicBezTo>
                    <a:pt x="414" y="158"/>
                    <a:pt x="417" y="156"/>
                    <a:pt x="420" y="155"/>
                  </a:cubicBezTo>
                  <a:cubicBezTo>
                    <a:pt x="422" y="153"/>
                    <a:pt x="423" y="152"/>
                    <a:pt x="425" y="151"/>
                  </a:cubicBezTo>
                  <a:cubicBezTo>
                    <a:pt x="430" y="146"/>
                    <a:pt x="435" y="141"/>
                    <a:pt x="439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42" y="128"/>
                    <a:pt x="444" y="120"/>
                    <a:pt x="444" y="114"/>
                  </a:cubicBezTo>
                  <a:cubicBezTo>
                    <a:pt x="444" y="113"/>
                    <a:pt x="444" y="113"/>
                    <a:pt x="444" y="113"/>
                  </a:cubicBezTo>
                  <a:cubicBezTo>
                    <a:pt x="444" y="110"/>
                    <a:pt x="443" y="108"/>
                    <a:pt x="443" y="106"/>
                  </a:cubicBezTo>
                  <a:cubicBezTo>
                    <a:pt x="442" y="96"/>
                    <a:pt x="438" y="89"/>
                    <a:pt x="434" y="82"/>
                  </a:cubicBezTo>
                  <a:cubicBezTo>
                    <a:pt x="432" y="80"/>
                    <a:pt x="431" y="78"/>
                    <a:pt x="429" y="76"/>
                  </a:cubicBezTo>
                  <a:cubicBezTo>
                    <a:pt x="426" y="73"/>
                    <a:pt x="423" y="69"/>
                    <a:pt x="420" y="66"/>
                  </a:cubicBezTo>
                  <a:cubicBezTo>
                    <a:pt x="417" y="63"/>
                    <a:pt x="414" y="61"/>
                    <a:pt x="412" y="59"/>
                  </a:cubicBezTo>
                  <a:cubicBezTo>
                    <a:pt x="408" y="56"/>
                    <a:pt x="405" y="53"/>
                    <a:pt x="401" y="51"/>
                  </a:cubicBezTo>
                  <a:cubicBezTo>
                    <a:pt x="393" y="44"/>
                    <a:pt x="384" y="39"/>
                    <a:pt x="375" y="33"/>
                  </a:cubicBezTo>
                  <a:cubicBezTo>
                    <a:pt x="346" y="16"/>
                    <a:pt x="318" y="4"/>
                    <a:pt x="317" y="4"/>
                  </a:cubicBezTo>
                  <a:cubicBezTo>
                    <a:pt x="314" y="3"/>
                    <a:pt x="311" y="2"/>
                    <a:pt x="308" y="1"/>
                  </a:cubicBezTo>
                  <a:cubicBezTo>
                    <a:pt x="306" y="1"/>
                    <a:pt x="302" y="0"/>
                    <a:pt x="299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1" y="0"/>
                    <a:pt x="138" y="1"/>
                    <a:pt x="135" y="1"/>
                  </a:cubicBezTo>
                  <a:cubicBezTo>
                    <a:pt x="132" y="2"/>
                    <a:pt x="130" y="3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6" y="4"/>
                    <a:pt x="103" y="14"/>
                    <a:pt x="77" y="29"/>
                  </a:cubicBezTo>
                  <a:cubicBezTo>
                    <a:pt x="74" y="30"/>
                    <a:pt x="72" y="32"/>
                    <a:pt x="70" y="33"/>
                  </a:cubicBezTo>
                  <a:cubicBezTo>
                    <a:pt x="62" y="37"/>
                    <a:pt x="55" y="42"/>
                    <a:pt x="48" y="47"/>
                  </a:cubicBezTo>
                  <a:cubicBezTo>
                    <a:pt x="45" y="49"/>
                    <a:pt x="42" y="51"/>
                    <a:pt x="40" y="53"/>
                  </a:cubicBezTo>
                  <a:cubicBezTo>
                    <a:pt x="35" y="56"/>
                    <a:pt x="31" y="59"/>
                    <a:pt x="27" y="63"/>
                  </a:cubicBezTo>
                  <a:cubicBezTo>
                    <a:pt x="25" y="65"/>
                    <a:pt x="22" y="68"/>
                    <a:pt x="19" y="71"/>
                  </a:cubicBezTo>
                  <a:cubicBezTo>
                    <a:pt x="16" y="74"/>
                    <a:pt x="13" y="78"/>
                    <a:pt x="10" y="82"/>
                  </a:cubicBezTo>
                  <a:cubicBezTo>
                    <a:pt x="6" y="89"/>
                    <a:pt x="2" y="96"/>
                    <a:pt x="1" y="106"/>
                  </a:cubicBezTo>
                  <a:cubicBezTo>
                    <a:pt x="0" y="108"/>
                    <a:pt x="0" y="111"/>
                    <a:pt x="0" y="113"/>
                  </a:cubicBezTo>
                  <a:cubicBezTo>
                    <a:pt x="0" y="113"/>
                    <a:pt x="0" y="114"/>
                    <a:pt x="0" y="114"/>
                  </a:cubicBezTo>
                  <a:close/>
                  <a:moveTo>
                    <a:pt x="94" y="93"/>
                  </a:moveTo>
                  <a:cubicBezTo>
                    <a:pt x="101" y="89"/>
                    <a:pt x="107" y="85"/>
                    <a:pt x="114" y="81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98" y="111"/>
                    <a:pt x="86" y="109"/>
                    <a:pt x="77" y="107"/>
                  </a:cubicBezTo>
                  <a:cubicBezTo>
                    <a:pt x="76" y="107"/>
                    <a:pt x="75" y="107"/>
                    <a:pt x="74" y="107"/>
                  </a:cubicBezTo>
                  <a:cubicBezTo>
                    <a:pt x="75" y="106"/>
                    <a:pt x="76" y="106"/>
                    <a:pt x="77" y="105"/>
                  </a:cubicBezTo>
                  <a:cubicBezTo>
                    <a:pt x="82" y="101"/>
                    <a:pt x="88" y="97"/>
                    <a:pt x="94" y="93"/>
                  </a:cubicBezTo>
                  <a:close/>
                  <a:moveTo>
                    <a:pt x="330" y="81"/>
                  </a:moveTo>
                  <a:cubicBezTo>
                    <a:pt x="332" y="83"/>
                    <a:pt x="335" y="84"/>
                    <a:pt x="337" y="85"/>
                  </a:cubicBezTo>
                  <a:cubicBezTo>
                    <a:pt x="340" y="87"/>
                    <a:pt x="343" y="89"/>
                    <a:pt x="346" y="91"/>
                  </a:cubicBezTo>
                  <a:cubicBezTo>
                    <a:pt x="355" y="96"/>
                    <a:pt x="363" y="102"/>
                    <a:pt x="369" y="107"/>
                  </a:cubicBezTo>
                  <a:cubicBezTo>
                    <a:pt x="366" y="108"/>
                    <a:pt x="361" y="109"/>
                    <a:pt x="356" y="109"/>
                  </a:cubicBezTo>
                  <a:cubicBezTo>
                    <a:pt x="348" y="111"/>
                    <a:pt x="340" y="111"/>
                    <a:pt x="330" y="112"/>
                  </a:cubicBezTo>
                  <a:cubicBezTo>
                    <a:pt x="330" y="84"/>
                    <a:pt x="330" y="84"/>
                    <a:pt x="330" y="84"/>
                  </a:cubicBezTo>
                  <a:lnTo>
                    <a:pt x="330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4165800" y="2362798"/>
              <a:ext cx="171314" cy="470754"/>
            </a:xfrm>
            <a:custGeom>
              <a:avLst/>
              <a:gdLst/>
              <a:ahLst/>
              <a:cxnLst>
                <a:cxn ang="0">
                  <a:pos x="64" y="20"/>
                </a:cxn>
                <a:cxn ang="0">
                  <a:pos x="56" y="6"/>
                </a:cxn>
                <a:cxn ang="0">
                  <a:pos x="52" y="0"/>
                </a:cxn>
                <a:cxn ang="0">
                  <a:pos x="52" y="50"/>
                </a:cxn>
                <a:cxn ang="0">
                  <a:pos x="52" y="64"/>
                </a:cxn>
                <a:cxn ang="0">
                  <a:pos x="56" y="65"/>
                </a:cxn>
                <a:cxn ang="0">
                  <a:pos x="73" y="81"/>
                </a:cxn>
                <a:cxn ang="0">
                  <a:pos x="74" y="88"/>
                </a:cxn>
                <a:cxn ang="0">
                  <a:pos x="74" y="120"/>
                </a:cxn>
                <a:cxn ang="0">
                  <a:pos x="73" y="128"/>
                </a:cxn>
                <a:cxn ang="0">
                  <a:pos x="50" y="144"/>
                </a:cxn>
                <a:cxn ang="0">
                  <a:pos x="41" y="144"/>
                </a:cxn>
                <a:cxn ang="0">
                  <a:pos x="33" y="144"/>
                </a:cxn>
                <a:cxn ang="0">
                  <a:pos x="0" y="144"/>
                </a:cxn>
                <a:cxn ang="0">
                  <a:pos x="5" y="225"/>
                </a:cxn>
                <a:cxn ang="0">
                  <a:pos x="29" y="235"/>
                </a:cxn>
                <a:cxn ang="0">
                  <a:pos x="37" y="239"/>
                </a:cxn>
                <a:cxn ang="0">
                  <a:pos x="67" y="266"/>
                </a:cxn>
                <a:cxn ang="0">
                  <a:pos x="66" y="265"/>
                </a:cxn>
                <a:cxn ang="0">
                  <a:pos x="68" y="268"/>
                </a:cxn>
                <a:cxn ang="0">
                  <a:pos x="69" y="270"/>
                </a:cxn>
                <a:cxn ang="0">
                  <a:pos x="69" y="272"/>
                </a:cxn>
                <a:cxn ang="0">
                  <a:pos x="69" y="277"/>
                </a:cxn>
                <a:cxn ang="0">
                  <a:pos x="78" y="273"/>
                </a:cxn>
                <a:cxn ang="0">
                  <a:pos x="97" y="252"/>
                </a:cxn>
                <a:cxn ang="0">
                  <a:pos x="101" y="232"/>
                </a:cxn>
                <a:cxn ang="0">
                  <a:pos x="96" y="136"/>
                </a:cxn>
                <a:cxn ang="0">
                  <a:pos x="86" y="81"/>
                </a:cxn>
                <a:cxn ang="0">
                  <a:pos x="84" y="72"/>
                </a:cxn>
                <a:cxn ang="0">
                  <a:pos x="69" y="29"/>
                </a:cxn>
                <a:cxn ang="0">
                  <a:pos x="64" y="20"/>
                </a:cxn>
              </a:cxnLst>
              <a:rect l="0" t="0" r="r" b="b"/>
              <a:pathLst>
                <a:path w="101" h="277">
                  <a:moveTo>
                    <a:pt x="64" y="20"/>
                  </a:moveTo>
                  <a:cubicBezTo>
                    <a:pt x="62" y="16"/>
                    <a:pt x="59" y="11"/>
                    <a:pt x="56" y="6"/>
                  </a:cubicBezTo>
                  <a:cubicBezTo>
                    <a:pt x="55" y="4"/>
                    <a:pt x="54" y="2"/>
                    <a:pt x="52" y="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64"/>
                    <a:pt x="55" y="65"/>
                    <a:pt x="56" y="65"/>
                  </a:cubicBezTo>
                  <a:cubicBezTo>
                    <a:pt x="64" y="67"/>
                    <a:pt x="71" y="73"/>
                    <a:pt x="73" y="81"/>
                  </a:cubicBezTo>
                  <a:cubicBezTo>
                    <a:pt x="74" y="83"/>
                    <a:pt x="74" y="86"/>
                    <a:pt x="74" y="88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123"/>
                    <a:pt x="74" y="125"/>
                    <a:pt x="73" y="128"/>
                  </a:cubicBezTo>
                  <a:cubicBezTo>
                    <a:pt x="70" y="137"/>
                    <a:pt x="61" y="144"/>
                    <a:pt x="5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3" y="167"/>
                    <a:pt x="5" y="193"/>
                    <a:pt x="5" y="225"/>
                  </a:cubicBezTo>
                  <a:cubicBezTo>
                    <a:pt x="14" y="228"/>
                    <a:pt x="22" y="231"/>
                    <a:pt x="29" y="235"/>
                  </a:cubicBezTo>
                  <a:cubicBezTo>
                    <a:pt x="32" y="236"/>
                    <a:pt x="35" y="238"/>
                    <a:pt x="37" y="239"/>
                  </a:cubicBezTo>
                  <a:cubicBezTo>
                    <a:pt x="58" y="252"/>
                    <a:pt x="66" y="264"/>
                    <a:pt x="67" y="266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68" y="268"/>
                    <a:pt x="68" y="268"/>
                    <a:pt x="68" y="268"/>
                  </a:cubicBezTo>
                  <a:cubicBezTo>
                    <a:pt x="69" y="270"/>
                    <a:pt x="69" y="270"/>
                    <a:pt x="69" y="270"/>
                  </a:cubicBezTo>
                  <a:cubicBezTo>
                    <a:pt x="69" y="272"/>
                    <a:pt x="69" y="272"/>
                    <a:pt x="69" y="272"/>
                  </a:cubicBezTo>
                  <a:cubicBezTo>
                    <a:pt x="69" y="277"/>
                    <a:pt x="69" y="277"/>
                    <a:pt x="69" y="277"/>
                  </a:cubicBezTo>
                  <a:cubicBezTo>
                    <a:pt x="72" y="276"/>
                    <a:pt x="75" y="275"/>
                    <a:pt x="78" y="273"/>
                  </a:cubicBezTo>
                  <a:cubicBezTo>
                    <a:pt x="86" y="268"/>
                    <a:pt x="93" y="261"/>
                    <a:pt x="97" y="252"/>
                  </a:cubicBezTo>
                  <a:cubicBezTo>
                    <a:pt x="100" y="246"/>
                    <a:pt x="101" y="239"/>
                    <a:pt x="101" y="232"/>
                  </a:cubicBezTo>
                  <a:cubicBezTo>
                    <a:pt x="101" y="196"/>
                    <a:pt x="99" y="164"/>
                    <a:pt x="96" y="136"/>
                  </a:cubicBezTo>
                  <a:cubicBezTo>
                    <a:pt x="94" y="116"/>
                    <a:pt x="91" y="98"/>
                    <a:pt x="86" y="81"/>
                  </a:cubicBezTo>
                  <a:cubicBezTo>
                    <a:pt x="86" y="78"/>
                    <a:pt x="85" y="75"/>
                    <a:pt x="84" y="72"/>
                  </a:cubicBezTo>
                  <a:cubicBezTo>
                    <a:pt x="80" y="57"/>
                    <a:pt x="75" y="42"/>
                    <a:pt x="69" y="29"/>
                  </a:cubicBezTo>
                  <a:cubicBezTo>
                    <a:pt x="67" y="26"/>
                    <a:pt x="66" y="23"/>
                    <a:pt x="64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3708002" y="2366398"/>
              <a:ext cx="169875" cy="469315"/>
            </a:xfrm>
            <a:custGeom>
              <a:avLst/>
              <a:gdLst/>
              <a:ahLst/>
              <a:cxnLst>
                <a:cxn ang="0">
                  <a:pos x="45" y="4"/>
                </a:cxn>
                <a:cxn ang="0">
                  <a:pos x="44" y="5"/>
                </a:cxn>
                <a:cxn ang="0">
                  <a:pos x="40" y="12"/>
                </a:cxn>
                <a:cxn ang="0">
                  <a:pos x="23" y="51"/>
                </a:cxn>
                <a:cxn ang="0">
                  <a:pos x="18" y="65"/>
                </a:cxn>
                <a:cxn ang="0">
                  <a:pos x="16" y="72"/>
                </a:cxn>
                <a:cxn ang="0">
                  <a:pos x="12" y="89"/>
                </a:cxn>
                <a:cxn ang="0">
                  <a:pos x="5" y="134"/>
                </a:cxn>
                <a:cxn ang="0">
                  <a:pos x="0" y="230"/>
                </a:cxn>
                <a:cxn ang="0">
                  <a:pos x="0" y="238"/>
                </a:cxn>
                <a:cxn ang="0">
                  <a:pos x="32" y="276"/>
                </a:cxn>
                <a:cxn ang="0">
                  <a:pos x="32" y="270"/>
                </a:cxn>
                <a:cxn ang="0">
                  <a:pos x="32" y="268"/>
                </a:cxn>
                <a:cxn ang="0">
                  <a:pos x="34" y="266"/>
                </a:cxn>
                <a:cxn ang="0">
                  <a:pos x="35" y="263"/>
                </a:cxn>
                <a:cxn ang="0">
                  <a:pos x="35" y="263"/>
                </a:cxn>
                <a:cxn ang="0">
                  <a:pos x="35" y="263"/>
                </a:cxn>
                <a:cxn ang="0">
                  <a:pos x="35" y="264"/>
                </a:cxn>
                <a:cxn ang="0">
                  <a:pos x="35" y="263"/>
                </a:cxn>
                <a:cxn ang="0">
                  <a:pos x="80" y="230"/>
                </a:cxn>
                <a:cxn ang="0">
                  <a:pos x="88" y="226"/>
                </a:cxn>
                <a:cxn ang="0">
                  <a:pos x="96" y="224"/>
                </a:cxn>
                <a:cxn ang="0">
                  <a:pos x="100" y="142"/>
                </a:cxn>
                <a:cxn ang="0">
                  <a:pos x="84" y="142"/>
                </a:cxn>
                <a:cxn ang="0">
                  <a:pos x="76" y="142"/>
                </a:cxn>
                <a:cxn ang="0">
                  <a:pos x="50" y="142"/>
                </a:cxn>
                <a:cxn ang="0">
                  <a:pos x="32" y="134"/>
                </a:cxn>
                <a:cxn ang="0">
                  <a:pos x="26" y="118"/>
                </a:cxn>
                <a:cxn ang="0">
                  <a:pos x="26" y="86"/>
                </a:cxn>
                <a:cxn ang="0">
                  <a:pos x="32" y="70"/>
                </a:cxn>
                <a:cxn ang="0">
                  <a:pos x="47" y="62"/>
                </a:cxn>
                <a:cxn ang="0">
                  <a:pos x="47" y="27"/>
                </a:cxn>
                <a:cxn ang="0">
                  <a:pos x="47" y="9"/>
                </a:cxn>
                <a:cxn ang="0">
                  <a:pos x="47" y="3"/>
                </a:cxn>
                <a:cxn ang="0">
                  <a:pos x="47" y="0"/>
                </a:cxn>
                <a:cxn ang="0">
                  <a:pos x="45" y="4"/>
                </a:cxn>
              </a:cxnLst>
              <a:rect l="0" t="0" r="r" b="b"/>
              <a:pathLst>
                <a:path w="100" h="276">
                  <a:moveTo>
                    <a:pt x="45" y="4"/>
                  </a:moveTo>
                  <a:cubicBezTo>
                    <a:pt x="45" y="4"/>
                    <a:pt x="45" y="4"/>
                    <a:pt x="44" y="5"/>
                  </a:cubicBezTo>
                  <a:cubicBezTo>
                    <a:pt x="43" y="7"/>
                    <a:pt x="41" y="10"/>
                    <a:pt x="40" y="12"/>
                  </a:cubicBezTo>
                  <a:cubicBezTo>
                    <a:pt x="33" y="24"/>
                    <a:pt x="27" y="37"/>
                    <a:pt x="23" y="51"/>
                  </a:cubicBezTo>
                  <a:cubicBezTo>
                    <a:pt x="21" y="55"/>
                    <a:pt x="20" y="60"/>
                    <a:pt x="18" y="65"/>
                  </a:cubicBezTo>
                  <a:cubicBezTo>
                    <a:pt x="17" y="67"/>
                    <a:pt x="17" y="69"/>
                    <a:pt x="16" y="72"/>
                  </a:cubicBezTo>
                  <a:cubicBezTo>
                    <a:pt x="15" y="78"/>
                    <a:pt x="13" y="83"/>
                    <a:pt x="12" y="89"/>
                  </a:cubicBezTo>
                  <a:cubicBezTo>
                    <a:pt x="9" y="103"/>
                    <a:pt x="7" y="118"/>
                    <a:pt x="5" y="134"/>
                  </a:cubicBezTo>
                  <a:cubicBezTo>
                    <a:pt x="1" y="162"/>
                    <a:pt x="0" y="194"/>
                    <a:pt x="0" y="230"/>
                  </a:cubicBezTo>
                  <a:cubicBezTo>
                    <a:pt x="0" y="233"/>
                    <a:pt x="0" y="236"/>
                    <a:pt x="0" y="238"/>
                  </a:cubicBezTo>
                  <a:cubicBezTo>
                    <a:pt x="3" y="256"/>
                    <a:pt x="16" y="270"/>
                    <a:pt x="32" y="276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2" y="268"/>
                    <a:pt x="32" y="268"/>
                    <a:pt x="32" y="268"/>
                  </a:cubicBezTo>
                  <a:cubicBezTo>
                    <a:pt x="34" y="266"/>
                    <a:pt x="34" y="266"/>
                    <a:pt x="34" y="266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4"/>
                    <a:pt x="35" y="264"/>
                    <a:pt x="35" y="264"/>
                  </a:cubicBezTo>
                  <a:cubicBezTo>
                    <a:pt x="35" y="264"/>
                    <a:pt x="35" y="264"/>
                    <a:pt x="35" y="263"/>
                  </a:cubicBezTo>
                  <a:cubicBezTo>
                    <a:pt x="37" y="260"/>
                    <a:pt x="48" y="243"/>
                    <a:pt x="80" y="230"/>
                  </a:cubicBezTo>
                  <a:cubicBezTo>
                    <a:pt x="82" y="229"/>
                    <a:pt x="85" y="227"/>
                    <a:pt x="88" y="226"/>
                  </a:cubicBezTo>
                  <a:cubicBezTo>
                    <a:pt x="90" y="225"/>
                    <a:pt x="93" y="224"/>
                    <a:pt x="96" y="224"/>
                  </a:cubicBezTo>
                  <a:cubicBezTo>
                    <a:pt x="96" y="192"/>
                    <a:pt x="98" y="165"/>
                    <a:pt x="100" y="142"/>
                  </a:cubicBezTo>
                  <a:cubicBezTo>
                    <a:pt x="84" y="142"/>
                    <a:pt x="84" y="142"/>
                    <a:pt x="84" y="142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43" y="142"/>
                    <a:pt x="36" y="139"/>
                    <a:pt x="32" y="134"/>
                  </a:cubicBezTo>
                  <a:cubicBezTo>
                    <a:pt x="28" y="130"/>
                    <a:pt x="26" y="124"/>
                    <a:pt x="26" y="118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6" y="80"/>
                    <a:pt x="28" y="75"/>
                    <a:pt x="32" y="70"/>
                  </a:cubicBezTo>
                  <a:cubicBezTo>
                    <a:pt x="36" y="66"/>
                    <a:pt x="41" y="63"/>
                    <a:pt x="47" y="6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2"/>
                    <a:pt x="46" y="3"/>
                    <a:pt x="45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3738954" y="2056880"/>
              <a:ext cx="567929" cy="906238"/>
            </a:xfrm>
            <a:custGeom>
              <a:avLst/>
              <a:gdLst/>
              <a:ahLst/>
              <a:cxnLst>
                <a:cxn ang="0">
                  <a:pos x="312" y="463"/>
                </a:cxn>
                <a:cxn ang="0">
                  <a:pos x="312" y="454"/>
                </a:cxn>
                <a:cxn ang="0">
                  <a:pos x="310" y="449"/>
                </a:cxn>
                <a:cxn ang="0">
                  <a:pos x="281" y="424"/>
                </a:cxn>
                <a:cxn ang="0">
                  <a:pos x="248" y="411"/>
                </a:cxn>
                <a:cxn ang="0">
                  <a:pos x="194" y="316"/>
                </a:cxn>
                <a:cxn ang="0">
                  <a:pos x="250" y="316"/>
                </a:cxn>
                <a:cxn ang="0">
                  <a:pos x="293" y="316"/>
                </a:cxn>
                <a:cxn ang="0">
                  <a:pos x="317" y="300"/>
                </a:cxn>
                <a:cxn ang="0">
                  <a:pos x="305" y="252"/>
                </a:cxn>
                <a:cxn ang="0">
                  <a:pos x="296" y="253"/>
                </a:cxn>
                <a:cxn ang="0">
                  <a:pos x="295" y="169"/>
                </a:cxn>
                <a:cxn ang="0">
                  <a:pos x="295" y="154"/>
                </a:cxn>
                <a:cxn ang="0">
                  <a:pos x="295" y="52"/>
                </a:cxn>
                <a:cxn ang="0">
                  <a:pos x="295" y="44"/>
                </a:cxn>
                <a:cxn ang="0">
                  <a:pos x="295" y="39"/>
                </a:cxn>
                <a:cxn ang="0">
                  <a:pos x="295" y="16"/>
                </a:cxn>
                <a:cxn ang="0">
                  <a:pos x="256" y="0"/>
                </a:cxn>
                <a:cxn ang="0">
                  <a:pos x="102" y="0"/>
                </a:cxn>
                <a:cxn ang="0">
                  <a:pos x="53" y="0"/>
                </a:cxn>
                <a:cxn ang="0">
                  <a:pos x="37" y="35"/>
                </a:cxn>
                <a:cxn ang="0">
                  <a:pos x="37" y="44"/>
                </a:cxn>
                <a:cxn ang="0">
                  <a:pos x="37" y="49"/>
                </a:cxn>
                <a:cxn ang="0">
                  <a:pos x="37" y="159"/>
                </a:cxn>
                <a:cxn ang="0">
                  <a:pos x="37" y="173"/>
                </a:cxn>
                <a:cxn ang="0">
                  <a:pos x="37" y="207"/>
                </a:cxn>
                <a:cxn ang="0">
                  <a:pos x="37" y="253"/>
                </a:cxn>
                <a:cxn ang="0">
                  <a:pos x="22" y="256"/>
                </a:cxn>
                <a:cxn ang="0">
                  <a:pos x="16" y="300"/>
                </a:cxn>
                <a:cxn ang="0">
                  <a:pos x="32" y="316"/>
                </a:cxn>
                <a:cxn ang="0">
                  <a:pos x="65" y="316"/>
                </a:cxn>
                <a:cxn ang="0">
                  <a:pos x="92" y="316"/>
                </a:cxn>
                <a:cxn ang="0">
                  <a:pos x="148" y="402"/>
                </a:cxn>
                <a:cxn ang="0">
                  <a:pos x="77" y="414"/>
                </a:cxn>
                <a:cxn ang="0">
                  <a:pos x="61" y="421"/>
                </a:cxn>
                <a:cxn ang="0">
                  <a:pos x="22" y="452"/>
                </a:cxn>
                <a:cxn ang="0">
                  <a:pos x="22" y="460"/>
                </a:cxn>
                <a:cxn ang="0">
                  <a:pos x="22" y="468"/>
                </a:cxn>
                <a:cxn ang="0">
                  <a:pos x="22" y="470"/>
                </a:cxn>
                <a:cxn ang="0">
                  <a:pos x="7" y="481"/>
                </a:cxn>
                <a:cxn ang="0">
                  <a:pos x="22" y="532"/>
                </a:cxn>
                <a:cxn ang="0">
                  <a:pos x="65" y="501"/>
                </a:cxn>
                <a:cxn ang="0">
                  <a:pos x="47" y="466"/>
                </a:cxn>
                <a:cxn ang="0">
                  <a:pos x="51" y="455"/>
                </a:cxn>
                <a:cxn ang="0">
                  <a:pos x="79" y="439"/>
                </a:cxn>
                <a:cxn ang="0">
                  <a:pos x="154" y="470"/>
                </a:cxn>
                <a:cxn ang="0">
                  <a:pos x="165" y="533"/>
                </a:cxn>
                <a:cxn ang="0">
                  <a:pos x="180" y="472"/>
                </a:cxn>
                <a:cxn ang="0">
                  <a:pos x="255" y="439"/>
                </a:cxn>
                <a:cxn ang="0">
                  <a:pos x="270" y="446"/>
                </a:cxn>
                <a:cxn ang="0">
                  <a:pos x="286" y="457"/>
                </a:cxn>
                <a:cxn ang="0">
                  <a:pos x="288" y="466"/>
                </a:cxn>
                <a:cxn ang="0">
                  <a:pos x="269" y="501"/>
                </a:cxn>
                <a:cxn ang="0">
                  <a:pos x="320" y="527"/>
                </a:cxn>
                <a:cxn ang="0">
                  <a:pos x="320" y="475"/>
                </a:cxn>
                <a:cxn ang="0">
                  <a:pos x="312" y="468"/>
                </a:cxn>
              </a:cxnLst>
              <a:rect l="0" t="0" r="r" b="b"/>
              <a:pathLst>
                <a:path w="334" h="533">
                  <a:moveTo>
                    <a:pt x="312" y="468"/>
                  </a:moveTo>
                  <a:cubicBezTo>
                    <a:pt x="312" y="463"/>
                    <a:pt x="312" y="463"/>
                    <a:pt x="312" y="463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4"/>
                    <a:pt x="312" y="454"/>
                    <a:pt x="312" y="454"/>
                  </a:cubicBezTo>
                  <a:cubicBezTo>
                    <a:pt x="312" y="452"/>
                    <a:pt x="312" y="452"/>
                    <a:pt x="312" y="452"/>
                  </a:cubicBezTo>
                  <a:cubicBezTo>
                    <a:pt x="310" y="449"/>
                    <a:pt x="310" y="449"/>
                    <a:pt x="310" y="449"/>
                  </a:cubicBezTo>
                  <a:cubicBezTo>
                    <a:pt x="310" y="448"/>
                    <a:pt x="304" y="440"/>
                    <a:pt x="291" y="431"/>
                  </a:cubicBezTo>
                  <a:cubicBezTo>
                    <a:pt x="288" y="429"/>
                    <a:pt x="285" y="427"/>
                    <a:pt x="281" y="424"/>
                  </a:cubicBezTo>
                  <a:cubicBezTo>
                    <a:pt x="274" y="421"/>
                    <a:pt x="266" y="417"/>
                    <a:pt x="256" y="414"/>
                  </a:cubicBezTo>
                  <a:cubicBezTo>
                    <a:pt x="254" y="413"/>
                    <a:pt x="251" y="412"/>
                    <a:pt x="248" y="411"/>
                  </a:cubicBezTo>
                  <a:cubicBezTo>
                    <a:pt x="232" y="406"/>
                    <a:pt x="211" y="403"/>
                    <a:pt x="186" y="402"/>
                  </a:cubicBezTo>
                  <a:cubicBezTo>
                    <a:pt x="194" y="316"/>
                    <a:pt x="194" y="316"/>
                    <a:pt x="194" y="316"/>
                  </a:cubicBezTo>
                  <a:cubicBezTo>
                    <a:pt x="242" y="316"/>
                    <a:pt x="242" y="316"/>
                    <a:pt x="242" y="316"/>
                  </a:cubicBezTo>
                  <a:cubicBezTo>
                    <a:pt x="250" y="316"/>
                    <a:pt x="250" y="316"/>
                    <a:pt x="250" y="316"/>
                  </a:cubicBezTo>
                  <a:cubicBezTo>
                    <a:pt x="285" y="316"/>
                    <a:pt x="285" y="316"/>
                    <a:pt x="285" y="316"/>
                  </a:cubicBezTo>
                  <a:cubicBezTo>
                    <a:pt x="293" y="316"/>
                    <a:pt x="293" y="316"/>
                    <a:pt x="293" y="316"/>
                  </a:cubicBezTo>
                  <a:cubicBezTo>
                    <a:pt x="301" y="316"/>
                    <a:pt x="301" y="316"/>
                    <a:pt x="301" y="316"/>
                  </a:cubicBezTo>
                  <a:cubicBezTo>
                    <a:pt x="310" y="316"/>
                    <a:pt x="317" y="309"/>
                    <a:pt x="317" y="300"/>
                  </a:cubicBezTo>
                  <a:cubicBezTo>
                    <a:pt x="317" y="268"/>
                    <a:pt x="317" y="268"/>
                    <a:pt x="317" y="268"/>
                  </a:cubicBezTo>
                  <a:cubicBezTo>
                    <a:pt x="317" y="260"/>
                    <a:pt x="312" y="254"/>
                    <a:pt x="305" y="252"/>
                  </a:cubicBezTo>
                  <a:cubicBezTo>
                    <a:pt x="304" y="252"/>
                    <a:pt x="302" y="252"/>
                    <a:pt x="301" y="252"/>
                  </a:cubicBezTo>
                  <a:cubicBezTo>
                    <a:pt x="301" y="252"/>
                    <a:pt x="299" y="252"/>
                    <a:pt x="296" y="253"/>
                  </a:cubicBezTo>
                  <a:cubicBezTo>
                    <a:pt x="296" y="253"/>
                    <a:pt x="295" y="253"/>
                    <a:pt x="295" y="253"/>
                  </a:cubicBezTo>
                  <a:cubicBezTo>
                    <a:pt x="295" y="169"/>
                    <a:pt x="295" y="169"/>
                    <a:pt x="295" y="169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95" y="154"/>
                    <a:pt x="295" y="154"/>
                    <a:pt x="295" y="154"/>
                  </a:cubicBezTo>
                  <a:cubicBezTo>
                    <a:pt x="295" y="146"/>
                    <a:pt x="295" y="146"/>
                    <a:pt x="295" y="146"/>
                  </a:cubicBezTo>
                  <a:cubicBezTo>
                    <a:pt x="295" y="52"/>
                    <a:pt x="295" y="52"/>
                    <a:pt x="295" y="52"/>
                  </a:cubicBezTo>
                  <a:cubicBezTo>
                    <a:pt x="295" y="49"/>
                    <a:pt x="295" y="49"/>
                    <a:pt x="295" y="49"/>
                  </a:cubicBezTo>
                  <a:cubicBezTo>
                    <a:pt x="295" y="44"/>
                    <a:pt x="295" y="44"/>
                    <a:pt x="295" y="44"/>
                  </a:cubicBezTo>
                  <a:cubicBezTo>
                    <a:pt x="295" y="41"/>
                    <a:pt x="295" y="41"/>
                    <a:pt x="295" y="41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0"/>
                    <a:pt x="295" y="30"/>
                    <a:pt x="295" y="30"/>
                  </a:cubicBezTo>
                  <a:cubicBezTo>
                    <a:pt x="295" y="16"/>
                    <a:pt x="295" y="16"/>
                    <a:pt x="295" y="16"/>
                  </a:cubicBezTo>
                  <a:cubicBezTo>
                    <a:pt x="295" y="7"/>
                    <a:pt x="288" y="0"/>
                    <a:pt x="279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7" y="228"/>
                    <a:pt x="37" y="228"/>
                    <a:pt x="37" y="228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4" y="252"/>
                    <a:pt x="32" y="252"/>
                    <a:pt x="32" y="252"/>
                  </a:cubicBezTo>
                  <a:cubicBezTo>
                    <a:pt x="28" y="252"/>
                    <a:pt x="24" y="254"/>
                    <a:pt x="22" y="256"/>
                  </a:cubicBezTo>
                  <a:cubicBezTo>
                    <a:pt x="18" y="259"/>
                    <a:pt x="16" y="263"/>
                    <a:pt x="16" y="268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16" y="305"/>
                    <a:pt x="18" y="309"/>
                    <a:pt x="22" y="312"/>
                  </a:cubicBezTo>
                  <a:cubicBezTo>
                    <a:pt x="24" y="315"/>
                    <a:pt x="28" y="316"/>
                    <a:pt x="32" y="316"/>
                  </a:cubicBezTo>
                  <a:cubicBezTo>
                    <a:pt x="57" y="316"/>
                    <a:pt x="57" y="316"/>
                    <a:pt x="57" y="316"/>
                  </a:cubicBezTo>
                  <a:cubicBezTo>
                    <a:pt x="65" y="316"/>
                    <a:pt x="65" y="316"/>
                    <a:pt x="65" y="316"/>
                  </a:cubicBezTo>
                  <a:cubicBezTo>
                    <a:pt x="83" y="316"/>
                    <a:pt x="83" y="316"/>
                    <a:pt x="83" y="316"/>
                  </a:cubicBezTo>
                  <a:cubicBezTo>
                    <a:pt x="92" y="316"/>
                    <a:pt x="92" y="316"/>
                    <a:pt x="92" y="316"/>
                  </a:cubicBezTo>
                  <a:cubicBezTo>
                    <a:pt x="141" y="316"/>
                    <a:pt x="141" y="316"/>
                    <a:pt x="141" y="316"/>
                  </a:cubicBezTo>
                  <a:cubicBezTo>
                    <a:pt x="148" y="402"/>
                    <a:pt x="148" y="402"/>
                    <a:pt x="148" y="402"/>
                  </a:cubicBezTo>
                  <a:cubicBezTo>
                    <a:pt x="123" y="403"/>
                    <a:pt x="102" y="407"/>
                    <a:pt x="86" y="411"/>
                  </a:cubicBezTo>
                  <a:cubicBezTo>
                    <a:pt x="83" y="412"/>
                    <a:pt x="80" y="413"/>
                    <a:pt x="77" y="414"/>
                  </a:cubicBezTo>
                  <a:cubicBezTo>
                    <a:pt x="75" y="415"/>
                    <a:pt x="72" y="416"/>
                    <a:pt x="69" y="417"/>
                  </a:cubicBezTo>
                  <a:cubicBezTo>
                    <a:pt x="66" y="418"/>
                    <a:pt x="64" y="420"/>
                    <a:pt x="61" y="421"/>
                  </a:cubicBezTo>
                  <a:cubicBezTo>
                    <a:pt x="35" y="433"/>
                    <a:pt x="25" y="447"/>
                    <a:pt x="24" y="449"/>
                  </a:cubicBezTo>
                  <a:cubicBezTo>
                    <a:pt x="22" y="452"/>
                    <a:pt x="22" y="452"/>
                    <a:pt x="22" y="452"/>
                  </a:cubicBezTo>
                  <a:cubicBezTo>
                    <a:pt x="22" y="459"/>
                    <a:pt x="22" y="459"/>
                    <a:pt x="22" y="459"/>
                  </a:cubicBezTo>
                  <a:cubicBezTo>
                    <a:pt x="22" y="460"/>
                    <a:pt x="22" y="460"/>
                    <a:pt x="22" y="460"/>
                  </a:cubicBezTo>
                  <a:cubicBezTo>
                    <a:pt x="22" y="467"/>
                    <a:pt x="22" y="467"/>
                    <a:pt x="22" y="467"/>
                  </a:cubicBezTo>
                  <a:cubicBezTo>
                    <a:pt x="22" y="468"/>
                    <a:pt x="22" y="468"/>
                    <a:pt x="22" y="468"/>
                  </a:cubicBezTo>
                  <a:cubicBezTo>
                    <a:pt x="22" y="470"/>
                    <a:pt x="22" y="470"/>
                    <a:pt x="22" y="470"/>
                  </a:cubicBezTo>
                  <a:cubicBezTo>
                    <a:pt x="22" y="470"/>
                    <a:pt x="22" y="470"/>
                    <a:pt x="22" y="470"/>
                  </a:cubicBezTo>
                  <a:cubicBezTo>
                    <a:pt x="22" y="470"/>
                    <a:pt x="22" y="470"/>
                    <a:pt x="22" y="470"/>
                  </a:cubicBezTo>
                  <a:cubicBezTo>
                    <a:pt x="16" y="473"/>
                    <a:pt x="11" y="476"/>
                    <a:pt x="7" y="481"/>
                  </a:cubicBezTo>
                  <a:cubicBezTo>
                    <a:pt x="3" y="486"/>
                    <a:pt x="0" y="493"/>
                    <a:pt x="0" y="501"/>
                  </a:cubicBezTo>
                  <a:cubicBezTo>
                    <a:pt x="0" y="515"/>
                    <a:pt x="9" y="527"/>
                    <a:pt x="22" y="532"/>
                  </a:cubicBezTo>
                  <a:cubicBezTo>
                    <a:pt x="25" y="533"/>
                    <a:pt x="29" y="533"/>
                    <a:pt x="32" y="533"/>
                  </a:cubicBezTo>
                  <a:cubicBezTo>
                    <a:pt x="50" y="533"/>
                    <a:pt x="65" y="519"/>
                    <a:pt x="65" y="501"/>
                  </a:cubicBezTo>
                  <a:cubicBezTo>
                    <a:pt x="65" y="488"/>
                    <a:pt x="57" y="477"/>
                    <a:pt x="47" y="472"/>
                  </a:cubicBezTo>
                  <a:cubicBezTo>
                    <a:pt x="47" y="466"/>
                    <a:pt x="47" y="466"/>
                    <a:pt x="47" y="466"/>
                  </a:cubicBezTo>
                  <a:cubicBezTo>
                    <a:pt x="47" y="460"/>
                    <a:pt x="47" y="460"/>
                    <a:pt x="47" y="460"/>
                  </a:cubicBezTo>
                  <a:cubicBezTo>
                    <a:pt x="48" y="458"/>
                    <a:pt x="49" y="457"/>
                    <a:pt x="51" y="455"/>
                  </a:cubicBezTo>
                  <a:cubicBezTo>
                    <a:pt x="54" y="453"/>
                    <a:pt x="58" y="450"/>
                    <a:pt x="63" y="447"/>
                  </a:cubicBezTo>
                  <a:cubicBezTo>
                    <a:pt x="67" y="444"/>
                    <a:pt x="72" y="442"/>
                    <a:pt x="79" y="439"/>
                  </a:cubicBezTo>
                  <a:cubicBezTo>
                    <a:pt x="95" y="433"/>
                    <a:pt x="118" y="427"/>
                    <a:pt x="150" y="426"/>
                  </a:cubicBezTo>
                  <a:cubicBezTo>
                    <a:pt x="154" y="470"/>
                    <a:pt x="154" y="470"/>
                    <a:pt x="154" y="470"/>
                  </a:cubicBezTo>
                  <a:cubicBezTo>
                    <a:pt x="142" y="475"/>
                    <a:pt x="133" y="487"/>
                    <a:pt x="133" y="501"/>
                  </a:cubicBezTo>
                  <a:cubicBezTo>
                    <a:pt x="133" y="519"/>
                    <a:pt x="147" y="533"/>
                    <a:pt x="165" y="533"/>
                  </a:cubicBezTo>
                  <a:cubicBezTo>
                    <a:pt x="183" y="533"/>
                    <a:pt x="198" y="519"/>
                    <a:pt x="198" y="501"/>
                  </a:cubicBezTo>
                  <a:cubicBezTo>
                    <a:pt x="198" y="488"/>
                    <a:pt x="191" y="478"/>
                    <a:pt x="180" y="472"/>
                  </a:cubicBezTo>
                  <a:cubicBezTo>
                    <a:pt x="184" y="426"/>
                    <a:pt x="184" y="426"/>
                    <a:pt x="184" y="426"/>
                  </a:cubicBezTo>
                  <a:cubicBezTo>
                    <a:pt x="216" y="427"/>
                    <a:pt x="239" y="433"/>
                    <a:pt x="255" y="439"/>
                  </a:cubicBezTo>
                  <a:cubicBezTo>
                    <a:pt x="260" y="441"/>
                    <a:pt x="265" y="443"/>
                    <a:pt x="268" y="445"/>
                  </a:cubicBezTo>
                  <a:cubicBezTo>
                    <a:pt x="269" y="445"/>
                    <a:pt x="270" y="446"/>
                    <a:pt x="270" y="446"/>
                  </a:cubicBezTo>
                  <a:cubicBezTo>
                    <a:pt x="277" y="449"/>
                    <a:pt x="281" y="453"/>
                    <a:pt x="284" y="456"/>
                  </a:cubicBezTo>
                  <a:cubicBezTo>
                    <a:pt x="285" y="456"/>
                    <a:pt x="286" y="457"/>
                    <a:pt x="286" y="457"/>
                  </a:cubicBezTo>
                  <a:cubicBezTo>
                    <a:pt x="287" y="458"/>
                    <a:pt x="288" y="459"/>
                    <a:pt x="288" y="460"/>
                  </a:cubicBezTo>
                  <a:cubicBezTo>
                    <a:pt x="288" y="466"/>
                    <a:pt x="288" y="466"/>
                    <a:pt x="288" y="466"/>
                  </a:cubicBezTo>
                  <a:cubicBezTo>
                    <a:pt x="288" y="471"/>
                    <a:pt x="288" y="471"/>
                    <a:pt x="288" y="471"/>
                  </a:cubicBezTo>
                  <a:cubicBezTo>
                    <a:pt x="277" y="476"/>
                    <a:pt x="269" y="488"/>
                    <a:pt x="269" y="501"/>
                  </a:cubicBezTo>
                  <a:cubicBezTo>
                    <a:pt x="269" y="519"/>
                    <a:pt x="283" y="533"/>
                    <a:pt x="301" y="533"/>
                  </a:cubicBezTo>
                  <a:cubicBezTo>
                    <a:pt x="308" y="533"/>
                    <a:pt x="315" y="531"/>
                    <a:pt x="320" y="527"/>
                  </a:cubicBezTo>
                  <a:cubicBezTo>
                    <a:pt x="328" y="522"/>
                    <a:pt x="334" y="512"/>
                    <a:pt x="334" y="501"/>
                  </a:cubicBezTo>
                  <a:cubicBezTo>
                    <a:pt x="334" y="490"/>
                    <a:pt x="328" y="480"/>
                    <a:pt x="320" y="475"/>
                  </a:cubicBezTo>
                  <a:cubicBezTo>
                    <a:pt x="317" y="473"/>
                    <a:pt x="315" y="472"/>
                    <a:pt x="312" y="471"/>
                  </a:cubicBezTo>
                  <a:lnTo>
                    <a:pt x="312" y="4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4888487" y="1458000"/>
              <a:ext cx="349827" cy="350547"/>
            </a:xfrm>
            <a:custGeom>
              <a:avLst/>
              <a:gdLst/>
              <a:ahLst/>
              <a:cxnLst>
                <a:cxn ang="0">
                  <a:pos x="124" y="194"/>
                </a:cxn>
                <a:cxn ang="0">
                  <a:pos x="194" y="82"/>
                </a:cxn>
                <a:cxn ang="0">
                  <a:pos x="82" y="11"/>
                </a:cxn>
                <a:cxn ang="0">
                  <a:pos x="11" y="124"/>
                </a:cxn>
                <a:cxn ang="0">
                  <a:pos x="124" y="194"/>
                </a:cxn>
              </a:cxnLst>
              <a:rect l="0" t="0" r="r" b="b"/>
              <a:pathLst>
                <a:path w="206" h="206">
                  <a:moveTo>
                    <a:pt x="124" y="194"/>
                  </a:moveTo>
                  <a:cubicBezTo>
                    <a:pt x="175" y="183"/>
                    <a:pt x="206" y="132"/>
                    <a:pt x="194" y="82"/>
                  </a:cubicBezTo>
                  <a:cubicBezTo>
                    <a:pt x="183" y="31"/>
                    <a:pt x="132" y="0"/>
                    <a:pt x="82" y="11"/>
                  </a:cubicBezTo>
                  <a:cubicBezTo>
                    <a:pt x="31" y="23"/>
                    <a:pt x="0" y="74"/>
                    <a:pt x="11" y="124"/>
                  </a:cubicBezTo>
                  <a:cubicBezTo>
                    <a:pt x="23" y="175"/>
                    <a:pt x="74" y="206"/>
                    <a:pt x="124" y="1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4845299" y="1990658"/>
              <a:ext cx="20875" cy="15116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2" y="0"/>
                </a:cxn>
                <a:cxn ang="0">
                  <a:pos x="0" y="7"/>
                </a:cxn>
                <a:cxn ang="0">
                  <a:pos x="12" y="9"/>
                </a:cxn>
              </a:cxnLst>
              <a:rect l="0" t="0" r="r" b="b"/>
              <a:pathLst>
                <a:path w="12" h="9">
                  <a:moveTo>
                    <a:pt x="12" y="9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3"/>
                    <a:pt x="4" y="5"/>
                    <a:pt x="0" y="7"/>
                  </a:cubicBezTo>
                  <a:cubicBezTo>
                    <a:pt x="4" y="8"/>
                    <a:pt x="8" y="8"/>
                    <a:pt x="12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54"/>
            <p:cNvSpPr>
              <a:spLocks/>
            </p:cNvSpPr>
            <p:nvPr/>
          </p:nvSpPr>
          <p:spPr bwMode="auto">
            <a:xfrm>
              <a:off x="5260628" y="1990658"/>
              <a:ext cx="18715" cy="15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11" y="7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4" y="8"/>
                    <a:pt x="8" y="8"/>
                    <a:pt x="11" y="7"/>
                  </a:cubicBezTo>
                  <a:cubicBezTo>
                    <a:pt x="9" y="6"/>
                    <a:pt x="7" y="4"/>
                    <a:pt x="4" y="3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55"/>
            <p:cNvSpPr>
              <a:spLocks/>
            </p:cNvSpPr>
            <p:nvPr/>
          </p:nvSpPr>
          <p:spPr bwMode="auto">
            <a:xfrm>
              <a:off x="4748845" y="2366398"/>
              <a:ext cx="169875" cy="469315"/>
            </a:xfrm>
            <a:custGeom>
              <a:avLst/>
              <a:gdLst/>
              <a:ahLst/>
              <a:cxnLst>
                <a:cxn ang="0">
                  <a:pos x="32" y="27"/>
                </a:cxn>
                <a:cxn ang="0">
                  <a:pos x="18" y="65"/>
                </a:cxn>
                <a:cxn ang="0">
                  <a:pos x="17" y="70"/>
                </a:cxn>
                <a:cxn ang="0">
                  <a:pos x="5" y="134"/>
                </a:cxn>
                <a:cxn ang="0">
                  <a:pos x="0" y="230"/>
                </a:cxn>
                <a:cxn ang="0">
                  <a:pos x="3" y="249"/>
                </a:cxn>
                <a:cxn ang="0">
                  <a:pos x="24" y="272"/>
                </a:cxn>
                <a:cxn ang="0">
                  <a:pos x="32" y="275"/>
                </a:cxn>
                <a:cxn ang="0">
                  <a:pos x="32" y="276"/>
                </a:cxn>
                <a:cxn ang="0">
                  <a:pos x="32" y="275"/>
                </a:cxn>
                <a:cxn ang="0">
                  <a:pos x="32" y="270"/>
                </a:cxn>
                <a:cxn ang="0">
                  <a:pos x="32" y="268"/>
                </a:cxn>
                <a:cxn ang="0">
                  <a:pos x="34" y="266"/>
                </a:cxn>
                <a:cxn ang="0">
                  <a:pos x="35" y="263"/>
                </a:cxn>
                <a:cxn ang="0">
                  <a:pos x="35" y="264"/>
                </a:cxn>
                <a:cxn ang="0">
                  <a:pos x="64" y="238"/>
                </a:cxn>
                <a:cxn ang="0">
                  <a:pos x="72" y="233"/>
                </a:cxn>
                <a:cxn ang="0">
                  <a:pos x="96" y="224"/>
                </a:cxn>
                <a:cxn ang="0">
                  <a:pos x="100" y="142"/>
                </a:cxn>
                <a:cxn ang="0">
                  <a:pos x="68" y="142"/>
                </a:cxn>
                <a:cxn ang="0">
                  <a:pos x="60" y="142"/>
                </a:cxn>
                <a:cxn ang="0">
                  <a:pos x="50" y="142"/>
                </a:cxn>
                <a:cxn ang="0">
                  <a:pos x="27" y="126"/>
                </a:cxn>
                <a:cxn ang="0">
                  <a:pos x="26" y="118"/>
                </a:cxn>
                <a:cxn ang="0">
                  <a:pos x="26" y="86"/>
                </a:cxn>
                <a:cxn ang="0">
                  <a:pos x="27" y="78"/>
                </a:cxn>
                <a:cxn ang="0">
                  <a:pos x="45" y="63"/>
                </a:cxn>
                <a:cxn ang="0">
                  <a:pos x="47" y="62"/>
                </a:cxn>
                <a:cxn ang="0">
                  <a:pos x="47" y="43"/>
                </a:cxn>
                <a:cxn ang="0">
                  <a:pos x="47" y="0"/>
                </a:cxn>
                <a:cxn ang="0">
                  <a:pos x="36" y="18"/>
                </a:cxn>
                <a:cxn ang="0">
                  <a:pos x="32" y="27"/>
                </a:cxn>
              </a:cxnLst>
              <a:rect l="0" t="0" r="r" b="b"/>
              <a:pathLst>
                <a:path w="100" h="276">
                  <a:moveTo>
                    <a:pt x="32" y="27"/>
                  </a:moveTo>
                  <a:cubicBezTo>
                    <a:pt x="27" y="39"/>
                    <a:pt x="22" y="51"/>
                    <a:pt x="18" y="65"/>
                  </a:cubicBezTo>
                  <a:cubicBezTo>
                    <a:pt x="18" y="67"/>
                    <a:pt x="17" y="68"/>
                    <a:pt x="17" y="70"/>
                  </a:cubicBezTo>
                  <a:cubicBezTo>
                    <a:pt x="11" y="89"/>
                    <a:pt x="7" y="110"/>
                    <a:pt x="5" y="134"/>
                  </a:cubicBezTo>
                  <a:cubicBezTo>
                    <a:pt x="1" y="162"/>
                    <a:pt x="0" y="194"/>
                    <a:pt x="0" y="230"/>
                  </a:cubicBezTo>
                  <a:cubicBezTo>
                    <a:pt x="0" y="237"/>
                    <a:pt x="1" y="243"/>
                    <a:pt x="3" y="249"/>
                  </a:cubicBezTo>
                  <a:cubicBezTo>
                    <a:pt x="7" y="259"/>
                    <a:pt x="15" y="267"/>
                    <a:pt x="24" y="272"/>
                  </a:cubicBezTo>
                  <a:cubicBezTo>
                    <a:pt x="27" y="273"/>
                    <a:pt x="29" y="275"/>
                    <a:pt x="32" y="275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75"/>
                    <a:pt x="32" y="275"/>
                    <a:pt x="32" y="275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2" y="268"/>
                    <a:pt x="32" y="268"/>
                    <a:pt x="32" y="268"/>
                  </a:cubicBezTo>
                  <a:cubicBezTo>
                    <a:pt x="34" y="266"/>
                    <a:pt x="34" y="266"/>
                    <a:pt x="34" y="266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4"/>
                    <a:pt x="35" y="264"/>
                    <a:pt x="35" y="264"/>
                  </a:cubicBezTo>
                  <a:cubicBezTo>
                    <a:pt x="36" y="262"/>
                    <a:pt x="43" y="250"/>
                    <a:pt x="64" y="238"/>
                  </a:cubicBezTo>
                  <a:cubicBezTo>
                    <a:pt x="66" y="236"/>
                    <a:pt x="69" y="235"/>
                    <a:pt x="72" y="233"/>
                  </a:cubicBezTo>
                  <a:cubicBezTo>
                    <a:pt x="79" y="230"/>
                    <a:pt x="87" y="227"/>
                    <a:pt x="96" y="224"/>
                  </a:cubicBezTo>
                  <a:cubicBezTo>
                    <a:pt x="96" y="192"/>
                    <a:pt x="98" y="165"/>
                    <a:pt x="100" y="142"/>
                  </a:cubicBezTo>
                  <a:cubicBezTo>
                    <a:pt x="68" y="142"/>
                    <a:pt x="68" y="142"/>
                    <a:pt x="68" y="142"/>
                  </a:cubicBezTo>
                  <a:cubicBezTo>
                    <a:pt x="60" y="142"/>
                    <a:pt x="60" y="142"/>
                    <a:pt x="60" y="142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40" y="142"/>
                    <a:pt x="31" y="135"/>
                    <a:pt x="27" y="126"/>
                  </a:cubicBezTo>
                  <a:cubicBezTo>
                    <a:pt x="27" y="124"/>
                    <a:pt x="26" y="121"/>
                    <a:pt x="26" y="118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6" y="83"/>
                    <a:pt x="27" y="81"/>
                    <a:pt x="27" y="78"/>
                  </a:cubicBezTo>
                  <a:cubicBezTo>
                    <a:pt x="30" y="70"/>
                    <a:pt x="37" y="65"/>
                    <a:pt x="45" y="63"/>
                  </a:cubicBezTo>
                  <a:cubicBezTo>
                    <a:pt x="46" y="63"/>
                    <a:pt x="46" y="62"/>
                    <a:pt x="47" y="62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6"/>
                    <a:pt x="40" y="12"/>
                    <a:pt x="36" y="18"/>
                  </a:cubicBezTo>
                  <a:cubicBezTo>
                    <a:pt x="35" y="21"/>
                    <a:pt x="33" y="24"/>
                    <a:pt x="32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56"/>
            <p:cNvSpPr>
              <a:spLocks noEditPoints="1"/>
            </p:cNvSpPr>
            <p:nvPr/>
          </p:nvSpPr>
          <p:spPr bwMode="auto">
            <a:xfrm>
              <a:off x="4685501" y="1828701"/>
              <a:ext cx="755079" cy="295841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24" y="155"/>
                </a:cxn>
                <a:cxn ang="0">
                  <a:pos x="32" y="159"/>
                </a:cxn>
                <a:cxn ang="0">
                  <a:pos x="69" y="171"/>
                </a:cxn>
                <a:cxn ang="0">
                  <a:pos x="84" y="168"/>
                </a:cxn>
                <a:cxn ang="0">
                  <a:pos x="108" y="126"/>
                </a:cxn>
                <a:cxn ang="0">
                  <a:pos x="144" y="126"/>
                </a:cxn>
                <a:cxn ang="0">
                  <a:pos x="293" y="126"/>
                </a:cxn>
                <a:cxn ang="0">
                  <a:pos x="358" y="150"/>
                </a:cxn>
                <a:cxn ang="0">
                  <a:pos x="358" y="174"/>
                </a:cxn>
                <a:cxn ang="0">
                  <a:pos x="383" y="169"/>
                </a:cxn>
                <a:cxn ang="0">
                  <a:pos x="396" y="166"/>
                </a:cxn>
                <a:cxn ang="0">
                  <a:pos x="425" y="151"/>
                </a:cxn>
                <a:cxn ang="0">
                  <a:pos x="439" y="134"/>
                </a:cxn>
                <a:cxn ang="0">
                  <a:pos x="444" y="113"/>
                </a:cxn>
                <a:cxn ang="0">
                  <a:pos x="434" y="82"/>
                </a:cxn>
                <a:cxn ang="0">
                  <a:pos x="404" y="53"/>
                </a:cxn>
                <a:cxn ang="0">
                  <a:pos x="396" y="47"/>
                </a:cxn>
                <a:cxn ang="0">
                  <a:pos x="317" y="4"/>
                </a:cxn>
                <a:cxn ang="0">
                  <a:pos x="299" y="0"/>
                </a:cxn>
                <a:cxn ang="0">
                  <a:pos x="135" y="1"/>
                </a:cxn>
                <a:cxn ang="0">
                  <a:pos x="127" y="4"/>
                </a:cxn>
                <a:cxn ang="0">
                  <a:pos x="69" y="33"/>
                </a:cxn>
                <a:cxn ang="0">
                  <a:pos x="27" y="63"/>
                </a:cxn>
                <a:cxn ang="0">
                  <a:pos x="14" y="76"/>
                </a:cxn>
                <a:cxn ang="0">
                  <a:pos x="1" y="106"/>
                </a:cxn>
                <a:cxn ang="0">
                  <a:pos x="0" y="114"/>
                </a:cxn>
                <a:cxn ang="0">
                  <a:pos x="114" y="112"/>
                </a:cxn>
                <a:cxn ang="0">
                  <a:pos x="107" y="85"/>
                </a:cxn>
                <a:cxn ang="0">
                  <a:pos x="114" y="83"/>
                </a:cxn>
                <a:cxn ang="0">
                  <a:pos x="369" y="107"/>
                </a:cxn>
                <a:cxn ang="0">
                  <a:pos x="355" y="109"/>
                </a:cxn>
                <a:cxn ang="0">
                  <a:pos x="330" y="88"/>
                </a:cxn>
                <a:cxn ang="0">
                  <a:pos x="346" y="91"/>
                </a:cxn>
                <a:cxn ang="0">
                  <a:pos x="367" y="105"/>
                </a:cxn>
              </a:cxnLst>
              <a:rect l="0" t="0" r="r" b="b"/>
              <a:pathLst>
                <a:path w="444" h="174">
                  <a:moveTo>
                    <a:pt x="0" y="114"/>
                  </a:moveTo>
                  <a:cubicBezTo>
                    <a:pt x="0" y="120"/>
                    <a:pt x="2" y="128"/>
                    <a:pt x="5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10" y="143"/>
                    <a:pt x="17" y="150"/>
                    <a:pt x="24" y="155"/>
                  </a:cubicBezTo>
                  <a:cubicBezTo>
                    <a:pt x="26" y="156"/>
                    <a:pt x="28" y="157"/>
                    <a:pt x="30" y="159"/>
                  </a:cubicBezTo>
                  <a:cubicBezTo>
                    <a:pt x="31" y="159"/>
                    <a:pt x="32" y="159"/>
                    <a:pt x="32" y="159"/>
                  </a:cubicBezTo>
                  <a:cubicBezTo>
                    <a:pt x="36" y="161"/>
                    <a:pt x="40" y="163"/>
                    <a:pt x="44" y="164"/>
                  </a:cubicBezTo>
                  <a:cubicBezTo>
                    <a:pt x="52" y="167"/>
                    <a:pt x="60" y="169"/>
                    <a:pt x="69" y="171"/>
                  </a:cubicBezTo>
                  <a:cubicBezTo>
                    <a:pt x="74" y="172"/>
                    <a:pt x="79" y="173"/>
                    <a:pt x="84" y="173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4" y="137"/>
                    <a:pt x="95" y="126"/>
                    <a:pt x="108" y="126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284" y="126"/>
                    <a:pt x="284" y="126"/>
                    <a:pt x="284" y="126"/>
                  </a:cubicBezTo>
                  <a:cubicBezTo>
                    <a:pt x="293" y="126"/>
                    <a:pt x="293" y="126"/>
                    <a:pt x="293" y="126"/>
                  </a:cubicBezTo>
                  <a:cubicBezTo>
                    <a:pt x="334" y="126"/>
                    <a:pt x="334" y="126"/>
                    <a:pt x="334" y="126"/>
                  </a:cubicBezTo>
                  <a:cubicBezTo>
                    <a:pt x="347" y="126"/>
                    <a:pt x="358" y="137"/>
                    <a:pt x="358" y="150"/>
                  </a:cubicBezTo>
                  <a:cubicBezTo>
                    <a:pt x="358" y="171"/>
                    <a:pt x="358" y="171"/>
                    <a:pt x="358" y="171"/>
                  </a:cubicBezTo>
                  <a:cubicBezTo>
                    <a:pt x="358" y="174"/>
                    <a:pt x="358" y="174"/>
                    <a:pt x="358" y="174"/>
                  </a:cubicBezTo>
                  <a:cubicBezTo>
                    <a:pt x="361" y="173"/>
                    <a:pt x="364" y="173"/>
                    <a:pt x="367" y="172"/>
                  </a:cubicBezTo>
                  <a:cubicBezTo>
                    <a:pt x="373" y="171"/>
                    <a:pt x="378" y="170"/>
                    <a:pt x="383" y="169"/>
                  </a:cubicBezTo>
                  <a:cubicBezTo>
                    <a:pt x="385" y="169"/>
                    <a:pt x="388" y="168"/>
                    <a:pt x="390" y="167"/>
                  </a:cubicBezTo>
                  <a:cubicBezTo>
                    <a:pt x="392" y="167"/>
                    <a:pt x="394" y="166"/>
                    <a:pt x="396" y="166"/>
                  </a:cubicBezTo>
                  <a:cubicBezTo>
                    <a:pt x="399" y="165"/>
                    <a:pt x="402" y="164"/>
                    <a:pt x="404" y="163"/>
                  </a:cubicBezTo>
                  <a:cubicBezTo>
                    <a:pt x="412" y="160"/>
                    <a:pt x="419" y="156"/>
                    <a:pt x="425" y="151"/>
                  </a:cubicBezTo>
                  <a:cubicBezTo>
                    <a:pt x="430" y="146"/>
                    <a:pt x="435" y="141"/>
                    <a:pt x="439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42" y="128"/>
                    <a:pt x="444" y="121"/>
                    <a:pt x="444" y="114"/>
                  </a:cubicBezTo>
                  <a:cubicBezTo>
                    <a:pt x="444" y="114"/>
                    <a:pt x="444" y="113"/>
                    <a:pt x="444" y="113"/>
                  </a:cubicBezTo>
                  <a:cubicBezTo>
                    <a:pt x="444" y="111"/>
                    <a:pt x="443" y="108"/>
                    <a:pt x="443" y="106"/>
                  </a:cubicBezTo>
                  <a:cubicBezTo>
                    <a:pt x="442" y="96"/>
                    <a:pt x="438" y="89"/>
                    <a:pt x="434" y="82"/>
                  </a:cubicBezTo>
                  <a:cubicBezTo>
                    <a:pt x="431" y="78"/>
                    <a:pt x="428" y="74"/>
                    <a:pt x="425" y="71"/>
                  </a:cubicBezTo>
                  <a:cubicBezTo>
                    <a:pt x="418" y="64"/>
                    <a:pt x="412" y="58"/>
                    <a:pt x="404" y="53"/>
                  </a:cubicBezTo>
                  <a:cubicBezTo>
                    <a:pt x="403" y="52"/>
                    <a:pt x="402" y="51"/>
                    <a:pt x="401" y="51"/>
                  </a:cubicBezTo>
                  <a:cubicBezTo>
                    <a:pt x="400" y="49"/>
                    <a:pt x="398" y="48"/>
                    <a:pt x="396" y="47"/>
                  </a:cubicBezTo>
                  <a:cubicBezTo>
                    <a:pt x="387" y="40"/>
                    <a:pt x="377" y="34"/>
                    <a:pt x="367" y="29"/>
                  </a:cubicBezTo>
                  <a:cubicBezTo>
                    <a:pt x="341" y="14"/>
                    <a:pt x="318" y="4"/>
                    <a:pt x="317" y="4"/>
                  </a:cubicBezTo>
                  <a:cubicBezTo>
                    <a:pt x="314" y="3"/>
                    <a:pt x="311" y="2"/>
                    <a:pt x="308" y="1"/>
                  </a:cubicBezTo>
                  <a:cubicBezTo>
                    <a:pt x="306" y="1"/>
                    <a:pt x="302" y="0"/>
                    <a:pt x="299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1" y="0"/>
                    <a:pt x="138" y="1"/>
                    <a:pt x="135" y="1"/>
                  </a:cubicBezTo>
                  <a:cubicBezTo>
                    <a:pt x="132" y="2"/>
                    <a:pt x="129" y="3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6" y="4"/>
                    <a:pt x="98" y="16"/>
                    <a:pt x="69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56" y="41"/>
                    <a:pt x="44" y="49"/>
                    <a:pt x="32" y="59"/>
                  </a:cubicBezTo>
                  <a:cubicBezTo>
                    <a:pt x="31" y="60"/>
                    <a:pt x="29" y="61"/>
                    <a:pt x="27" y="63"/>
                  </a:cubicBezTo>
                  <a:cubicBezTo>
                    <a:pt x="26" y="64"/>
                    <a:pt x="25" y="65"/>
                    <a:pt x="24" y="66"/>
                  </a:cubicBezTo>
                  <a:cubicBezTo>
                    <a:pt x="21" y="69"/>
                    <a:pt x="17" y="73"/>
                    <a:pt x="14" y="76"/>
                  </a:cubicBezTo>
                  <a:cubicBezTo>
                    <a:pt x="13" y="78"/>
                    <a:pt x="11" y="80"/>
                    <a:pt x="10" y="82"/>
                  </a:cubicBezTo>
                  <a:cubicBezTo>
                    <a:pt x="6" y="89"/>
                    <a:pt x="2" y="96"/>
                    <a:pt x="1" y="106"/>
                  </a:cubicBezTo>
                  <a:cubicBezTo>
                    <a:pt x="0" y="108"/>
                    <a:pt x="0" y="110"/>
                    <a:pt x="0" y="113"/>
                  </a:cubicBezTo>
                  <a:cubicBezTo>
                    <a:pt x="0" y="113"/>
                    <a:pt x="0" y="113"/>
                    <a:pt x="0" y="114"/>
                  </a:cubicBezTo>
                  <a:close/>
                  <a:moveTo>
                    <a:pt x="114" y="83"/>
                  </a:moveTo>
                  <a:cubicBezTo>
                    <a:pt x="114" y="112"/>
                    <a:pt x="114" y="112"/>
                    <a:pt x="114" y="112"/>
                  </a:cubicBezTo>
                  <a:cubicBezTo>
                    <a:pt x="97" y="111"/>
                    <a:pt x="83" y="109"/>
                    <a:pt x="74" y="107"/>
                  </a:cubicBezTo>
                  <a:cubicBezTo>
                    <a:pt x="83" y="100"/>
                    <a:pt x="95" y="92"/>
                    <a:pt x="107" y="85"/>
                  </a:cubicBezTo>
                  <a:cubicBezTo>
                    <a:pt x="109" y="84"/>
                    <a:pt x="111" y="83"/>
                    <a:pt x="114" y="81"/>
                  </a:cubicBezTo>
                  <a:lnTo>
                    <a:pt x="114" y="83"/>
                  </a:lnTo>
                  <a:close/>
                  <a:moveTo>
                    <a:pt x="367" y="105"/>
                  </a:moveTo>
                  <a:cubicBezTo>
                    <a:pt x="368" y="106"/>
                    <a:pt x="369" y="106"/>
                    <a:pt x="369" y="107"/>
                  </a:cubicBezTo>
                  <a:cubicBezTo>
                    <a:pt x="369" y="107"/>
                    <a:pt x="368" y="107"/>
                    <a:pt x="367" y="107"/>
                  </a:cubicBezTo>
                  <a:cubicBezTo>
                    <a:pt x="364" y="108"/>
                    <a:pt x="360" y="109"/>
                    <a:pt x="355" y="109"/>
                  </a:cubicBezTo>
                  <a:cubicBezTo>
                    <a:pt x="348" y="111"/>
                    <a:pt x="340" y="111"/>
                    <a:pt x="330" y="112"/>
                  </a:cubicBezTo>
                  <a:cubicBezTo>
                    <a:pt x="330" y="88"/>
                    <a:pt x="330" y="88"/>
                    <a:pt x="330" y="88"/>
                  </a:cubicBezTo>
                  <a:cubicBezTo>
                    <a:pt x="330" y="81"/>
                    <a:pt x="330" y="81"/>
                    <a:pt x="330" y="81"/>
                  </a:cubicBezTo>
                  <a:cubicBezTo>
                    <a:pt x="335" y="84"/>
                    <a:pt x="341" y="88"/>
                    <a:pt x="346" y="91"/>
                  </a:cubicBezTo>
                  <a:cubicBezTo>
                    <a:pt x="347" y="92"/>
                    <a:pt x="348" y="92"/>
                    <a:pt x="349" y="93"/>
                  </a:cubicBezTo>
                  <a:cubicBezTo>
                    <a:pt x="356" y="97"/>
                    <a:pt x="362" y="101"/>
                    <a:pt x="367" y="10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57"/>
            <p:cNvSpPr>
              <a:spLocks/>
            </p:cNvSpPr>
            <p:nvPr/>
          </p:nvSpPr>
          <p:spPr bwMode="auto">
            <a:xfrm>
              <a:off x="5205923" y="2362798"/>
              <a:ext cx="172034" cy="470754"/>
            </a:xfrm>
            <a:custGeom>
              <a:avLst/>
              <a:gdLst/>
              <a:ahLst/>
              <a:cxnLst>
                <a:cxn ang="0">
                  <a:pos x="61" y="14"/>
                </a:cxn>
                <a:cxn ang="0">
                  <a:pos x="56" y="7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2" y="0"/>
                </a:cxn>
                <a:cxn ang="0">
                  <a:pos x="52" y="4"/>
                </a:cxn>
                <a:cxn ang="0">
                  <a:pos x="52" y="14"/>
                </a:cxn>
                <a:cxn ang="0">
                  <a:pos x="52" y="33"/>
                </a:cxn>
                <a:cxn ang="0">
                  <a:pos x="52" y="64"/>
                </a:cxn>
                <a:cxn ang="0">
                  <a:pos x="69" y="72"/>
                </a:cxn>
                <a:cxn ang="0">
                  <a:pos x="74" y="88"/>
                </a:cxn>
                <a:cxn ang="0">
                  <a:pos x="74" y="120"/>
                </a:cxn>
                <a:cxn ang="0">
                  <a:pos x="69" y="136"/>
                </a:cxn>
                <a:cxn ang="0">
                  <a:pos x="50" y="144"/>
                </a:cxn>
                <a:cxn ang="0">
                  <a:pos x="25" y="144"/>
                </a:cxn>
                <a:cxn ang="0">
                  <a:pos x="17" y="144"/>
                </a:cxn>
                <a:cxn ang="0">
                  <a:pos x="0" y="144"/>
                </a:cxn>
                <a:cxn ang="0">
                  <a:pos x="5" y="225"/>
                </a:cxn>
                <a:cxn ang="0">
                  <a:pos x="13" y="228"/>
                </a:cxn>
                <a:cxn ang="0">
                  <a:pos x="21" y="231"/>
                </a:cxn>
                <a:cxn ang="0">
                  <a:pos x="66" y="266"/>
                </a:cxn>
                <a:cxn ang="0">
                  <a:pos x="67" y="266"/>
                </a:cxn>
                <a:cxn ang="0">
                  <a:pos x="66" y="266"/>
                </a:cxn>
                <a:cxn ang="0">
                  <a:pos x="66" y="265"/>
                </a:cxn>
                <a:cxn ang="0">
                  <a:pos x="66" y="266"/>
                </a:cxn>
                <a:cxn ang="0">
                  <a:pos x="68" y="268"/>
                </a:cxn>
                <a:cxn ang="0">
                  <a:pos x="69" y="270"/>
                </a:cxn>
                <a:cxn ang="0">
                  <a:pos x="69" y="272"/>
                </a:cxn>
                <a:cxn ang="0">
                  <a:pos x="69" y="277"/>
                </a:cxn>
                <a:cxn ang="0">
                  <a:pos x="100" y="241"/>
                </a:cxn>
                <a:cxn ang="0">
                  <a:pos x="101" y="232"/>
                </a:cxn>
                <a:cxn ang="0">
                  <a:pos x="96" y="136"/>
                </a:cxn>
                <a:cxn ang="0">
                  <a:pos x="89" y="92"/>
                </a:cxn>
                <a:cxn ang="0">
                  <a:pos x="86" y="81"/>
                </a:cxn>
                <a:cxn ang="0">
                  <a:pos x="85" y="74"/>
                </a:cxn>
                <a:cxn ang="0">
                  <a:pos x="77" y="49"/>
                </a:cxn>
                <a:cxn ang="0">
                  <a:pos x="61" y="14"/>
                </a:cxn>
              </a:cxnLst>
              <a:rect l="0" t="0" r="r" b="b"/>
              <a:pathLst>
                <a:path w="101" h="277">
                  <a:moveTo>
                    <a:pt x="61" y="14"/>
                  </a:moveTo>
                  <a:cubicBezTo>
                    <a:pt x="60" y="12"/>
                    <a:pt x="58" y="9"/>
                    <a:pt x="56" y="7"/>
                  </a:cubicBezTo>
                  <a:cubicBezTo>
                    <a:pt x="56" y="7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4"/>
                    <a:pt x="53" y="2"/>
                    <a:pt x="52" y="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9" y="65"/>
                    <a:pt x="64" y="68"/>
                    <a:pt x="69" y="72"/>
                  </a:cubicBezTo>
                  <a:cubicBezTo>
                    <a:pt x="72" y="77"/>
                    <a:pt x="74" y="82"/>
                    <a:pt x="74" y="88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126"/>
                    <a:pt x="72" y="132"/>
                    <a:pt x="69" y="136"/>
                  </a:cubicBezTo>
                  <a:cubicBezTo>
                    <a:pt x="64" y="141"/>
                    <a:pt x="58" y="144"/>
                    <a:pt x="50" y="144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17" y="144"/>
                    <a:pt x="17" y="144"/>
                    <a:pt x="17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3" y="167"/>
                    <a:pt x="5" y="193"/>
                    <a:pt x="5" y="225"/>
                  </a:cubicBezTo>
                  <a:cubicBezTo>
                    <a:pt x="8" y="226"/>
                    <a:pt x="11" y="227"/>
                    <a:pt x="13" y="228"/>
                  </a:cubicBezTo>
                  <a:cubicBezTo>
                    <a:pt x="16" y="229"/>
                    <a:pt x="19" y="230"/>
                    <a:pt x="21" y="231"/>
                  </a:cubicBezTo>
                  <a:cubicBezTo>
                    <a:pt x="54" y="245"/>
                    <a:pt x="65" y="263"/>
                    <a:pt x="66" y="266"/>
                  </a:cubicBezTo>
                  <a:cubicBezTo>
                    <a:pt x="66" y="266"/>
                    <a:pt x="67" y="266"/>
                    <a:pt x="67" y="266"/>
                  </a:cubicBezTo>
                  <a:cubicBezTo>
                    <a:pt x="66" y="266"/>
                    <a:pt x="66" y="266"/>
                    <a:pt x="66" y="266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66" y="266"/>
                    <a:pt x="66" y="266"/>
                    <a:pt x="66" y="266"/>
                  </a:cubicBezTo>
                  <a:cubicBezTo>
                    <a:pt x="68" y="268"/>
                    <a:pt x="68" y="268"/>
                    <a:pt x="68" y="268"/>
                  </a:cubicBezTo>
                  <a:cubicBezTo>
                    <a:pt x="69" y="270"/>
                    <a:pt x="69" y="270"/>
                    <a:pt x="69" y="270"/>
                  </a:cubicBezTo>
                  <a:cubicBezTo>
                    <a:pt x="69" y="272"/>
                    <a:pt x="69" y="272"/>
                    <a:pt x="69" y="272"/>
                  </a:cubicBezTo>
                  <a:cubicBezTo>
                    <a:pt x="69" y="277"/>
                    <a:pt x="69" y="277"/>
                    <a:pt x="69" y="277"/>
                  </a:cubicBezTo>
                  <a:cubicBezTo>
                    <a:pt x="85" y="272"/>
                    <a:pt x="97" y="258"/>
                    <a:pt x="100" y="241"/>
                  </a:cubicBezTo>
                  <a:cubicBezTo>
                    <a:pt x="101" y="238"/>
                    <a:pt x="101" y="235"/>
                    <a:pt x="101" y="232"/>
                  </a:cubicBezTo>
                  <a:cubicBezTo>
                    <a:pt x="101" y="196"/>
                    <a:pt x="99" y="164"/>
                    <a:pt x="96" y="136"/>
                  </a:cubicBezTo>
                  <a:cubicBezTo>
                    <a:pt x="94" y="120"/>
                    <a:pt x="92" y="105"/>
                    <a:pt x="89" y="92"/>
                  </a:cubicBezTo>
                  <a:cubicBezTo>
                    <a:pt x="88" y="88"/>
                    <a:pt x="87" y="84"/>
                    <a:pt x="86" y="81"/>
                  </a:cubicBezTo>
                  <a:cubicBezTo>
                    <a:pt x="86" y="79"/>
                    <a:pt x="85" y="76"/>
                    <a:pt x="85" y="74"/>
                  </a:cubicBezTo>
                  <a:cubicBezTo>
                    <a:pt x="82" y="65"/>
                    <a:pt x="80" y="57"/>
                    <a:pt x="77" y="49"/>
                  </a:cubicBezTo>
                  <a:cubicBezTo>
                    <a:pt x="72" y="36"/>
                    <a:pt x="67" y="25"/>
                    <a:pt x="61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58"/>
            <p:cNvSpPr>
              <a:spLocks/>
            </p:cNvSpPr>
            <p:nvPr/>
          </p:nvSpPr>
          <p:spPr bwMode="auto">
            <a:xfrm>
              <a:off x="4779076" y="2056880"/>
              <a:ext cx="566489" cy="906238"/>
            </a:xfrm>
            <a:custGeom>
              <a:avLst/>
              <a:gdLst/>
              <a:ahLst/>
              <a:cxnLst>
                <a:cxn ang="0">
                  <a:pos x="312" y="471"/>
                </a:cxn>
                <a:cxn ang="0">
                  <a:pos x="312" y="468"/>
                </a:cxn>
                <a:cxn ang="0">
                  <a:pos x="312" y="459"/>
                </a:cxn>
                <a:cxn ang="0">
                  <a:pos x="312" y="452"/>
                </a:cxn>
                <a:cxn ang="0">
                  <a:pos x="273" y="420"/>
                </a:cxn>
                <a:cxn ang="0">
                  <a:pos x="256" y="414"/>
                </a:cxn>
                <a:cxn ang="0">
                  <a:pos x="186" y="402"/>
                </a:cxn>
                <a:cxn ang="0">
                  <a:pos x="242" y="316"/>
                </a:cxn>
                <a:cxn ang="0">
                  <a:pos x="269" y="316"/>
                </a:cxn>
                <a:cxn ang="0">
                  <a:pos x="301" y="316"/>
                </a:cxn>
                <a:cxn ang="0">
                  <a:pos x="317" y="300"/>
                </a:cxn>
                <a:cxn ang="0">
                  <a:pos x="312" y="256"/>
                </a:cxn>
                <a:cxn ang="0">
                  <a:pos x="295" y="253"/>
                </a:cxn>
                <a:cxn ang="0">
                  <a:pos x="295" y="211"/>
                </a:cxn>
                <a:cxn ang="0">
                  <a:pos x="295" y="173"/>
                </a:cxn>
                <a:cxn ang="0">
                  <a:pos x="295" y="157"/>
                </a:cxn>
                <a:cxn ang="0">
                  <a:pos x="295" y="49"/>
                </a:cxn>
                <a:cxn ang="0">
                  <a:pos x="295" y="43"/>
                </a:cxn>
                <a:cxn ang="0">
                  <a:pos x="295" y="35"/>
                </a:cxn>
                <a:cxn ang="0">
                  <a:pos x="279" y="0"/>
                </a:cxn>
                <a:cxn ang="0">
                  <a:pos x="232" y="0"/>
                </a:cxn>
                <a:cxn ang="0">
                  <a:pos x="78" y="0"/>
                </a:cxn>
                <a:cxn ang="0">
                  <a:pos x="37" y="16"/>
                </a:cxn>
                <a:cxn ang="0">
                  <a:pos x="37" y="39"/>
                </a:cxn>
                <a:cxn ang="0">
                  <a:pos x="37" y="44"/>
                </a:cxn>
                <a:cxn ang="0">
                  <a:pos x="37" y="52"/>
                </a:cxn>
                <a:cxn ang="0">
                  <a:pos x="37" y="154"/>
                </a:cxn>
                <a:cxn ang="0">
                  <a:pos x="37" y="172"/>
                </a:cxn>
                <a:cxn ang="0">
                  <a:pos x="37" y="253"/>
                </a:cxn>
                <a:cxn ang="0">
                  <a:pos x="29" y="252"/>
                </a:cxn>
                <a:cxn ang="0">
                  <a:pos x="16" y="300"/>
                </a:cxn>
                <a:cxn ang="0">
                  <a:pos x="41" y="316"/>
                </a:cxn>
                <a:cxn ang="0">
                  <a:pos x="83" y="316"/>
                </a:cxn>
                <a:cxn ang="0">
                  <a:pos x="141" y="316"/>
                </a:cxn>
                <a:cxn ang="0">
                  <a:pos x="86" y="411"/>
                </a:cxn>
                <a:cxn ang="0">
                  <a:pos x="53" y="425"/>
                </a:cxn>
                <a:cxn ang="0">
                  <a:pos x="24" y="449"/>
                </a:cxn>
                <a:cxn ang="0">
                  <a:pos x="22" y="454"/>
                </a:cxn>
                <a:cxn ang="0">
                  <a:pos x="22" y="463"/>
                </a:cxn>
                <a:cxn ang="0">
                  <a:pos x="22" y="470"/>
                </a:cxn>
                <a:cxn ang="0">
                  <a:pos x="0" y="501"/>
                </a:cxn>
                <a:cxn ang="0">
                  <a:pos x="32" y="533"/>
                </a:cxn>
                <a:cxn ang="0">
                  <a:pos x="46" y="472"/>
                </a:cxn>
                <a:cxn ang="0">
                  <a:pos x="46" y="460"/>
                </a:cxn>
                <a:cxn ang="0">
                  <a:pos x="63" y="447"/>
                </a:cxn>
                <a:cxn ang="0">
                  <a:pos x="150" y="426"/>
                </a:cxn>
                <a:cxn ang="0">
                  <a:pos x="133" y="501"/>
                </a:cxn>
                <a:cxn ang="0">
                  <a:pos x="198" y="501"/>
                </a:cxn>
                <a:cxn ang="0">
                  <a:pos x="184" y="426"/>
                </a:cxn>
                <a:cxn ang="0">
                  <a:pos x="268" y="445"/>
                </a:cxn>
                <a:cxn ang="0">
                  <a:pos x="284" y="456"/>
                </a:cxn>
                <a:cxn ang="0">
                  <a:pos x="288" y="460"/>
                </a:cxn>
                <a:cxn ang="0">
                  <a:pos x="288" y="471"/>
                </a:cxn>
                <a:cxn ang="0">
                  <a:pos x="301" y="533"/>
                </a:cxn>
                <a:cxn ang="0">
                  <a:pos x="333" y="501"/>
                </a:cxn>
                <a:cxn ang="0">
                  <a:pos x="313" y="471"/>
                </a:cxn>
              </a:cxnLst>
              <a:rect l="0" t="0" r="r" b="b"/>
              <a:pathLst>
                <a:path w="333" h="533">
                  <a:moveTo>
                    <a:pt x="313" y="471"/>
                  </a:moveTo>
                  <a:cubicBezTo>
                    <a:pt x="313" y="471"/>
                    <a:pt x="312" y="471"/>
                    <a:pt x="312" y="471"/>
                  </a:cubicBezTo>
                  <a:cubicBezTo>
                    <a:pt x="312" y="471"/>
                    <a:pt x="312" y="471"/>
                    <a:pt x="312" y="471"/>
                  </a:cubicBezTo>
                  <a:cubicBezTo>
                    <a:pt x="312" y="468"/>
                    <a:pt x="312" y="468"/>
                    <a:pt x="312" y="468"/>
                  </a:cubicBezTo>
                  <a:cubicBezTo>
                    <a:pt x="312" y="468"/>
                    <a:pt x="312" y="468"/>
                    <a:pt x="312" y="468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2"/>
                    <a:pt x="312" y="452"/>
                    <a:pt x="312" y="452"/>
                  </a:cubicBezTo>
                  <a:cubicBezTo>
                    <a:pt x="310" y="449"/>
                    <a:pt x="310" y="449"/>
                    <a:pt x="310" y="449"/>
                  </a:cubicBezTo>
                  <a:cubicBezTo>
                    <a:pt x="309" y="447"/>
                    <a:pt x="300" y="433"/>
                    <a:pt x="273" y="420"/>
                  </a:cubicBezTo>
                  <a:cubicBezTo>
                    <a:pt x="270" y="419"/>
                    <a:pt x="267" y="418"/>
                    <a:pt x="264" y="417"/>
                  </a:cubicBezTo>
                  <a:cubicBezTo>
                    <a:pt x="262" y="416"/>
                    <a:pt x="259" y="415"/>
                    <a:pt x="256" y="414"/>
                  </a:cubicBezTo>
                  <a:cubicBezTo>
                    <a:pt x="254" y="413"/>
                    <a:pt x="251" y="412"/>
                    <a:pt x="248" y="411"/>
                  </a:cubicBezTo>
                  <a:cubicBezTo>
                    <a:pt x="232" y="406"/>
                    <a:pt x="211" y="403"/>
                    <a:pt x="186" y="402"/>
                  </a:cubicBezTo>
                  <a:cubicBezTo>
                    <a:pt x="194" y="316"/>
                    <a:pt x="194" y="316"/>
                    <a:pt x="194" y="316"/>
                  </a:cubicBezTo>
                  <a:cubicBezTo>
                    <a:pt x="242" y="316"/>
                    <a:pt x="242" y="316"/>
                    <a:pt x="242" y="316"/>
                  </a:cubicBezTo>
                  <a:cubicBezTo>
                    <a:pt x="250" y="316"/>
                    <a:pt x="250" y="316"/>
                    <a:pt x="250" y="316"/>
                  </a:cubicBezTo>
                  <a:cubicBezTo>
                    <a:pt x="269" y="316"/>
                    <a:pt x="269" y="316"/>
                    <a:pt x="269" y="316"/>
                  </a:cubicBezTo>
                  <a:cubicBezTo>
                    <a:pt x="277" y="316"/>
                    <a:pt x="277" y="316"/>
                    <a:pt x="277" y="316"/>
                  </a:cubicBezTo>
                  <a:cubicBezTo>
                    <a:pt x="301" y="316"/>
                    <a:pt x="301" y="316"/>
                    <a:pt x="301" y="316"/>
                  </a:cubicBezTo>
                  <a:cubicBezTo>
                    <a:pt x="305" y="316"/>
                    <a:pt x="309" y="315"/>
                    <a:pt x="312" y="312"/>
                  </a:cubicBezTo>
                  <a:cubicBezTo>
                    <a:pt x="315" y="309"/>
                    <a:pt x="317" y="305"/>
                    <a:pt x="317" y="300"/>
                  </a:cubicBezTo>
                  <a:cubicBezTo>
                    <a:pt x="317" y="268"/>
                    <a:pt x="317" y="268"/>
                    <a:pt x="317" y="268"/>
                  </a:cubicBezTo>
                  <a:cubicBezTo>
                    <a:pt x="317" y="263"/>
                    <a:pt x="315" y="259"/>
                    <a:pt x="312" y="256"/>
                  </a:cubicBezTo>
                  <a:cubicBezTo>
                    <a:pt x="309" y="254"/>
                    <a:pt x="305" y="252"/>
                    <a:pt x="301" y="252"/>
                  </a:cubicBezTo>
                  <a:cubicBezTo>
                    <a:pt x="301" y="252"/>
                    <a:pt x="299" y="253"/>
                    <a:pt x="295" y="253"/>
                  </a:cubicBezTo>
                  <a:cubicBezTo>
                    <a:pt x="295" y="233"/>
                    <a:pt x="295" y="233"/>
                    <a:pt x="295" y="233"/>
                  </a:cubicBezTo>
                  <a:cubicBezTo>
                    <a:pt x="295" y="211"/>
                    <a:pt x="295" y="211"/>
                    <a:pt x="295" y="211"/>
                  </a:cubicBezTo>
                  <a:cubicBezTo>
                    <a:pt x="295" y="181"/>
                    <a:pt x="295" y="181"/>
                    <a:pt x="295" y="181"/>
                  </a:cubicBezTo>
                  <a:cubicBezTo>
                    <a:pt x="295" y="173"/>
                    <a:pt x="295" y="173"/>
                    <a:pt x="295" y="173"/>
                  </a:cubicBezTo>
                  <a:cubicBezTo>
                    <a:pt x="295" y="169"/>
                    <a:pt x="295" y="169"/>
                    <a:pt x="295" y="169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95" y="52"/>
                    <a:pt x="295" y="52"/>
                    <a:pt x="295" y="52"/>
                  </a:cubicBezTo>
                  <a:cubicBezTo>
                    <a:pt x="295" y="49"/>
                    <a:pt x="295" y="49"/>
                    <a:pt x="295" y="49"/>
                  </a:cubicBezTo>
                  <a:cubicBezTo>
                    <a:pt x="295" y="44"/>
                    <a:pt x="295" y="44"/>
                    <a:pt x="295" y="44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1"/>
                    <a:pt x="295" y="41"/>
                    <a:pt x="295" y="41"/>
                  </a:cubicBezTo>
                  <a:cubicBezTo>
                    <a:pt x="295" y="35"/>
                    <a:pt x="295" y="35"/>
                    <a:pt x="295" y="35"/>
                  </a:cubicBezTo>
                  <a:cubicBezTo>
                    <a:pt x="295" y="16"/>
                    <a:pt x="295" y="16"/>
                    <a:pt x="295" y="16"/>
                  </a:cubicBezTo>
                  <a:cubicBezTo>
                    <a:pt x="295" y="7"/>
                    <a:pt x="288" y="0"/>
                    <a:pt x="279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7" y="251"/>
                    <a:pt x="37" y="251"/>
                    <a:pt x="37" y="251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4" y="252"/>
                    <a:pt x="32" y="252"/>
                    <a:pt x="32" y="252"/>
                  </a:cubicBezTo>
                  <a:cubicBezTo>
                    <a:pt x="31" y="252"/>
                    <a:pt x="30" y="252"/>
                    <a:pt x="29" y="252"/>
                  </a:cubicBezTo>
                  <a:cubicBezTo>
                    <a:pt x="22" y="254"/>
                    <a:pt x="16" y="260"/>
                    <a:pt x="16" y="268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16" y="309"/>
                    <a:pt x="23" y="316"/>
                    <a:pt x="32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9" y="316"/>
                    <a:pt x="49" y="316"/>
                    <a:pt x="49" y="316"/>
                  </a:cubicBezTo>
                  <a:cubicBezTo>
                    <a:pt x="83" y="316"/>
                    <a:pt x="83" y="316"/>
                    <a:pt x="83" y="316"/>
                  </a:cubicBezTo>
                  <a:cubicBezTo>
                    <a:pt x="91" y="316"/>
                    <a:pt x="91" y="316"/>
                    <a:pt x="91" y="316"/>
                  </a:cubicBezTo>
                  <a:cubicBezTo>
                    <a:pt x="141" y="316"/>
                    <a:pt x="141" y="316"/>
                    <a:pt x="141" y="316"/>
                  </a:cubicBezTo>
                  <a:cubicBezTo>
                    <a:pt x="148" y="402"/>
                    <a:pt x="148" y="402"/>
                    <a:pt x="148" y="402"/>
                  </a:cubicBezTo>
                  <a:cubicBezTo>
                    <a:pt x="123" y="403"/>
                    <a:pt x="102" y="407"/>
                    <a:pt x="86" y="411"/>
                  </a:cubicBezTo>
                  <a:cubicBezTo>
                    <a:pt x="83" y="412"/>
                    <a:pt x="80" y="413"/>
                    <a:pt x="77" y="414"/>
                  </a:cubicBezTo>
                  <a:cubicBezTo>
                    <a:pt x="68" y="417"/>
                    <a:pt x="59" y="421"/>
                    <a:pt x="53" y="425"/>
                  </a:cubicBezTo>
                  <a:cubicBezTo>
                    <a:pt x="49" y="427"/>
                    <a:pt x="45" y="430"/>
                    <a:pt x="42" y="432"/>
                  </a:cubicBezTo>
                  <a:cubicBezTo>
                    <a:pt x="30" y="440"/>
                    <a:pt x="25" y="448"/>
                    <a:pt x="24" y="449"/>
                  </a:cubicBezTo>
                  <a:cubicBezTo>
                    <a:pt x="22" y="452"/>
                    <a:pt x="22" y="452"/>
                    <a:pt x="22" y="452"/>
                  </a:cubicBezTo>
                  <a:cubicBezTo>
                    <a:pt x="22" y="454"/>
                    <a:pt x="22" y="454"/>
                    <a:pt x="22" y="454"/>
                  </a:cubicBezTo>
                  <a:cubicBezTo>
                    <a:pt x="22" y="460"/>
                    <a:pt x="22" y="460"/>
                    <a:pt x="22" y="460"/>
                  </a:cubicBezTo>
                  <a:cubicBezTo>
                    <a:pt x="22" y="463"/>
                    <a:pt x="22" y="463"/>
                    <a:pt x="22" y="463"/>
                  </a:cubicBezTo>
                  <a:cubicBezTo>
                    <a:pt x="22" y="468"/>
                    <a:pt x="22" y="468"/>
                    <a:pt x="22" y="468"/>
                  </a:cubicBezTo>
                  <a:cubicBezTo>
                    <a:pt x="22" y="470"/>
                    <a:pt x="22" y="470"/>
                    <a:pt x="22" y="470"/>
                  </a:cubicBezTo>
                  <a:cubicBezTo>
                    <a:pt x="19" y="471"/>
                    <a:pt x="16" y="473"/>
                    <a:pt x="14" y="474"/>
                  </a:cubicBezTo>
                  <a:cubicBezTo>
                    <a:pt x="5" y="480"/>
                    <a:pt x="0" y="490"/>
                    <a:pt x="0" y="501"/>
                  </a:cubicBezTo>
                  <a:cubicBezTo>
                    <a:pt x="0" y="512"/>
                    <a:pt x="5" y="522"/>
                    <a:pt x="14" y="528"/>
                  </a:cubicBezTo>
                  <a:cubicBezTo>
                    <a:pt x="19" y="531"/>
                    <a:pt x="25" y="533"/>
                    <a:pt x="32" y="533"/>
                  </a:cubicBezTo>
                  <a:cubicBezTo>
                    <a:pt x="50" y="533"/>
                    <a:pt x="65" y="519"/>
                    <a:pt x="65" y="501"/>
                  </a:cubicBezTo>
                  <a:cubicBezTo>
                    <a:pt x="65" y="488"/>
                    <a:pt x="57" y="477"/>
                    <a:pt x="46" y="472"/>
                  </a:cubicBezTo>
                  <a:cubicBezTo>
                    <a:pt x="46" y="466"/>
                    <a:pt x="46" y="466"/>
                    <a:pt x="46" y="466"/>
                  </a:cubicBezTo>
                  <a:cubicBezTo>
                    <a:pt x="46" y="460"/>
                    <a:pt x="46" y="460"/>
                    <a:pt x="46" y="460"/>
                  </a:cubicBezTo>
                  <a:cubicBezTo>
                    <a:pt x="48" y="458"/>
                    <a:pt x="49" y="457"/>
                    <a:pt x="51" y="455"/>
                  </a:cubicBezTo>
                  <a:cubicBezTo>
                    <a:pt x="54" y="453"/>
                    <a:pt x="58" y="450"/>
                    <a:pt x="63" y="447"/>
                  </a:cubicBezTo>
                  <a:cubicBezTo>
                    <a:pt x="67" y="444"/>
                    <a:pt x="72" y="442"/>
                    <a:pt x="79" y="439"/>
                  </a:cubicBezTo>
                  <a:cubicBezTo>
                    <a:pt x="95" y="433"/>
                    <a:pt x="118" y="427"/>
                    <a:pt x="150" y="426"/>
                  </a:cubicBezTo>
                  <a:cubicBezTo>
                    <a:pt x="154" y="470"/>
                    <a:pt x="154" y="470"/>
                    <a:pt x="154" y="470"/>
                  </a:cubicBezTo>
                  <a:cubicBezTo>
                    <a:pt x="142" y="475"/>
                    <a:pt x="133" y="487"/>
                    <a:pt x="133" y="501"/>
                  </a:cubicBezTo>
                  <a:cubicBezTo>
                    <a:pt x="133" y="519"/>
                    <a:pt x="147" y="533"/>
                    <a:pt x="165" y="533"/>
                  </a:cubicBezTo>
                  <a:cubicBezTo>
                    <a:pt x="183" y="533"/>
                    <a:pt x="198" y="519"/>
                    <a:pt x="198" y="501"/>
                  </a:cubicBezTo>
                  <a:cubicBezTo>
                    <a:pt x="198" y="488"/>
                    <a:pt x="191" y="478"/>
                    <a:pt x="180" y="472"/>
                  </a:cubicBezTo>
                  <a:cubicBezTo>
                    <a:pt x="184" y="426"/>
                    <a:pt x="184" y="426"/>
                    <a:pt x="184" y="426"/>
                  </a:cubicBezTo>
                  <a:cubicBezTo>
                    <a:pt x="216" y="427"/>
                    <a:pt x="239" y="433"/>
                    <a:pt x="255" y="439"/>
                  </a:cubicBezTo>
                  <a:cubicBezTo>
                    <a:pt x="260" y="441"/>
                    <a:pt x="265" y="443"/>
                    <a:pt x="268" y="445"/>
                  </a:cubicBezTo>
                  <a:cubicBezTo>
                    <a:pt x="269" y="445"/>
                    <a:pt x="269" y="446"/>
                    <a:pt x="270" y="446"/>
                  </a:cubicBezTo>
                  <a:cubicBezTo>
                    <a:pt x="277" y="449"/>
                    <a:pt x="281" y="453"/>
                    <a:pt x="284" y="456"/>
                  </a:cubicBezTo>
                  <a:cubicBezTo>
                    <a:pt x="285" y="456"/>
                    <a:pt x="286" y="457"/>
                    <a:pt x="286" y="457"/>
                  </a:cubicBezTo>
                  <a:cubicBezTo>
                    <a:pt x="287" y="458"/>
                    <a:pt x="288" y="459"/>
                    <a:pt x="288" y="460"/>
                  </a:cubicBezTo>
                  <a:cubicBezTo>
                    <a:pt x="288" y="466"/>
                    <a:pt x="288" y="466"/>
                    <a:pt x="288" y="466"/>
                  </a:cubicBezTo>
                  <a:cubicBezTo>
                    <a:pt x="288" y="471"/>
                    <a:pt x="288" y="471"/>
                    <a:pt x="288" y="471"/>
                  </a:cubicBezTo>
                  <a:cubicBezTo>
                    <a:pt x="277" y="476"/>
                    <a:pt x="269" y="488"/>
                    <a:pt x="269" y="501"/>
                  </a:cubicBezTo>
                  <a:cubicBezTo>
                    <a:pt x="269" y="519"/>
                    <a:pt x="283" y="533"/>
                    <a:pt x="301" y="533"/>
                  </a:cubicBezTo>
                  <a:cubicBezTo>
                    <a:pt x="305" y="533"/>
                    <a:pt x="309" y="533"/>
                    <a:pt x="312" y="532"/>
                  </a:cubicBezTo>
                  <a:cubicBezTo>
                    <a:pt x="325" y="527"/>
                    <a:pt x="333" y="515"/>
                    <a:pt x="333" y="501"/>
                  </a:cubicBezTo>
                  <a:cubicBezTo>
                    <a:pt x="333" y="493"/>
                    <a:pt x="331" y="486"/>
                    <a:pt x="326" y="481"/>
                  </a:cubicBezTo>
                  <a:cubicBezTo>
                    <a:pt x="323" y="476"/>
                    <a:pt x="318" y="473"/>
                    <a:pt x="313" y="4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7" name="Rectangle 4"/>
          <p:cNvSpPr>
            <a:spLocks noChangeArrowheads="1"/>
          </p:cNvSpPr>
          <p:nvPr/>
        </p:nvSpPr>
        <p:spPr bwMode="gray">
          <a:xfrm>
            <a:off x="71594" y="690067"/>
            <a:ext cx="5377005" cy="36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  <a:buFont typeface="Wingdings" pitchFamily="2" charset="2"/>
              <a:buNone/>
            </a:pPr>
            <a:r>
              <a:rPr lang="fr-FR" sz="1400" dirty="0" smtClean="0"/>
              <a:t>Pour vous, une personne en alternance s’apparente plutôt à …</a:t>
            </a:r>
            <a:endParaRPr lang="fr-FR" sz="1400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4039465" y="2564905"/>
            <a:ext cx="1070524" cy="805290"/>
          </a:xfrm>
          <a:prstGeom prst="wedgeRoundRectCallout">
            <a:avLst>
              <a:gd name="adj1" fmla="val 22370"/>
              <a:gd name="adj2" fmla="val 75489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Un stagiaire </a:t>
            </a:r>
          </a:p>
          <a:p>
            <a:pPr algn="ctr"/>
            <a:r>
              <a:rPr lang="fr-FR" sz="1600" b="1" dirty="0" smtClean="0"/>
              <a:t>26%</a:t>
            </a:r>
            <a:endParaRPr lang="fr-FR" sz="1600" b="1" dirty="0"/>
          </a:p>
        </p:txBody>
      </p:sp>
      <p:sp>
        <p:nvSpPr>
          <p:cNvPr id="78" name="Rectangle à coins arrondis 77"/>
          <p:cNvSpPr/>
          <p:nvPr/>
        </p:nvSpPr>
        <p:spPr>
          <a:xfrm>
            <a:off x="5872128" y="2564905"/>
            <a:ext cx="1558690" cy="1058616"/>
          </a:xfrm>
          <a:prstGeom prst="wedgeRoundRectCallout">
            <a:avLst>
              <a:gd name="adj1" fmla="val -14450"/>
              <a:gd name="adj2" fmla="val 66202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Un futur collègue potentiel 37%</a:t>
            </a:r>
            <a:endParaRPr lang="fr-FR" sz="1400" b="1" dirty="0"/>
          </a:p>
        </p:txBody>
      </p:sp>
      <p:sp>
        <p:nvSpPr>
          <p:cNvPr id="79" name="Rectangle à coins arrondis 78"/>
          <p:cNvSpPr/>
          <p:nvPr/>
        </p:nvSpPr>
        <p:spPr>
          <a:xfrm>
            <a:off x="1891108" y="2348880"/>
            <a:ext cx="1588721" cy="1097574"/>
          </a:xfrm>
          <a:prstGeom prst="wedgeRoundRectCallout">
            <a:avLst>
              <a:gd name="adj1" fmla="val 32257"/>
              <a:gd name="adj2" fmla="val 73320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Un collègue à part</a:t>
            </a:r>
          </a:p>
          <a:p>
            <a:pPr algn="ctr"/>
            <a:r>
              <a:rPr lang="fr-FR" sz="1600" b="1" dirty="0" smtClean="0"/>
              <a:t>entière 37%</a:t>
            </a:r>
            <a:endParaRPr lang="fr-FR" sz="1600" b="1" dirty="0"/>
          </a:p>
        </p:txBody>
      </p:sp>
      <p:sp>
        <p:nvSpPr>
          <p:cNvPr id="81" name="ZoneTexte 80"/>
          <p:cNvSpPr txBox="1"/>
          <p:nvPr/>
        </p:nvSpPr>
        <p:spPr>
          <a:xfrm>
            <a:off x="71594" y="1052265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  <p:grpSp>
        <p:nvGrpSpPr>
          <p:cNvPr id="80" name="Groupe 79"/>
          <p:cNvGrpSpPr/>
          <p:nvPr/>
        </p:nvGrpSpPr>
        <p:grpSpPr>
          <a:xfrm>
            <a:off x="3448935" y="1316338"/>
            <a:ext cx="2385060" cy="539005"/>
            <a:chOff x="5931356" y="2670211"/>
            <a:chExt cx="2385060" cy="539005"/>
          </a:xfrm>
        </p:grpSpPr>
        <p:sp>
          <p:nvSpPr>
            <p:cNvPr id="82" name="Text Box 9"/>
            <p:cNvSpPr txBox="1">
              <a:spLocks noChangeArrowheads="1"/>
            </p:cNvSpPr>
            <p:nvPr/>
          </p:nvSpPr>
          <p:spPr bwMode="auto">
            <a:xfrm>
              <a:off x="6226954" y="2780928"/>
              <a:ext cx="2089462" cy="428288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CC0066"/>
                  </a:solidFill>
                  <a:cs typeface="Arial" pitchFamily="34" charset="0"/>
                </a:rPr>
                <a:t>SALARIÉS DU PRIVÉ</a:t>
              </a:r>
            </a:p>
          </p:txBody>
        </p:sp>
        <p:sp>
          <p:nvSpPr>
            <p:cNvPr id="83" name="Freeform 59"/>
            <p:cNvSpPr>
              <a:spLocks noEditPoints="1"/>
            </p:cNvSpPr>
            <p:nvPr/>
          </p:nvSpPr>
          <p:spPr bwMode="auto">
            <a:xfrm>
              <a:off x="5931356" y="2670211"/>
              <a:ext cx="591195" cy="443395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1391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7416824" cy="612000"/>
          </a:xfrm>
        </p:spPr>
        <p:txBody>
          <a:bodyPr/>
          <a:lstStyle/>
          <a:p>
            <a:r>
              <a:rPr lang="fr-FR" sz="2400" b="0" dirty="0" smtClean="0"/>
              <a:t>Le rôle de tuteur</a:t>
            </a:r>
            <a:endParaRPr lang="fr-FR" sz="24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22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gray">
          <a:xfrm>
            <a:off x="244869" y="696223"/>
            <a:ext cx="5377005" cy="36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  <a:buFont typeface="Wingdings" pitchFamily="2" charset="2"/>
              <a:buNone/>
            </a:pPr>
            <a:r>
              <a:rPr lang="fr-FR" sz="1400" dirty="0" smtClean="0"/>
              <a:t>Avez-vous déjà été tuteur d’une personne en alternance ?</a:t>
            </a:r>
            <a:endParaRPr lang="fr-FR" sz="1400" dirty="0"/>
          </a:p>
        </p:txBody>
      </p:sp>
      <p:sp>
        <p:nvSpPr>
          <p:cNvPr id="82" name="Rectangle à coins arrondis 81"/>
          <p:cNvSpPr/>
          <p:nvPr/>
        </p:nvSpPr>
        <p:spPr>
          <a:xfrm>
            <a:off x="758152" y="1966626"/>
            <a:ext cx="1226133" cy="821917"/>
          </a:xfrm>
          <a:prstGeom prst="wedgeRoundRectCallout">
            <a:avLst>
              <a:gd name="adj1" fmla="val -16632"/>
              <a:gd name="adj2" fmla="val 84292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Oui, plusieurs fois 12%</a:t>
            </a:r>
            <a:endParaRPr lang="fr-FR" sz="1600" dirty="0"/>
          </a:p>
        </p:txBody>
      </p:sp>
      <p:sp>
        <p:nvSpPr>
          <p:cNvPr id="83" name="Rectangle à coins arrondis 82"/>
          <p:cNvSpPr/>
          <p:nvPr/>
        </p:nvSpPr>
        <p:spPr>
          <a:xfrm>
            <a:off x="1859276" y="2800576"/>
            <a:ext cx="1074244" cy="737467"/>
          </a:xfrm>
          <a:prstGeom prst="wedgeRoundRectCallout">
            <a:avLst>
              <a:gd name="adj1" fmla="val -72709"/>
              <a:gd name="adj2" fmla="val 26177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Oui, </a:t>
            </a:r>
          </a:p>
          <a:p>
            <a:pPr algn="ctr"/>
            <a:r>
              <a:rPr lang="fr-FR" sz="1400" dirty="0" smtClean="0"/>
              <a:t>une fois 14%</a:t>
            </a:r>
            <a:endParaRPr lang="fr-FR" sz="1400" dirty="0"/>
          </a:p>
        </p:txBody>
      </p:sp>
      <p:sp>
        <p:nvSpPr>
          <p:cNvPr id="84" name="Rectangle à coins arrondis 83"/>
          <p:cNvSpPr/>
          <p:nvPr/>
        </p:nvSpPr>
        <p:spPr>
          <a:xfrm>
            <a:off x="3950903" y="3419028"/>
            <a:ext cx="1506861" cy="1293476"/>
          </a:xfrm>
          <a:prstGeom prst="wedgeRoundRectCallout">
            <a:avLst>
              <a:gd name="adj1" fmla="val -26849"/>
              <a:gd name="adj2" fmla="val 65803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Non, moi et mes collègues ne l’avons jamais fait 47%</a:t>
            </a:r>
            <a:endParaRPr lang="fr-FR" sz="1400" dirty="0"/>
          </a:p>
        </p:txBody>
      </p:sp>
      <p:sp>
        <p:nvSpPr>
          <p:cNvPr id="85" name="Rectangle à coins arrondis 84"/>
          <p:cNvSpPr/>
          <p:nvPr/>
        </p:nvSpPr>
        <p:spPr>
          <a:xfrm>
            <a:off x="2163705" y="3682723"/>
            <a:ext cx="1488972" cy="1141334"/>
          </a:xfrm>
          <a:prstGeom prst="wedgeRoundRectCallout">
            <a:avLst>
              <a:gd name="adj1" fmla="val -78054"/>
              <a:gd name="adj2" fmla="val -36939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Non, mais un collègue avec qui je travaille l’a fait 27%</a:t>
            </a:r>
            <a:endParaRPr lang="fr-FR" sz="1600" dirty="0">
              <a:solidFill>
                <a:schemeClr val="tx1"/>
              </a:solidFill>
            </a:endParaRPr>
          </a:p>
        </p:txBody>
      </p:sp>
      <p:grpSp>
        <p:nvGrpSpPr>
          <p:cNvPr id="86" name="Group 92"/>
          <p:cNvGrpSpPr>
            <a:grpSpLocks noChangeAspect="1"/>
          </p:cNvGrpSpPr>
          <p:nvPr/>
        </p:nvGrpSpPr>
        <p:grpSpPr>
          <a:xfrm>
            <a:off x="240283" y="2890828"/>
            <a:ext cx="1562972" cy="1566687"/>
            <a:chOff x="5140325" y="2913063"/>
            <a:chExt cx="668338" cy="669926"/>
          </a:xfrm>
          <a:solidFill>
            <a:schemeClr val="tx1"/>
          </a:solidFill>
        </p:grpSpPr>
        <p:sp>
          <p:nvSpPr>
            <p:cNvPr id="87" name="Freeform 10"/>
            <p:cNvSpPr>
              <a:spLocks noEditPoints="1"/>
            </p:cNvSpPr>
            <p:nvPr/>
          </p:nvSpPr>
          <p:spPr bwMode="auto">
            <a:xfrm>
              <a:off x="5140325" y="2913063"/>
              <a:ext cx="309563" cy="336550"/>
            </a:xfrm>
            <a:custGeom>
              <a:avLst/>
              <a:gdLst/>
              <a:ahLst/>
              <a:cxnLst>
                <a:cxn ang="0">
                  <a:pos x="64" y="100"/>
                </a:cxn>
                <a:cxn ang="0">
                  <a:pos x="80" y="57"/>
                </a:cxn>
                <a:cxn ang="0">
                  <a:pos x="58" y="35"/>
                </a:cxn>
                <a:cxn ang="0">
                  <a:pos x="36" y="57"/>
                </a:cxn>
                <a:cxn ang="0">
                  <a:pos x="52" y="100"/>
                </a:cxn>
                <a:cxn ang="0">
                  <a:pos x="48" y="108"/>
                </a:cxn>
                <a:cxn ang="0">
                  <a:pos x="37" y="81"/>
                </a:cxn>
                <a:cxn ang="0">
                  <a:pos x="37" y="36"/>
                </a:cxn>
                <a:cxn ang="0">
                  <a:pos x="79" y="36"/>
                </a:cxn>
                <a:cxn ang="0">
                  <a:pos x="79" y="81"/>
                </a:cxn>
                <a:cxn ang="0">
                  <a:pos x="68" y="108"/>
                </a:cxn>
                <a:cxn ang="0">
                  <a:pos x="50" y="123"/>
                </a:cxn>
                <a:cxn ang="0">
                  <a:pos x="48" y="122"/>
                </a:cxn>
                <a:cxn ang="0">
                  <a:pos x="46" y="116"/>
                </a:cxn>
                <a:cxn ang="0">
                  <a:pos x="48" y="111"/>
                </a:cxn>
                <a:cxn ang="0">
                  <a:pos x="71" y="114"/>
                </a:cxn>
                <a:cxn ang="0">
                  <a:pos x="71" y="119"/>
                </a:cxn>
                <a:cxn ang="0">
                  <a:pos x="66" y="122"/>
                </a:cxn>
                <a:cxn ang="0">
                  <a:pos x="63" y="126"/>
                </a:cxn>
                <a:cxn ang="0">
                  <a:pos x="55" y="70"/>
                </a:cxn>
                <a:cxn ang="0">
                  <a:pos x="53" y="42"/>
                </a:cxn>
                <a:cxn ang="0">
                  <a:pos x="63" y="55"/>
                </a:cxn>
                <a:cxn ang="0">
                  <a:pos x="55" y="70"/>
                </a:cxn>
                <a:cxn ang="0">
                  <a:pos x="54" y="77"/>
                </a:cxn>
                <a:cxn ang="0">
                  <a:pos x="62" y="85"/>
                </a:cxn>
                <a:cxn ang="0">
                  <a:pos x="61" y="19"/>
                </a:cxn>
                <a:cxn ang="0">
                  <a:pos x="54" y="5"/>
                </a:cxn>
                <a:cxn ang="0">
                  <a:pos x="61" y="19"/>
                </a:cxn>
                <a:cxn ang="0">
                  <a:pos x="83" y="29"/>
                </a:cxn>
                <a:cxn ang="0">
                  <a:pos x="98" y="24"/>
                </a:cxn>
                <a:cxn ang="0">
                  <a:pos x="29" y="33"/>
                </a:cxn>
                <a:cxn ang="0">
                  <a:pos x="23" y="18"/>
                </a:cxn>
                <a:cxn ang="0">
                  <a:pos x="29" y="33"/>
                </a:cxn>
                <a:cxn ang="0">
                  <a:pos x="96" y="55"/>
                </a:cxn>
                <a:cxn ang="0">
                  <a:pos x="111" y="62"/>
                </a:cxn>
                <a:cxn ang="0">
                  <a:pos x="19" y="61"/>
                </a:cxn>
                <a:cxn ang="0">
                  <a:pos x="5" y="54"/>
                </a:cxn>
                <a:cxn ang="0">
                  <a:pos x="19" y="61"/>
                </a:cxn>
                <a:cxn ang="0">
                  <a:pos x="87" y="83"/>
                </a:cxn>
                <a:cxn ang="0">
                  <a:pos x="92" y="98"/>
                </a:cxn>
                <a:cxn ang="0">
                  <a:pos x="33" y="87"/>
                </a:cxn>
                <a:cxn ang="0">
                  <a:pos x="18" y="92"/>
                </a:cxn>
                <a:cxn ang="0">
                  <a:pos x="33" y="87"/>
                </a:cxn>
              </a:cxnLst>
              <a:rect l="0" t="0" r="r" b="b"/>
              <a:pathLst>
                <a:path w="116" h="126">
                  <a:moveTo>
                    <a:pt x="52" y="100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4" y="91"/>
                    <a:pt x="68" y="85"/>
                    <a:pt x="73" y="77"/>
                  </a:cubicBezTo>
                  <a:cubicBezTo>
                    <a:pt x="77" y="70"/>
                    <a:pt x="80" y="65"/>
                    <a:pt x="80" y="57"/>
                  </a:cubicBezTo>
                  <a:cubicBezTo>
                    <a:pt x="80" y="51"/>
                    <a:pt x="78" y="46"/>
                    <a:pt x="73" y="42"/>
                  </a:cubicBezTo>
                  <a:cubicBezTo>
                    <a:pt x="69" y="37"/>
                    <a:pt x="64" y="35"/>
                    <a:pt x="58" y="35"/>
                  </a:cubicBezTo>
                  <a:cubicBezTo>
                    <a:pt x="52" y="35"/>
                    <a:pt x="46" y="37"/>
                    <a:pt x="42" y="42"/>
                  </a:cubicBezTo>
                  <a:cubicBezTo>
                    <a:pt x="38" y="46"/>
                    <a:pt x="36" y="51"/>
                    <a:pt x="36" y="57"/>
                  </a:cubicBezTo>
                  <a:cubicBezTo>
                    <a:pt x="36" y="65"/>
                    <a:pt x="39" y="70"/>
                    <a:pt x="43" y="77"/>
                  </a:cubicBezTo>
                  <a:cubicBezTo>
                    <a:pt x="48" y="85"/>
                    <a:pt x="51" y="91"/>
                    <a:pt x="52" y="100"/>
                  </a:cubicBezTo>
                  <a:close/>
                  <a:moveTo>
                    <a:pt x="68" y="108"/>
                  </a:moveTo>
                  <a:cubicBezTo>
                    <a:pt x="48" y="108"/>
                    <a:pt x="48" y="108"/>
                    <a:pt x="48" y="108"/>
                  </a:cubicBezTo>
                  <a:cubicBezTo>
                    <a:pt x="46" y="108"/>
                    <a:pt x="45" y="106"/>
                    <a:pt x="45" y="105"/>
                  </a:cubicBezTo>
                  <a:cubicBezTo>
                    <a:pt x="45" y="94"/>
                    <a:pt x="41" y="87"/>
                    <a:pt x="37" y="81"/>
                  </a:cubicBezTo>
                  <a:cubicBezTo>
                    <a:pt x="32" y="74"/>
                    <a:pt x="28" y="68"/>
                    <a:pt x="28" y="57"/>
                  </a:cubicBezTo>
                  <a:cubicBezTo>
                    <a:pt x="28" y="49"/>
                    <a:pt x="32" y="42"/>
                    <a:pt x="37" y="36"/>
                  </a:cubicBezTo>
                  <a:cubicBezTo>
                    <a:pt x="42" y="31"/>
                    <a:pt x="50" y="28"/>
                    <a:pt x="58" y="28"/>
                  </a:cubicBezTo>
                  <a:cubicBezTo>
                    <a:pt x="66" y="28"/>
                    <a:pt x="73" y="31"/>
                    <a:pt x="79" y="36"/>
                  </a:cubicBezTo>
                  <a:cubicBezTo>
                    <a:pt x="84" y="42"/>
                    <a:pt x="87" y="49"/>
                    <a:pt x="87" y="57"/>
                  </a:cubicBezTo>
                  <a:cubicBezTo>
                    <a:pt x="87" y="68"/>
                    <a:pt x="83" y="74"/>
                    <a:pt x="79" y="81"/>
                  </a:cubicBezTo>
                  <a:cubicBezTo>
                    <a:pt x="75" y="87"/>
                    <a:pt x="71" y="94"/>
                    <a:pt x="71" y="105"/>
                  </a:cubicBezTo>
                  <a:cubicBezTo>
                    <a:pt x="71" y="106"/>
                    <a:pt x="70" y="108"/>
                    <a:pt x="68" y="108"/>
                  </a:cubicBezTo>
                  <a:close/>
                  <a:moveTo>
                    <a:pt x="53" y="126"/>
                  </a:moveTo>
                  <a:cubicBezTo>
                    <a:pt x="51" y="126"/>
                    <a:pt x="50" y="125"/>
                    <a:pt x="50" y="123"/>
                  </a:cubicBezTo>
                  <a:cubicBezTo>
                    <a:pt x="50" y="123"/>
                    <a:pt x="50" y="122"/>
                    <a:pt x="50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5" y="120"/>
                    <a:pt x="45" y="119"/>
                  </a:cubicBezTo>
                  <a:cubicBezTo>
                    <a:pt x="45" y="118"/>
                    <a:pt x="45" y="117"/>
                    <a:pt x="46" y="116"/>
                  </a:cubicBezTo>
                  <a:cubicBezTo>
                    <a:pt x="45" y="116"/>
                    <a:pt x="45" y="115"/>
                    <a:pt x="45" y="114"/>
                  </a:cubicBezTo>
                  <a:cubicBezTo>
                    <a:pt x="45" y="112"/>
                    <a:pt x="46" y="111"/>
                    <a:pt x="48" y="111"/>
                  </a:cubicBezTo>
                  <a:cubicBezTo>
                    <a:pt x="68" y="111"/>
                    <a:pt x="68" y="111"/>
                    <a:pt x="68" y="111"/>
                  </a:cubicBezTo>
                  <a:cubicBezTo>
                    <a:pt x="70" y="111"/>
                    <a:pt x="71" y="112"/>
                    <a:pt x="71" y="114"/>
                  </a:cubicBezTo>
                  <a:cubicBezTo>
                    <a:pt x="71" y="115"/>
                    <a:pt x="71" y="116"/>
                    <a:pt x="70" y="116"/>
                  </a:cubicBezTo>
                  <a:cubicBezTo>
                    <a:pt x="71" y="117"/>
                    <a:pt x="71" y="118"/>
                    <a:pt x="71" y="119"/>
                  </a:cubicBezTo>
                  <a:cubicBezTo>
                    <a:pt x="71" y="120"/>
                    <a:pt x="70" y="122"/>
                    <a:pt x="68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6" y="122"/>
                    <a:pt x="66" y="123"/>
                    <a:pt x="66" y="123"/>
                  </a:cubicBezTo>
                  <a:cubicBezTo>
                    <a:pt x="66" y="125"/>
                    <a:pt x="65" y="126"/>
                    <a:pt x="63" y="126"/>
                  </a:cubicBezTo>
                  <a:cubicBezTo>
                    <a:pt x="53" y="126"/>
                    <a:pt x="53" y="126"/>
                    <a:pt x="53" y="126"/>
                  </a:cubicBezTo>
                  <a:close/>
                  <a:moveTo>
                    <a:pt x="55" y="70"/>
                  </a:moveTo>
                  <a:cubicBezTo>
                    <a:pt x="53" y="55"/>
                    <a:pt x="53" y="55"/>
                    <a:pt x="53" y="55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54" y="85"/>
                  </a:moveTo>
                  <a:cubicBezTo>
                    <a:pt x="54" y="77"/>
                    <a:pt x="54" y="77"/>
                    <a:pt x="54" y="7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54" y="85"/>
                    <a:pt x="54" y="85"/>
                    <a:pt x="54" y="85"/>
                  </a:cubicBezTo>
                  <a:close/>
                  <a:moveTo>
                    <a:pt x="61" y="19"/>
                  </a:moveTo>
                  <a:cubicBezTo>
                    <a:pt x="61" y="23"/>
                    <a:pt x="56" y="23"/>
                    <a:pt x="55" y="19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0"/>
                    <a:pt x="63" y="0"/>
                    <a:pt x="62" y="5"/>
                  </a:cubicBezTo>
                  <a:cubicBezTo>
                    <a:pt x="61" y="19"/>
                    <a:pt x="61" y="19"/>
                    <a:pt x="61" y="19"/>
                  </a:cubicBezTo>
                  <a:close/>
                  <a:moveTo>
                    <a:pt x="87" y="33"/>
                  </a:moveTo>
                  <a:cubicBezTo>
                    <a:pt x="84" y="35"/>
                    <a:pt x="81" y="32"/>
                    <a:pt x="83" y="29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6" y="14"/>
                    <a:pt x="102" y="20"/>
                    <a:pt x="98" y="24"/>
                  </a:cubicBezTo>
                  <a:cubicBezTo>
                    <a:pt x="87" y="33"/>
                    <a:pt x="87" y="33"/>
                    <a:pt x="87" y="33"/>
                  </a:cubicBezTo>
                  <a:close/>
                  <a:moveTo>
                    <a:pt x="29" y="33"/>
                  </a:moveTo>
                  <a:cubicBezTo>
                    <a:pt x="32" y="35"/>
                    <a:pt x="35" y="32"/>
                    <a:pt x="32" y="2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0" y="14"/>
                    <a:pt x="14" y="20"/>
                    <a:pt x="18" y="24"/>
                  </a:cubicBezTo>
                  <a:cubicBezTo>
                    <a:pt x="29" y="33"/>
                    <a:pt x="29" y="33"/>
                    <a:pt x="29" y="33"/>
                  </a:cubicBezTo>
                  <a:close/>
                  <a:moveTo>
                    <a:pt x="96" y="61"/>
                  </a:moveTo>
                  <a:cubicBezTo>
                    <a:pt x="93" y="60"/>
                    <a:pt x="93" y="56"/>
                    <a:pt x="96" y="5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6" y="53"/>
                    <a:pt x="116" y="63"/>
                    <a:pt x="111" y="62"/>
                  </a:cubicBezTo>
                  <a:cubicBezTo>
                    <a:pt x="96" y="61"/>
                    <a:pt x="96" y="61"/>
                    <a:pt x="96" y="61"/>
                  </a:cubicBezTo>
                  <a:close/>
                  <a:moveTo>
                    <a:pt x="19" y="61"/>
                  </a:moveTo>
                  <a:cubicBezTo>
                    <a:pt x="23" y="60"/>
                    <a:pt x="23" y="56"/>
                    <a:pt x="19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0" y="53"/>
                    <a:pt x="0" y="63"/>
                    <a:pt x="5" y="62"/>
                  </a:cubicBezTo>
                  <a:cubicBezTo>
                    <a:pt x="19" y="61"/>
                    <a:pt x="19" y="61"/>
                    <a:pt x="19" y="61"/>
                  </a:cubicBezTo>
                  <a:close/>
                  <a:moveTo>
                    <a:pt x="83" y="87"/>
                  </a:moveTo>
                  <a:cubicBezTo>
                    <a:pt x="80" y="84"/>
                    <a:pt x="84" y="81"/>
                    <a:pt x="87" y="83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02" y="95"/>
                    <a:pt x="95" y="102"/>
                    <a:pt x="92" y="98"/>
                  </a:cubicBezTo>
                  <a:cubicBezTo>
                    <a:pt x="83" y="87"/>
                    <a:pt x="83" y="87"/>
                    <a:pt x="83" y="87"/>
                  </a:cubicBezTo>
                  <a:close/>
                  <a:moveTo>
                    <a:pt x="33" y="87"/>
                  </a:moveTo>
                  <a:cubicBezTo>
                    <a:pt x="35" y="84"/>
                    <a:pt x="32" y="81"/>
                    <a:pt x="29" y="83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4" y="95"/>
                    <a:pt x="21" y="102"/>
                    <a:pt x="24" y="98"/>
                  </a:cubicBezTo>
                  <a:cubicBezTo>
                    <a:pt x="33" y="87"/>
                    <a:pt x="33" y="87"/>
                    <a:pt x="33" y="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56"/>
            <p:cNvSpPr>
              <a:spLocks noEditPoints="1"/>
            </p:cNvSpPr>
            <p:nvPr/>
          </p:nvSpPr>
          <p:spPr bwMode="auto">
            <a:xfrm>
              <a:off x="5375275" y="3035301"/>
              <a:ext cx="433388" cy="547688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7" y="10"/>
                </a:cxn>
                <a:cxn ang="0">
                  <a:pos x="121" y="28"/>
                </a:cxn>
                <a:cxn ang="0">
                  <a:pos x="120" y="52"/>
                </a:cxn>
                <a:cxn ang="0">
                  <a:pos x="120" y="52"/>
                </a:cxn>
                <a:cxn ang="0">
                  <a:pos x="124" y="54"/>
                </a:cxn>
                <a:cxn ang="0">
                  <a:pos x="124" y="63"/>
                </a:cxn>
                <a:cxn ang="0">
                  <a:pos x="118" y="69"/>
                </a:cxn>
                <a:cxn ang="0">
                  <a:pos x="114" y="71"/>
                </a:cxn>
                <a:cxn ang="0">
                  <a:pos x="81" y="103"/>
                </a:cxn>
                <a:cxn ang="0">
                  <a:pos x="48" y="71"/>
                </a:cxn>
                <a:cxn ang="0">
                  <a:pos x="45" y="69"/>
                </a:cxn>
                <a:cxn ang="0">
                  <a:pos x="39" y="63"/>
                </a:cxn>
                <a:cxn ang="0">
                  <a:pos x="38" y="54"/>
                </a:cxn>
                <a:cxn ang="0">
                  <a:pos x="43" y="52"/>
                </a:cxn>
                <a:cxn ang="0">
                  <a:pos x="42" y="28"/>
                </a:cxn>
                <a:cxn ang="0">
                  <a:pos x="56" y="10"/>
                </a:cxn>
                <a:cxn ang="0">
                  <a:pos x="56" y="10"/>
                </a:cxn>
                <a:cxn ang="0">
                  <a:pos x="56" y="10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76" y="0"/>
                </a:cxn>
                <a:cxn ang="0">
                  <a:pos x="81" y="0"/>
                </a:cxn>
                <a:cxn ang="0">
                  <a:pos x="87" y="0"/>
                </a:cxn>
                <a:cxn ang="0">
                  <a:pos x="81" y="117"/>
                </a:cxn>
                <a:cxn ang="0">
                  <a:pos x="73" y="122"/>
                </a:cxn>
                <a:cxn ang="0">
                  <a:pos x="76" y="132"/>
                </a:cxn>
                <a:cxn ang="0">
                  <a:pos x="69" y="172"/>
                </a:cxn>
                <a:cxn ang="0">
                  <a:pos x="49" y="109"/>
                </a:cxn>
                <a:cxn ang="0">
                  <a:pos x="11" y="130"/>
                </a:cxn>
                <a:cxn ang="0">
                  <a:pos x="0" y="198"/>
                </a:cxn>
                <a:cxn ang="0">
                  <a:pos x="2" y="203"/>
                </a:cxn>
                <a:cxn ang="0">
                  <a:pos x="6" y="205"/>
                </a:cxn>
                <a:cxn ang="0">
                  <a:pos x="156" y="205"/>
                </a:cxn>
                <a:cxn ang="0">
                  <a:pos x="161" y="203"/>
                </a:cxn>
                <a:cxn ang="0">
                  <a:pos x="163" y="198"/>
                </a:cxn>
                <a:cxn ang="0">
                  <a:pos x="152" y="130"/>
                </a:cxn>
                <a:cxn ang="0">
                  <a:pos x="114" y="109"/>
                </a:cxn>
                <a:cxn ang="0">
                  <a:pos x="93" y="172"/>
                </a:cxn>
                <a:cxn ang="0">
                  <a:pos x="87" y="132"/>
                </a:cxn>
                <a:cxn ang="0">
                  <a:pos x="90" y="122"/>
                </a:cxn>
                <a:cxn ang="0">
                  <a:pos x="81" y="117"/>
                </a:cxn>
              </a:cxnLst>
              <a:rect l="0" t="0" r="r" b="b"/>
              <a:pathLst>
                <a:path w="163" h="205">
                  <a:moveTo>
                    <a:pt x="87" y="0"/>
                  </a:moveTo>
                  <a:cubicBezTo>
                    <a:pt x="95" y="2"/>
                    <a:pt x="102" y="5"/>
                    <a:pt x="107" y="10"/>
                  </a:cubicBezTo>
                  <a:cubicBezTo>
                    <a:pt x="113" y="15"/>
                    <a:pt x="119" y="18"/>
                    <a:pt x="121" y="28"/>
                  </a:cubicBezTo>
                  <a:cubicBezTo>
                    <a:pt x="123" y="36"/>
                    <a:pt x="121" y="45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2" y="52"/>
                    <a:pt x="124" y="52"/>
                    <a:pt x="124" y="54"/>
                  </a:cubicBezTo>
                  <a:cubicBezTo>
                    <a:pt x="125" y="57"/>
                    <a:pt x="125" y="60"/>
                    <a:pt x="124" y="63"/>
                  </a:cubicBezTo>
                  <a:cubicBezTo>
                    <a:pt x="123" y="65"/>
                    <a:pt x="120" y="67"/>
                    <a:pt x="118" y="69"/>
                  </a:cubicBezTo>
                  <a:cubicBezTo>
                    <a:pt x="117" y="70"/>
                    <a:pt x="116" y="71"/>
                    <a:pt x="114" y="71"/>
                  </a:cubicBezTo>
                  <a:cubicBezTo>
                    <a:pt x="108" y="88"/>
                    <a:pt x="96" y="103"/>
                    <a:pt x="81" y="103"/>
                  </a:cubicBezTo>
                  <a:cubicBezTo>
                    <a:pt x="67" y="103"/>
                    <a:pt x="55" y="88"/>
                    <a:pt x="48" y="71"/>
                  </a:cubicBezTo>
                  <a:cubicBezTo>
                    <a:pt x="47" y="71"/>
                    <a:pt x="46" y="70"/>
                    <a:pt x="45" y="69"/>
                  </a:cubicBezTo>
                  <a:cubicBezTo>
                    <a:pt x="43" y="67"/>
                    <a:pt x="39" y="65"/>
                    <a:pt x="39" y="63"/>
                  </a:cubicBezTo>
                  <a:cubicBezTo>
                    <a:pt x="38" y="60"/>
                    <a:pt x="37" y="57"/>
                    <a:pt x="38" y="54"/>
                  </a:cubicBezTo>
                  <a:cubicBezTo>
                    <a:pt x="39" y="52"/>
                    <a:pt x="41" y="52"/>
                    <a:pt x="43" y="52"/>
                  </a:cubicBezTo>
                  <a:cubicBezTo>
                    <a:pt x="41" y="45"/>
                    <a:pt x="40" y="36"/>
                    <a:pt x="42" y="28"/>
                  </a:cubicBezTo>
                  <a:cubicBezTo>
                    <a:pt x="44" y="18"/>
                    <a:pt x="50" y="15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2" y="5"/>
                    <a:pt x="68" y="1"/>
                    <a:pt x="76" y="0"/>
                  </a:cubicBezTo>
                  <a:cubicBezTo>
                    <a:pt x="77" y="0"/>
                    <a:pt x="79" y="0"/>
                    <a:pt x="81" y="0"/>
                  </a:cubicBezTo>
                  <a:cubicBezTo>
                    <a:pt x="84" y="0"/>
                    <a:pt x="85" y="0"/>
                    <a:pt x="87" y="0"/>
                  </a:cubicBezTo>
                  <a:close/>
                  <a:moveTo>
                    <a:pt x="81" y="117"/>
                  </a:moveTo>
                  <a:cubicBezTo>
                    <a:pt x="73" y="122"/>
                    <a:pt x="73" y="122"/>
                    <a:pt x="73" y="12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69" y="172"/>
                    <a:pt x="69" y="172"/>
                    <a:pt x="69" y="172"/>
                  </a:cubicBezTo>
                  <a:cubicBezTo>
                    <a:pt x="61" y="155"/>
                    <a:pt x="54" y="127"/>
                    <a:pt x="49" y="109"/>
                  </a:cubicBezTo>
                  <a:cubicBezTo>
                    <a:pt x="36" y="115"/>
                    <a:pt x="17" y="116"/>
                    <a:pt x="11" y="130"/>
                  </a:cubicBezTo>
                  <a:cubicBezTo>
                    <a:pt x="4" y="143"/>
                    <a:pt x="1" y="174"/>
                    <a:pt x="0" y="198"/>
                  </a:cubicBezTo>
                  <a:cubicBezTo>
                    <a:pt x="0" y="200"/>
                    <a:pt x="0" y="201"/>
                    <a:pt x="2" y="203"/>
                  </a:cubicBezTo>
                  <a:cubicBezTo>
                    <a:pt x="3" y="204"/>
                    <a:pt x="5" y="205"/>
                    <a:pt x="6" y="205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8" y="205"/>
                    <a:pt x="160" y="204"/>
                    <a:pt x="161" y="203"/>
                  </a:cubicBezTo>
                  <a:cubicBezTo>
                    <a:pt x="162" y="201"/>
                    <a:pt x="163" y="200"/>
                    <a:pt x="163" y="198"/>
                  </a:cubicBezTo>
                  <a:cubicBezTo>
                    <a:pt x="162" y="174"/>
                    <a:pt x="159" y="143"/>
                    <a:pt x="152" y="130"/>
                  </a:cubicBezTo>
                  <a:cubicBezTo>
                    <a:pt x="145" y="116"/>
                    <a:pt x="127" y="115"/>
                    <a:pt x="114" y="109"/>
                  </a:cubicBezTo>
                  <a:cubicBezTo>
                    <a:pt x="109" y="127"/>
                    <a:pt x="102" y="155"/>
                    <a:pt x="93" y="172"/>
                  </a:cubicBezTo>
                  <a:cubicBezTo>
                    <a:pt x="87" y="132"/>
                    <a:pt x="87" y="132"/>
                    <a:pt x="87" y="132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81" y="117"/>
                    <a:pt x="81" y="117"/>
                    <a:pt x="81" y="1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" name="Group 91"/>
          <p:cNvGrpSpPr>
            <a:grpSpLocks noChangeAspect="1"/>
          </p:cNvGrpSpPr>
          <p:nvPr/>
        </p:nvGrpSpPr>
        <p:grpSpPr>
          <a:xfrm>
            <a:off x="3890504" y="4849574"/>
            <a:ext cx="1250857" cy="1256813"/>
            <a:chOff x="3825875" y="2913063"/>
            <a:chExt cx="666751" cy="669926"/>
          </a:xfrm>
          <a:solidFill>
            <a:srgbClr val="FF0000"/>
          </a:solidFill>
        </p:grpSpPr>
        <p:sp>
          <p:nvSpPr>
            <p:cNvPr id="90" name="Freeform 15"/>
            <p:cNvSpPr>
              <a:spLocks noEditPoints="1"/>
            </p:cNvSpPr>
            <p:nvPr/>
          </p:nvSpPr>
          <p:spPr bwMode="auto">
            <a:xfrm>
              <a:off x="4302125" y="2971801"/>
              <a:ext cx="144463" cy="258763"/>
            </a:xfrm>
            <a:custGeom>
              <a:avLst/>
              <a:gdLst/>
              <a:ahLst/>
              <a:cxnLst>
                <a:cxn ang="0">
                  <a:pos x="46" y="37"/>
                </a:cxn>
                <a:cxn ang="0">
                  <a:pos x="43" y="48"/>
                </a:cxn>
                <a:cxn ang="0">
                  <a:pos x="33" y="48"/>
                </a:cxn>
                <a:cxn ang="0">
                  <a:pos x="23" y="53"/>
                </a:cxn>
                <a:cxn ang="0">
                  <a:pos x="16" y="45"/>
                </a:cxn>
                <a:cxn ang="0">
                  <a:pos x="5" y="42"/>
                </a:cxn>
                <a:cxn ang="0">
                  <a:pos x="6" y="32"/>
                </a:cxn>
                <a:cxn ang="0">
                  <a:pos x="0" y="22"/>
                </a:cxn>
                <a:cxn ang="0">
                  <a:pos x="8" y="15"/>
                </a:cxn>
                <a:cxn ang="0">
                  <a:pos x="11" y="4"/>
                </a:cxn>
                <a:cxn ang="0">
                  <a:pos x="21" y="5"/>
                </a:cxn>
                <a:cxn ang="0">
                  <a:pos x="31" y="0"/>
                </a:cxn>
                <a:cxn ang="0">
                  <a:pos x="38" y="7"/>
                </a:cxn>
                <a:cxn ang="0">
                  <a:pos x="49" y="10"/>
                </a:cxn>
                <a:cxn ang="0">
                  <a:pos x="48" y="21"/>
                </a:cxn>
                <a:cxn ang="0">
                  <a:pos x="54" y="31"/>
                </a:cxn>
                <a:cxn ang="0">
                  <a:pos x="41" y="26"/>
                </a:cxn>
                <a:cxn ang="0">
                  <a:pos x="41" y="26"/>
                </a:cxn>
                <a:cxn ang="0">
                  <a:pos x="19" y="26"/>
                </a:cxn>
                <a:cxn ang="0">
                  <a:pos x="43" y="81"/>
                </a:cxn>
                <a:cxn ang="0">
                  <a:pos x="42" y="93"/>
                </a:cxn>
                <a:cxn ang="0">
                  <a:pos x="30" y="92"/>
                </a:cxn>
                <a:cxn ang="0">
                  <a:pos x="19" y="97"/>
                </a:cxn>
                <a:cxn ang="0">
                  <a:pos x="14" y="86"/>
                </a:cxn>
                <a:cxn ang="0">
                  <a:pos x="4" y="79"/>
                </a:cxn>
                <a:cxn ang="0">
                  <a:pos x="11" y="69"/>
                </a:cxn>
                <a:cxn ang="0">
                  <a:pos x="12" y="57"/>
                </a:cxn>
                <a:cxn ang="0">
                  <a:pos x="24" y="58"/>
                </a:cxn>
                <a:cxn ang="0">
                  <a:pos x="35" y="53"/>
                </a:cxn>
                <a:cxn ang="0">
                  <a:pos x="40" y="64"/>
                </a:cxn>
                <a:cxn ang="0">
                  <a:pos x="50" y="71"/>
                </a:cxn>
                <a:cxn ang="0">
                  <a:pos x="43" y="81"/>
                </a:cxn>
                <a:cxn ang="0">
                  <a:pos x="18" y="75"/>
                </a:cxn>
              </a:cxnLst>
              <a:rect l="0" t="0" r="r" b="b"/>
              <a:pathLst>
                <a:path w="54" h="97">
                  <a:moveTo>
                    <a:pt x="48" y="32"/>
                  </a:moveTo>
                  <a:cubicBezTo>
                    <a:pt x="48" y="34"/>
                    <a:pt x="47" y="36"/>
                    <a:pt x="46" y="37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6" y="46"/>
                    <a:pt x="35" y="47"/>
                    <a:pt x="33" y="48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47"/>
                    <a:pt x="18" y="46"/>
                    <a:pt x="16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36"/>
                    <a:pt x="6" y="34"/>
                    <a:pt x="6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7" y="17"/>
                    <a:pt x="8" y="1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6"/>
                    <a:pt x="19" y="5"/>
                    <a:pt x="21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5" y="5"/>
                    <a:pt x="36" y="6"/>
                    <a:pt x="38" y="7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7" y="17"/>
                    <a:pt x="48" y="19"/>
                    <a:pt x="48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8" y="32"/>
                    <a:pt x="48" y="32"/>
                    <a:pt x="48" y="32"/>
                  </a:cubicBezTo>
                  <a:close/>
                  <a:moveTo>
                    <a:pt x="41" y="26"/>
                  </a:moveTo>
                  <a:cubicBezTo>
                    <a:pt x="41" y="45"/>
                    <a:pt x="13" y="45"/>
                    <a:pt x="13" y="26"/>
                  </a:cubicBezTo>
                  <a:cubicBezTo>
                    <a:pt x="13" y="7"/>
                    <a:pt x="41" y="7"/>
                    <a:pt x="41" y="26"/>
                  </a:cubicBezTo>
                  <a:close/>
                  <a:moveTo>
                    <a:pt x="35" y="26"/>
                  </a:moveTo>
                  <a:cubicBezTo>
                    <a:pt x="35" y="36"/>
                    <a:pt x="19" y="36"/>
                    <a:pt x="19" y="26"/>
                  </a:cubicBezTo>
                  <a:cubicBezTo>
                    <a:pt x="19" y="16"/>
                    <a:pt x="35" y="16"/>
                    <a:pt x="35" y="26"/>
                  </a:cubicBezTo>
                  <a:close/>
                  <a:moveTo>
                    <a:pt x="43" y="81"/>
                  </a:moveTo>
                  <a:cubicBezTo>
                    <a:pt x="42" y="83"/>
                    <a:pt x="41" y="84"/>
                    <a:pt x="40" y="86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4"/>
                    <a:pt x="12" y="83"/>
                    <a:pt x="11" y="81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67"/>
                    <a:pt x="13" y="66"/>
                    <a:pt x="14" y="64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1" y="66"/>
                    <a:pt x="42" y="67"/>
                    <a:pt x="43" y="69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43" y="81"/>
                    <a:pt x="43" y="81"/>
                    <a:pt x="43" y="81"/>
                  </a:cubicBezTo>
                  <a:close/>
                  <a:moveTo>
                    <a:pt x="36" y="75"/>
                  </a:moveTo>
                  <a:cubicBezTo>
                    <a:pt x="36" y="87"/>
                    <a:pt x="18" y="87"/>
                    <a:pt x="18" y="75"/>
                  </a:cubicBezTo>
                  <a:cubicBezTo>
                    <a:pt x="18" y="63"/>
                    <a:pt x="36" y="63"/>
                    <a:pt x="36" y="7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16"/>
            <p:cNvSpPr>
              <a:spLocks noEditPoints="1"/>
            </p:cNvSpPr>
            <p:nvPr/>
          </p:nvSpPr>
          <p:spPr bwMode="auto">
            <a:xfrm>
              <a:off x="4179888" y="2913063"/>
              <a:ext cx="312738" cy="369888"/>
            </a:xfrm>
            <a:custGeom>
              <a:avLst/>
              <a:gdLst/>
              <a:ahLst/>
              <a:cxnLst>
                <a:cxn ang="0">
                  <a:pos x="5" y="109"/>
                </a:cxn>
                <a:cxn ang="0">
                  <a:pos x="29" y="109"/>
                </a:cxn>
                <a:cxn ang="0">
                  <a:pos x="29" y="125"/>
                </a:cxn>
                <a:cxn ang="0">
                  <a:pos x="43" y="139"/>
                </a:cxn>
                <a:cxn ang="0">
                  <a:pos x="103" y="139"/>
                </a:cxn>
                <a:cxn ang="0">
                  <a:pos x="117" y="125"/>
                </a:cxn>
                <a:cxn ang="0">
                  <a:pos x="117" y="14"/>
                </a:cxn>
                <a:cxn ang="0">
                  <a:pos x="103" y="0"/>
                </a:cxn>
                <a:cxn ang="0">
                  <a:pos x="43" y="0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29" y="19"/>
                </a:cxn>
                <a:cxn ang="0">
                  <a:pos x="29" y="81"/>
                </a:cxn>
                <a:cxn ang="0">
                  <a:pos x="3" y="102"/>
                </a:cxn>
                <a:cxn ang="0">
                  <a:pos x="3" y="102"/>
                </a:cxn>
                <a:cxn ang="0">
                  <a:pos x="5" y="109"/>
                </a:cxn>
                <a:cxn ang="0">
                  <a:pos x="33" y="101"/>
                </a:cxn>
                <a:cxn ang="0">
                  <a:pos x="16" y="101"/>
                </a:cxn>
                <a:cxn ang="0">
                  <a:pos x="35" y="86"/>
                </a:cxn>
                <a:cxn ang="0">
                  <a:pos x="37" y="83"/>
                </a:cxn>
                <a:cxn ang="0">
                  <a:pos x="37" y="83"/>
                </a:cxn>
                <a:cxn ang="0">
                  <a:pos x="37" y="18"/>
                </a:cxn>
                <a:cxn ang="0">
                  <a:pos x="39" y="10"/>
                </a:cxn>
                <a:cxn ang="0">
                  <a:pos x="39" y="10"/>
                </a:cxn>
                <a:cxn ang="0">
                  <a:pos x="43" y="8"/>
                </a:cxn>
                <a:cxn ang="0">
                  <a:pos x="103" y="8"/>
                </a:cxn>
                <a:cxn ang="0">
                  <a:pos x="109" y="14"/>
                </a:cxn>
                <a:cxn ang="0">
                  <a:pos x="109" y="125"/>
                </a:cxn>
                <a:cxn ang="0">
                  <a:pos x="103" y="131"/>
                </a:cxn>
                <a:cxn ang="0">
                  <a:pos x="43" y="131"/>
                </a:cxn>
                <a:cxn ang="0">
                  <a:pos x="37" y="125"/>
                </a:cxn>
                <a:cxn ang="0">
                  <a:pos x="37" y="105"/>
                </a:cxn>
                <a:cxn ang="0">
                  <a:pos x="33" y="101"/>
                </a:cxn>
              </a:cxnLst>
              <a:rect l="0" t="0" r="r" b="b"/>
              <a:pathLst>
                <a:path w="117" h="139">
                  <a:moveTo>
                    <a:pt x="5" y="109"/>
                  </a:moveTo>
                  <a:cubicBezTo>
                    <a:pt x="29" y="109"/>
                    <a:pt x="29" y="109"/>
                    <a:pt x="29" y="109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32"/>
                    <a:pt x="35" y="139"/>
                    <a:pt x="43" y="139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11" y="139"/>
                    <a:pt x="117" y="132"/>
                    <a:pt x="117" y="125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7"/>
                    <a:pt x="111" y="0"/>
                    <a:pt x="10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0"/>
                    <a:pt x="36" y="2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9" y="9"/>
                    <a:pt x="29" y="13"/>
                    <a:pt x="29" y="19"/>
                  </a:cubicBezTo>
                  <a:cubicBezTo>
                    <a:pt x="29" y="19"/>
                    <a:pt x="29" y="80"/>
                    <a:pt x="29" y="81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0" y="105"/>
                    <a:pt x="2" y="109"/>
                    <a:pt x="5" y="109"/>
                  </a:cubicBezTo>
                  <a:close/>
                  <a:moveTo>
                    <a:pt x="33" y="101"/>
                  </a:moveTo>
                  <a:cubicBezTo>
                    <a:pt x="16" y="101"/>
                    <a:pt x="16" y="101"/>
                    <a:pt x="16" y="101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6" y="85"/>
                    <a:pt x="37" y="84"/>
                    <a:pt x="37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7" y="81"/>
                    <a:pt x="37" y="20"/>
                    <a:pt x="37" y="18"/>
                  </a:cubicBezTo>
                  <a:cubicBezTo>
                    <a:pt x="37" y="15"/>
                    <a:pt x="37" y="12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0" y="9"/>
                    <a:pt x="41" y="8"/>
                    <a:pt x="4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6" y="8"/>
                    <a:pt x="109" y="11"/>
                    <a:pt x="109" y="14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9" y="128"/>
                    <a:pt x="106" y="131"/>
                    <a:pt x="10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0" y="131"/>
                    <a:pt x="37" y="128"/>
                    <a:pt x="37" y="12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3"/>
                    <a:pt x="35" y="101"/>
                    <a:pt x="33" y="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57"/>
            <p:cNvSpPr>
              <a:spLocks noEditPoints="1"/>
            </p:cNvSpPr>
            <p:nvPr/>
          </p:nvSpPr>
          <p:spPr bwMode="auto">
            <a:xfrm>
              <a:off x="3825875" y="3035301"/>
              <a:ext cx="436563" cy="54768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8" y="10"/>
                </a:cxn>
                <a:cxn ang="0">
                  <a:pos x="122" y="28"/>
                </a:cxn>
                <a:cxn ang="0">
                  <a:pos x="120" y="52"/>
                </a:cxn>
                <a:cxn ang="0">
                  <a:pos x="120" y="52"/>
                </a:cxn>
                <a:cxn ang="0">
                  <a:pos x="125" y="54"/>
                </a:cxn>
                <a:cxn ang="0">
                  <a:pos x="125" y="63"/>
                </a:cxn>
                <a:cxn ang="0">
                  <a:pos x="119" y="69"/>
                </a:cxn>
                <a:cxn ang="0">
                  <a:pos x="115" y="71"/>
                </a:cxn>
                <a:cxn ang="0">
                  <a:pos x="82" y="103"/>
                </a:cxn>
                <a:cxn ang="0">
                  <a:pos x="49" y="71"/>
                </a:cxn>
                <a:cxn ang="0">
                  <a:pos x="45" y="69"/>
                </a:cxn>
                <a:cxn ang="0">
                  <a:pos x="39" y="63"/>
                </a:cxn>
                <a:cxn ang="0">
                  <a:pos x="39" y="54"/>
                </a:cxn>
                <a:cxn ang="0">
                  <a:pos x="44" y="52"/>
                </a:cxn>
                <a:cxn ang="0">
                  <a:pos x="42" y="28"/>
                </a:cxn>
                <a:cxn ang="0">
                  <a:pos x="57" y="10"/>
                </a:cxn>
                <a:cxn ang="0">
                  <a:pos x="57" y="10"/>
                </a:cxn>
                <a:cxn ang="0">
                  <a:pos x="57" y="10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76" y="0"/>
                </a:cxn>
                <a:cxn ang="0">
                  <a:pos x="82" y="0"/>
                </a:cxn>
                <a:cxn ang="0">
                  <a:pos x="88" y="0"/>
                </a:cxn>
                <a:cxn ang="0">
                  <a:pos x="82" y="117"/>
                </a:cxn>
                <a:cxn ang="0">
                  <a:pos x="74" y="122"/>
                </a:cxn>
                <a:cxn ang="0">
                  <a:pos x="76" y="132"/>
                </a:cxn>
                <a:cxn ang="0">
                  <a:pos x="70" y="172"/>
                </a:cxn>
                <a:cxn ang="0">
                  <a:pos x="50" y="109"/>
                </a:cxn>
                <a:cxn ang="0">
                  <a:pos x="11" y="130"/>
                </a:cxn>
                <a:cxn ang="0">
                  <a:pos x="0" y="198"/>
                </a:cxn>
                <a:cxn ang="0">
                  <a:pos x="2" y="203"/>
                </a:cxn>
                <a:cxn ang="0">
                  <a:pos x="7" y="205"/>
                </a:cxn>
                <a:cxn ang="0">
                  <a:pos x="157" y="205"/>
                </a:cxn>
                <a:cxn ang="0">
                  <a:pos x="162" y="203"/>
                </a:cxn>
                <a:cxn ang="0">
                  <a:pos x="164" y="198"/>
                </a:cxn>
                <a:cxn ang="0">
                  <a:pos x="153" y="130"/>
                </a:cxn>
                <a:cxn ang="0">
                  <a:pos x="114" y="109"/>
                </a:cxn>
                <a:cxn ang="0">
                  <a:pos x="94" y="172"/>
                </a:cxn>
                <a:cxn ang="0">
                  <a:pos x="88" y="132"/>
                </a:cxn>
                <a:cxn ang="0">
                  <a:pos x="90" y="122"/>
                </a:cxn>
                <a:cxn ang="0">
                  <a:pos x="82" y="117"/>
                </a:cxn>
              </a:cxnLst>
              <a:rect l="0" t="0" r="r" b="b"/>
              <a:pathLst>
                <a:path w="164" h="205">
                  <a:moveTo>
                    <a:pt x="88" y="0"/>
                  </a:moveTo>
                  <a:cubicBezTo>
                    <a:pt x="95" y="2"/>
                    <a:pt x="102" y="5"/>
                    <a:pt x="108" y="10"/>
                  </a:cubicBezTo>
                  <a:cubicBezTo>
                    <a:pt x="114" y="15"/>
                    <a:pt x="120" y="18"/>
                    <a:pt x="122" y="28"/>
                  </a:cubicBezTo>
                  <a:cubicBezTo>
                    <a:pt x="123" y="36"/>
                    <a:pt x="122" y="45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2" y="52"/>
                    <a:pt x="124" y="52"/>
                    <a:pt x="125" y="54"/>
                  </a:cubicBezTo>
                  <a:cubicBezTo>
                    <a:pt x="126" y="57"/>
                    <a:pt x="126" y="60"/>
                    <a:pt x="125" y="63"/>
                  </a:cubicBezTo>
                  <a:cubicBezTo>
                    <a:pt x="124" y="65"/>
                    <a:pt x="121" y="67"/>
                    <a:pt x="119" y="69"/>
                  </a:cubicBezTo>
                  <a:cubicBezTo>
                    <a:pt x="118" y="70"/>
                    <a:pt x="116" y="71"/>
                    <a:pt x="115" y="71"/>
                  </a:cubicBezTo>
                  <a:cubicBezTo>
                    <a:pt x="108" y="88"/>
                    <a:pt x="97" y="103"/>
                    <a:pt x="82" y="103"/>
                  </a:cubicBezTo>
                  <a:cubicBezTo>
                    <a:pt x="67" y="103"/>
                    <a:pt x="56" y="88"/>
                    <a:pt x="49" y="71"/>
                  </a:cubicBezTo>
                  <a:cubicBezTo>
                    <a:pt x="48" y="71"/>
                    <a:pt x="46" y="70"/>
                    <a:pt x="45" y="69"/>
                  </a:cubicBezTo>
                  <a:cubicBezTo>
                    <a:pt x="44" y="67"/>
                    <a:pt x="40" y="65"/>
                    <a:pt x="39" y="63"/>
                  </a:cubicBezTo>
                  <a:cubicBezTo>
                    <a:pt x="38" y="60"/>
                    <a:pt x="38" y="57"/>
                    <a:pt x="39" y="54"/>
                  </a:cubicBezTo>
                  <a:cubicBezTo>
                    <a:pt x="40" y="52"/>
                    <a:pt x="42" y="52"/>
                    <a:pt x="44" y="52"/>
                  </a:cubicBezTo>
                  <a:cubicBezTo>
                    <a:pt x="42" y="45"/>
                    <a:pt x="41" y="36"/>
                    <a:pt x="42" y="28"/>
                  </a:cubicBezTo>
                  <a:cubicBezTo>
                    <a:pt x="45" y="18"/>
                    <a:pt x="50" y="15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62" y="5"/>
                    <a:pt x="69" y="1"/>
                    <a:pt x="76" y="0"/>
                  </a:cubicBezTo>
                  <a:cubicBezTo>
                    <a:pt x="78" y="0"/>
                    <a:pt x="80" y="0"/>
                    <a:pt x="82" y="0"/>
                  </a:cubicBezTo>
                  <a:cubicBezTo>
                    <a:pt x="84" y="0"/>
                    <a:pt x="86" y="0"/>
                    <a:pt x="88" y="0"/>
                  </a:cubicBezTo>
                  <a:close/>
                  <a:moveTo>
                    <a:pt x="82" y="117"/>
                  </a:moveTo>
                  <a:cubicBezTo>
                    <a:pt x="74" y="122"/>
                    <a:pt x="74" y="122"/>
                    <a:pt x="74" y="12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0" y="172"/>
                    <a:pt x="70" y="172"/>
                    <a:pt x="70" y="172"/>
                  </a:cubicBezTo>
                  <a:cubicBezTo>
                    <a:pt x="62" y="155"/>
                    <a:pt x="54" y="127"/>
                    <a:pt x="50" y="109"/>
                  </a:cubicBezTo>
                  <a:cubicBezTo>
                    <a:pt x="37" y="115"/>
                    <a:pt x="18" y="116"/>
                    <a:pt x="11" y="130"/>
                  </a:cubicBezTo>
                  <a:cubicBezTo>
                    <a:pt x="5" y="143"/>
                    <a:pt x="2" y="174"/>
                    <a:pt x="0" y="198"/>
                  </a:cubicBezTo>
                  <a:cubicBezTo>
                    <a:pt x="0" y="200"/>
                    <a:pt x="1" y="201"/>
                    <a:pt x="2" y="203"/>
                  </a:cubicBezTo>
                  <a:cubicBezTo>
                    <a:pt x="4" y="204"/>
                    <a:pt x="5" y="205"/>
                    <a:pt x="7" y="205"/>
                  </a:cubicBezTo>
                  <a:cubicBezTo>
                    <a:pt x="157" y="205"/>
                    <a:pt x="157" y="205"/>
                    <a:pt x="157" y="205"/>
                  </a:cubicBezTo>
                  <a:cubicBezTo>
                    <a:pt x="159" y="205"/>
                    <a:pt x="161" y="204"/>
                    <a:pt x="162" y="203"/>
                  </a:cubicBezTo>
                  <a:cubicBezTo>
                    <a:pt x="163" y="201"/>
                    <a:pt x="164" y="200"/>
                    <a:pt x="164" y="198"/>
                  </a:cubicBezTo>
                  <a:cubicBezTo>
                    <a:pt x="163" y="174"/>
                    <a:pt x="159" y="143"/>
                    <a:pt x="153" y="130"/>
                  </a:cubicBezTo>
                  <a:cubicBezTo>
                    <a:pt x="146" y="116"/>
                    <a:pt x="128" y="115"/>
                    <a:pt x="114" y="109"/>
                  </a:cubicBezTo>
                  <a:cubicBezTo>
                    <a:pt x="110" y="127"/>
                    <a:pt x="102" y="155"/>
                    <a:pt x="94" y="172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82" y="117"/>
                    <a:pt x="82" y="117"/>
                    <a:pt x="82" y="1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2218406" y="1966626"/>
            <a:ext cx="173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Oui, j’ai déjà été tuteur 26%</a:t>
            </a:r>
            <a:endParaRPr lang="fr-FR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gray">
          <a:xfrm>
            <a:off x="5079803" y="696223"/>
            <a:ext cx="3923928" cy="78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  <a:buFont typeface="Wingdings" pitchFamily="2" charset="2"/>
              <a:buNone/>
            </a:pPr>
            <a:r>
              <a:rPr lang="fr-FR" sz="1400" dirty="0" smtClean="0"/>
              <a:t>Si on vous proposait d’être tuteur d’une personne en alternance au sein de votre entreprise, accepteriez-vous le faire ?</a:t>
            </a:r>
            <a:endParaRPr lang="fr-FR" sz="1400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3289328"/>
              </p:ext>
            </p:extLst>
          </p:nvPr>
        </p:nvGraphicFramePr>
        <p:xfrm>
          <a:off x="5825407" y="1508935"/>
          <a:ext cx="3168352" cy="434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angle à coins arrondis 20"/>
          <p:cNvSpPr/>
          <p:nvPr/>
        </p:nvSpPr>
        <p:spPr>
          <a:xfrm>
            <a:off x="8100392" y="2788543"/>
            <a:ext cx="791778" cy="66344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Oui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85%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6084168" y="2788543"/>
            <a:ext cx="791778" cy="65932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Non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15%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116942" y="1422880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4869" y="979805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964226" y="5078898"/>
            <a:ext cx="1903612" cy="106336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Soi-même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ou un collègue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a </a:t>
            </a:r>
            <a:r>
              <a:rPr lang="fr-FR" b="1" dirty="0">
                <a:solidFill>
                  <a:schemeClr val="tx1"/>
                </a:solidFill>
              </a:rPr>
              <a:t>été </a:t>
            </a:r>
            <a:r>
              <a:rPr lang="fr-FR" b="1" dirty="0" smtClean="0">
                <a:solidFill>
                  <a:schemeClr val="tx1"/>
                </a:solidFill>
              </a:rPr>
              <a:t>tuteur 53%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Accolade fermante 1"/>
          <p:cNvSpPr/>
          <p:nvPr/>
        </p:nvSpPr>
        <p:spPr>
          <a:xfrm rot="20196623">
            <a:off x="2048790" y="2254239"/>
            <a:ext cx="351182" cy="49485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25"/>
          <p:cNvGrpSpPr/>
          <p:nvPr/>
        </p:nvGrpSpPr>
        <p:grpSpPr>
          <a:xfrm>
            <a:off x="1031851" y="1213911"/>
            <a:ext cx="2385060" cy="539005"/>
            <a:chOff x="5931356" y="2670211"/>
            <a:chExt cx="2385060" cy="539005"/>
          </a:xfrm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6226954" y="2780928"/>
              <a:ext cx="2089462" cy="428288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CC0066"/>
                  </a:solidFill>
                  <a:cs typeface="Arial" pitchFamily="34" charset="0"/>
                </a:rPr>
                <a:t>SALARIÉS DU PRIVÉ</a:t>
              </a:r>
            </a:p>
          </p:txBody>
        </p:sp>
        <p:sp>
          <p:nvSpPr>
            <p:cNvPr id="28" name="Freeform 59"/>
            <p:cNvSpPr>
              <a:spLocks noEditPoints="1"/>
            </p:cNvSpPr>
            <p:nvPr/>
          </p:nvSpPr>
          <p:spPr bwMode="auto">
            <a:xfrm>
              <a:off x="5931356" y="2670211"/>
              <a:ext cx="591195" cy="443395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28105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06836163"/>
              </p:ext>
            </p:extLst>
          </p:nvPr>
        </p:nvGraphicFramePr>
        <p:xfrm>
          <a:off x="1548772" y="764704"/>
          <a:ext cx="7445829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7416824" cy="612000"/>
          </a:xfrm>
        </p:spPr>
        <p:txBody>
          <a:bodyPr/>
          <a:lstStyle/>
          <a:p>
            <a:r>
              <a:rPr lang="fr-FR" sz="2400" b="0" dirty="0" smtClean="0"/>
              <a:t>L’opinion détaillée sur le tutorat</a:t>
            </a:r>
            <a:endParaRPr lang="fr-FR" sz="24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23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3779912" y="2145560"/>
            <a:ext cx="3598862" cy="443395"/>
            <a:chOff x="5154070" y="1199407"/>
            <a:chExt cx="3598862" cy="443395"/>
          </a:xfrm>
        </p:grpSpPr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5154070" y="1318173"/>
              <a:ext cx="3598862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Calibri" pitchFamily="34" charset="0"/>
                  <a:cs typeface="Arial" pitchFamily="34" charset="0"/>
                </a:rPr>
                <a:t>SALARIÉS DU PRIVÉ</a:t>
              </a: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59"/>
            <p:cNvSpPr>
              <a:spLocks noEditPoints="1"/>
            </p:cNvSpPr>
            <p:nvPr/>
          </p:nvSpPr>
          <p:spPr bwMode="auto">
            <a:xfrm>
              <a:off x="5454400" y="1199407"/>
              <a:ext cx="591195" cy="443395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71594" y="690066"/>
            <a:ext cx="8892894" cy="50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  <a:buFont typeface="Wingdings" pitchFamily="2" charset="2"/>
              <a:buNone/>
            </a:pPr>
            <a:r>
              <a:rPr lang="fr-FR" sz="1400" dirty="0" smtClean="0"/>
              <a:t>Chacune des propositions suivantes concernant le tutorat des personnes en alternance correspond-elle à ce que vous pensez ?</a:t>
            </a:r>
            <a:endParaRPr lang="fr-FR" sz="14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8820713"/>
              </p:ext>
            </p:extLst>
          </p:nvPr>
        </p:nvGraphicFramePr>
        <p:xfrm>
          <a:off x="395536" y="2780928"/>
          <a:ext cx="3528392" cy="3104833"/>
        </p:xfrm>
        <a:graphic>
          <a:graphicData uri="http://schemas.openxmlformats.org/drawingml/2006/table">
            <a:tbl>
              <a:tblPr/>
              <a:tblGrid>
                <a:gridCol w="3528392"/>
              </a:tblGrid>
              <a:tr h="763264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C’est une expérience enrichissante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7566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la fin de leur alternance, ces personnes avaient les compétences pour être embauchées 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7566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Cela a été bénéfique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pour le service dans lequel travaillaient les personnes en alternance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6437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Cela prend beaucoup</a:t>
                      </a:r>
                      <a:r>
                        <a:rPr lang="fr-FR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temps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7246606"/>
              </p:ext>
            </p:extLst>
          </p:nvPr>
        </p:nvGraphicFramePr>
        <p:xfrm>
          <a:off x="6657217" y="1986707"/>
          <a:ext cx="759747" cy="37773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9747"/>
              </a:tblGrid>
              <a:tr h="9033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Oui</a:t>
                      </a:r>
                    </a:p>
                    <a:p>
                      <a:pPr algn="ctr" fontAlgn="b"/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185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7185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</a:tr>
              <a:tr h="7185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7185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9139313"/>
              </p:ext>
            </p:extLst>
          </p:nvPr>
        </p:nvGraphicFramePr>
        <p:xfrm>
          <a:off x="7596336" y="1986708"/>
          <a:ext cx="759747" cy="37773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9747"/>
              </a:tblGrid>
              <a:tr h="8717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Non</a:t>
                      </a:r>
                    </a:p>
                    <a:p>
                      <a:pPr algn="ctr" fontAlgn="b"/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7263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7263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7263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7263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96027" y="1124228"/>
            <a:ext cx="6564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ceux qui ont déjà été tuteurs ou qui ont un collègue qui l’a déjà été</a:t>
            </a:r>
            <a:endParaRPr lang="fr-FR" sz="1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6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09798" y="1273630"/>
            <a:ext cx="3426698" cy="4243602"/>
          </a:xfrm>
          <a:prstGeom prst="rect">
            <a:avLst/>
          </a:prstGeom>
          <a:solidFill>
            <a:schemeClr val="bg1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7416824" cy="612000"/>
          </a:xfrm>
        </p:spPr>
        <p:txBody>
          <a:bodyPr/>
          <a:lstStyle/>
          <a:p>
            <a:r>
              <a:rPr lang="fr-FR" sz="2400" b="0" dirty="0" smtClean="0"/>
              <a:t>La valorisation du rôle de tuteur</a:t>
            </a:r>
            <a:endParaRPr lang="fr-FR" sz="24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24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gray">
          <a:xfrm>
            <a:off x="0" y="764704"/>
            <a:ext cx="8892480" cy="36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  <a:buFont typeface="Wingdings" pitchFamily="2" charset="2"/>
              <a:buNone/>
            </a:pPr>
            <a:r>
              <a:rPr lang="fr-FR" sz="1400" dirty="0" smtClean="0"/>
              <a:t>Selon vous, la fonction de tuteur d’une personne en alternance est-elle très, plutôt, plutôt pas ou pas du tout valorisée ?</a:t>
            </a:r>
            <a:endParaRPr lang="fr-FR" sz="1400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70404679"/>
              </p:ext>
            </p:extLst>
          </p:nvPr>
        </p:nvGraphicFramePr>
        <p:xfrm>
          <a:off x="0" y="1596794"/>
          <a:ext cx="5544616" cy="434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angle à coins arrondis 20"/>
          <p:cNvSpPr/>
          <p:nvPr/>
        </p:nvSpPr>
        <p:spPr>
          <a:xfrm>
            <a:off x="3814381" y="2996952"/>
            <a:ext cx="1008112" cy="92178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Est valorisée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50%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285989" y="2996952"/>
            <a:ext cx="1000472" cy="92178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N’est pas valorisée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50%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809055" y="1456582"/>
            <a:ext cx="3224475" cy="567762"/>
            <a:chOff x="3203988" y="1360418"/>
            <a:chExt cx="3224475" cy="567762"/>
          </a:xfrm>
        </p:grpSpPr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3697861" y="1500631"/>
              <a:ext cx="2730602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Calibri" pitchFamily="34" charset="0"/>
                  <a:cs typeface="Arial" pitchFamily="34" charset="0"/>
                </a:rPr>
                <a:t>SALARIÉS DU PRIVÉ</a:t>
              </a:r>
              <a:endPara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59"/>
            <p:cNvSpPr>
              <a:spLocks noEditPoints="1"/>
            </p:cNvSpPr>
            <p:nvPr/>
          </p:nvSpPr>
          <p:spPr bwMode="auto">
            <a:xfrm>
              <a:off x="3203988" y="1360418"/>
              <a:ext cx="757018" cy="567762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0" y="1116726"/>
            <a:ext cx="1496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11556258"/>
              </p:ext>
            </p:extLst>
          </p:nvPr>
        </p:nvGraphicFramePr>
        <p:xfrm>
          <a:off x="5076056" y="2202232"/>
          <a:ext cx="4688203" cy="367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812070" y="148895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C0066"/>
                </a:solidFill>
                <a:latin typeface="Calibri" pitchFamily="34" charset="0"/>
                <a:cs typeface="Arial" pitchFamily="34" charset="0"/>
              </a:rPr>
              <a:t>Salariés qui ont déjà été personnellement tuteurs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4163948" y="1273630"/>
            <a:ext cx="1440160" cy="1076991"/>
          </a:xfrm>
          <a:prstGeom prst="rightArrow">
            <a:avLst/>
          </a:prstGeom>
          <a:solidFill>
            <a:schemeClr val="bg1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318437" y="1596795"/>
            <a:ext cx="901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C0066"/>
                </a:solidFill>
                <a:latin typeface="Calibri" pitchFamily="34" charset="0"/>
                <a:cs typeface="Arial" pitchFamily="34" charset="0"/>
              </a:rPr>
              <a:t>DONT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8116864" y="2465414"/>
            <a:ext cx="842412" cy="64633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FFFFF"/>
                </a:solidFill>
              </a:rPr>
              <a:t>Est valorisée</a:t>
            </a:r>
          </a:p>
          <a:p>
            <a:pPr algn="ctr"/>
            <a:r>
              <a:rPr lang="fr-FR" sz="1200" b="1" dirty="0" smtClean="0">
                <a:solidFill>
                  <a:srgbClr val="FFFFFF"/>
                </a:solidFill>
              </a:rPr>
              <a:t>51%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5666978" y="4564362"/>
            <a:ext cx="906418" cy="69144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FFFFF"/>
                </a:solidFill>
              </a:rPr>
              <a:t>N’est pas valorisée</a:t>
            </a:r>
          </a:p>
          <a:p>
            <a:pPr algn="ctr"/>
            <a:r>
              <a:rPr lang="fr-FR" sz="1200" b="1" dirty="0" smtClean="0">
                <a:solidFill>
                  <a:srgbClr val="FFFFFF"/>
                </a:solidFill>
              </a:rPr>
              <a:t>49%</a:t>
            </a:r>
            <a:endParaRPr lang="fr-FR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6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612000"/>
          </a:xfrm>
        </p:spPr>
        <p:txBody>
          <a:bodyPr/>
          <a:lstStyle/>
          <a:p>
            <a:r>
              <a:rPr lang="fr-FR" sz="2400" b="0" dirty="0" smtClean="0"/>
              <a:t>L’employabilité suite à un contrat en alternance</a:t>
            </a:r>
            <a:endParaRPr lang="fr-FR" sz="24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25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gray">
          <a:xfrm>
            <a:off x="107504" y="692696"/>
            <a:ext cx="8928992" cy="4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  <a:buFont typeface="Wingdings" pitchFamily="2" charset="2"/>
              <a:buNone/>
            </a:pPr>
            <a:r>
              <a:rPr lang="fr-FR" sz="1400" dirty="0" smtClean="0"/>
              <a:t>Lorsque vous pensez aux personnes en alternance que vous avez pu côtoyer au sein de votre entreprise, globalement diriez-vous qu’à la fin de leur période en alternance elles étaient…</a:t>
            </a:r>
            <a:endParaRPr lang="fr-FR" sz="1400" dirty="0"/>
          </a:p>
        </p:txBody>
      </p:sp>
      <p:grpSp>
        <p:nvGrpSpPr>
          <p:cNvPr id="32" name="Groupe 31"/>
          <p:cNvGrpSpPr/>
          <p:nvPr/>
        </p:nvGrpSpPr>
        <p:grpSpPr>
          <a:xfrm>
            <a:off x="3131840" y="1342593"/>
            <a:ext cx="3598862" cy="443395"/>
            <a:chOff x="5154070" y="1199407"/>
            <a:chExt cx="3598862" cy="443395"/>
          </a:xfrm>
        </p:grpSpPr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5154070" y="1318173"/>
              <a:ext cx="3598862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Calibri" pitchFamily="34" charset="0"/>
                  <a:cs typeface="Arial" pitchFamily="34" charset="0"/>
                </a:rPr>
                <a:t>SALARIÉS DU PRIVÉ</a:t>
              </a: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59"/>
            <p:cNvSpPr>
              <a:spLocks noEditPoints="1"/>
            </p:cNvSpPr>
            <p:nvPr/>
          </p:nvSpPr>
          <p:spPr bwMode="auto">
            <a:xfrm>
              <a:off x="5454400" y="1199407"/>
              <a:ext cx="591195" cy="443395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7420073"/>
              </p:ext>
            </p:extLst>
          </p:nvPr>
        </p:nvGraphicFramePr>
        <p:xfrm>
          <a:off x="1043608" y="1359758"/>
          <a:ext cx="6840760" cy="47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5974618" y="3545582"/>
            <a:ext cx="1512168" cy="936974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Opérationnelles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74%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805236" y="3573016"/>
            <a:ext cx="1512168" cy="93697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Pas opérationnelles 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10%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7504" y="1260014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5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8753135"/>
              </p:ext>
            </p:extLst>
          </p:nvPr>
        </p:nvGraphicFramePr>
        <p:xfrm>
          <a:off x="868511" y="1290156"/>
          <a:ext cx="6948327" cy="559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612000"/>
          </a:xfrm>
        </p:spPr>
        <p:txBody>
          <a:bodyPr/>
          <a:lstStyle/>
          <a:p>
            <a:r>
              <a:rPr lang="fr-FR" sz="2400" b="0" dirty="0" smtClean="0"/>
              <a:t>Le souhait </a:t>
            </a:r>
            <a:r>
              <a:rPr lang="fr-FR" sz="2400" b="0" dirty="0"/>
              <a:t>et le pronostic </a:t>
            </a:r>
            <a:r>
              <a:rPr lang="fr-FR" sz="2400" b="0" dirty="0" smtClean="0"/>
              <a:t>de recours à l’alternance</a:t>
            </a:r>
            <a:endParaRPr lang="fr-FR" sz="24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26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gray">
          <a:xfrm>
            <a:off x="26343" y="908720"/>
            <a:ext cx="477500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  <a:buFont typeface="Wingdings" pitchFamily="2" charset="2"/>
              <a:buNone/>
            </a:pPr>
            <a:r>
              <a:rPr lang="fr-FR" sz="1400" dirty="0"/>
              <a:t>Est-ce que vous souhaiteriez que votre entreprise ait beaucoup plus, un peu plus, un peu moins, beaucoup moins ou ni plus, ni moins recours à des salariés en alternance (contrats </a:t>
            </a:r>
            <a:r>
              <a:rPr lang="fr-FR" sz="1400" dirty="0" smtClean="0"/>
              <a:t>de professionnalisation </a:t>
            </a:r>
            <a:r>
              <a:rPr lang="fr-FR" sz="1400" dirty="0"/>
              <a:t>ou contrats d’apprentissage)?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296260" y="3877284"/>
            <a:ext cx="879684" cy="72008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Plus 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55%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28669" y="5537926"/>
            <a:ext cx="879684" cy="7083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Moins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13%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4981269" y="908720"/>
            <a:ext cx="4162731" cy="79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  <a:buFont typeface="Wingdings" pitchFamily="2" charset="2"/>
              <a:buNone/>
            </a:pPr>
            <a:r>
              <a:rPr lang="fr-FR" sz="1400" dirty="0"/>
              <a:t>Et pensez-vous que dans les toutes prochaines années votre entreprise va  beaucoup plus, un peu plus, un peu moins, beaucoup moins ou ni plus, ni moins avoir recours à des personnes en alternance ?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16531"/>
              </p:ext>
            </p:extLst>
          </p:nvPr>
        </p:nvGraphicFramePr>
        <p:xfrm>
          <a:off x="4610075" y="1125446"/>
          <a:ext cx="4499992" cy="559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à coins arrondis 14"/>
          <p:cNvSpPr/>
          <p:nvPr/>
        </p:nvSpPr>
        <p:spPr>
          <a:xfrm>
            <a:off x="7625903" y="3717032"/>
            <a:ext cx="879684" cy="72008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Plus 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30%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644008" y="5373216"/>
            <a:ext cx="879684" cy="7083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Moins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19%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4860032" y="908720"/>
            <a:ext cx="0" cy="89939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51936" y="2929299"/>
            <a:ext cx="1907895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le </a:t>
            </a:r>
            <a:r>
              <a:rPr lang="fr-FR" sz="3200" dirty="0">
                <a:solidFill>
                  <a:schemeClr val="bg1"/>
                </a:solidFill>
              </a:rPr>
              <a:t>souhait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39666" y="2948916"/>
            <a:ext cx="2231701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le pronostic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6175" y="692696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844577" y="2361983"/>
            <a:ext cx="3598862" cy="443395"/>
            <a:chOff x="5154070" y="1297064"/>
            <a:chExt cx="3598862" cy="443395"/>
          </a:xfrm>
        </p:grpSpPr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5154070" y="1421104"/>
              <a:ext cx="3598862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Calibri" pitchFamily="34" charset="0"/>
                  <a:cs typeface="Arial" pitchFamily="34" charset="0"/>
                </a:rPr>
                <a:t>SALARIÉS DU PRIVÉ</a:t>
              </a: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59"/>
            <p:cNvSpPr>
              <a:spLocks noEditPoints="1"/>
            </p:cNvSpPr>
            <p:nvPr/>
          </p:nvSpPr>
          <p:spPr bwMode="auto">
            <a:xfrm>
              <a:off x="5488764" y="1297064"/>
              <a:ext cx="591195" cy="443395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2106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487013"/>
              </p:ext>
            </p:extLst>
          </p:nvPr>
        </p:nvGraphicFramePr>
        <p:xfrm>
          <a:off x="864033" y="714092"/>
          <a:ext cx="6948327" cy="559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1" y="8688"/>
            <a:ext cx="8059155" cy="612000"/>
          </a:xfrm>
        </p:spPr>
        <p:txBody>
          <a:bodyPr/>
          <a:lstStyle/>
          <a:p>
            <a:r>
              <a:rPr lang="fr-FR" sz="2400" b="0" dirty="0" smtClean="0"/>
              <a:t>L’intention des chefs d’entreprise de recourir à l’alternance</a:t>
            </a:r>
            <a:endParaRPr lang="fr-FR" sz="24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27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gray">
          <a:xfrm>
            <a:off x="54832" y="682032"/>
            <a:ext cx="8856984" cy="51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  <a:buFont typeface="Wingdings" pitchFamily="2" charset="2"/>
              <a:buNone/>
            </a:pPr>
            <a:r>
              <a:rPr lang="fr-FR" sz="1400" dirty="0" smtClean="0"/>
              <a:t>En 2014, avez-vous l’intention d’avoir beaucoup plus, un peu plus, un peu moins ou beaucoup moins recours à des personnes en alternance ?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54832" y="1233742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2944049" y="2690639"/>
            <a:ext cx="879684" cy="72008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Plus 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12%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28669" y="5085184"/>
            <a:ext cx="879684" cy="7083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Moins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31%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26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3057789"/>
              </p:ext>
            </p:extLst>
          </p:nvPr>
        </p:nvGraphicFramePr>
        <p:xfrm>
          <a:off x="5148065" y="2690639"/>
          <a:ext cx="3008684" cy="325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3081018"/>
              </p:ext>
            </p:extLst>
          </p:nvPr>
        </p:nvGraphicFramePr>
        <p:xfrm>
          <a:off x="7514586" y="3333126"/>
          <a:ext cx="447531" cy="2544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31"/>
              </a:tblGrid>
              <a:tr h="127207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207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8904850"/>
              </p:ext>
            </p:extLst>
          </p:nvPr>
        </p:nvGraphicFramePr>
        <p:xfrm>
          <a:off x="8380682" y="3333125"/>
          <a:ext cx="447531" cy="2544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31"/>
              </a:tblGrid>
              <a:tr h="127207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207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Rectangle à coins arrondis 28"/>
          <p:cNvSpPr/>
          <p:nvPr/>
        </p:nvSpPr>
        <p:spPr>
          <a:xfrm>
            <a:off x="7378312" y="2924944"/>
            <a:ext cx="720080" cy="64889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FFFFF"/>
                </a:solidFill>
              </a:rPr>
              <a:t>Plus </a:t>
            </a:r>
          </a:p>
          <a:p>
            <a:pPr algn="ctr"/>
            <a:r>
              <a:rPr lang="fr-FR" sz="1200" b="1" dirty="0" smtClean="0">
                <a:solidFill>
                  <a:srgbClr val="FFFFFF"/>
                </a:solidFill>
              </a:rPr>
              <a:t>% 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8244408" y="2925765"/>
            <a:ext cx="720080" cy="64889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FFFFF"/>
                </a:solidFill>
              </a:rPr>
              <a:t>Moins</a:t>
            </a:r>
          </a:p>
          <a:p>
            <a:pPr algn="ctr"/>
            <a:r>
              <a:rPr lang="fr-FR" sz="1200" b="1" dirty="0" smtClean="0">
                <a:solidFill>
                  <a:srgbClr val="FFFFFF"/>
                </a:solidFill>
              </a:rPr>
              <a:t>%</a:t>
            </a:r>
          </a:p>
        </p:txBody>
      </p:sp>
      <p:grpSp>
        <p:nvGrpSpPr>
          <p:cNvPr id="57" name="Groupe 56"/>
          <p:cNvGrpSpPr/>
          <p:nvPr/>
        </p:nvGrpSpPr>
        <p:grpSpPr>
          <a:xfrm>
            <a:off x="866130" y="2163108"/>
            <a:ext cx="2510702" cy="458787"/>
            <a:chOff x="1202521" y="1045117"/>
            <a:chExt cx="2510702" cy="458787"/>
          </a:xfrm>
        </p:grpSpPr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1623761" y="1130842"/>
              <a:ext cx="2089462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Calibri" pitchFamily="34" charset="0"/>
                  <a:cs typeface="Arial" pitchFamily="34" charset="0"/>
                </a:rPr>
                <a:t>CHEFS D’ENTREPRISE 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14"/>
            <p:cNvSpPr>
              <a:spLocks noEditPoints="1"/>
            </p:cNvSpPr>
            <p:nvPr/>
          </p:nvSpPr>
          <p:spPr bwMode="auto">
            <a:xfrm>
              <a:off x="1202521" y="1045117"/>
              <a:ext cx="365125" cy="458787"/>
            </a:xfrm>
            <a:custGeom>
              <a:avLst/>
              <a:gdLst/>
              <a:ahLst/>
              <a:cxnLst>
                <a:cxn ang="0">
                  <a:pos x="644" y="614"/>
                </a:cxn>
                <a:cxn ang="0">
                  <a:pos x="588" y="582"/>
                </a:cxn>
                <a:cxn ang="0">
                  <a:pos x="420" y="641"/>
                </a:cxn>
                <a:cxn ang="0">
                  <a:pos x="463" y="501"/>
                </a:cxn>
                <a:cxn ang="0">
                  <a:pos x="463" y="475"/>
                </a:cxn>
                <a:cxn ang="0">
                  <a:pos x="476" y="441"/>
                </a:cxn>
                <a:cxn ang="0">
                  <a:pos x="493" y="373"/>
                </a:cxn>
                <a:cxn ang="0">
                  <a:pos x="501" y="375"/>
                </a:cxn>
                <a:cxn ang="0">
                  <a:pos x="510" y="373"/>
                </a:cxn>
                <a:cxn ang="0">
                  <a:pos x="524" y="359"/>
                </a:cxn>
                <a:cxn ang="0">
                  <a:pos x="541" y="305"/>
                </a:cxn>
                <a:cxn ang="0">
                  <a:pos x="546" y="269"/>
                </a:cxn>
                <a:cxn ang="0">
                  <a:pos x="542" y="257"/>
                </a:cxn>
                <a:cxn ang="0">
                  <a:pos x="526" y="249"/>
                </a:cxn>
                <a:cxn ang="0">
                  <a:pos x="513" y="253"/>
                </a:cxn>
                <a:cxn ang="0">
                  <a:pos x="510" y="253"/>
                </a:cxn>
                <a:cxn ang="0">
                  <a:pos x="506" y="247"/>
                </a:cxn>
                <a:cxn ang="0">
                  <a:pos x="513" y="166"/>
                </a:cxn>
                <a:cxn ang="0">
                  <a:pos x="506" y="117"/>
                </a:cxn>
                <a:cxn ang="0">
                  <a:pos x="476" y="60"/>
                </a:cxn>
                <a:cxn ang="0">
                  <a:pos x="426" y="20"/>
                </a:cxn>
                <a:cxn ang="0">
                  <a:pos x="365" y="0"/>
                </a:cxn>
                <a:cxn ang="0">
                  <a:pos x="347" y="0"/>
                </a:cxn>
                <a:cxn ang="0">
                  <a:pos x="313" y="2"/>
                </a:cxn>
                <a:cxn ang="0">
                  <a:pos x="254" y="28"/>
                </a:cxn>
                <a:cxn ang="0">
                  <a:pos x="210" y="73"/>
                </a:cxn>
                <a:cxn ang="0">
                  <a:pos x="184" y="132"/>
                </a:cxn>
                <a:cxn ang="0">
                  <a:pos x="181" y="186"/>
                </a:cxn>
                <a:cxn ang="0">
                  <a:pos x="188" y="247"/>
                </a:cxn>
                <a:cxn ang="0">
                  <a:pos x="181" y="255"/>
                </a:cxn>
                <a:cxn ang="0">
                  <a:pos x="177" y="251"/>
                </a:cxn>
                <a:cxn ang="0">
                  <a:pos x="168" y="249"/>
                </a:cxn>
                <a:cxn ang="0">
                  <a:pos x="151" y="260"/>
                </a:cxn>
                <a:cxn ang="0">
                  <a:pos x="147" y="279"/>
                </a:cxn>
                <a:cxn ang="0">
                  <a:pos x="167" y="346"/>
                </a:cxn>
                <a:cxn ang="0">
                  <a:pos x="173" y="363"/>
                </a:cxn>
                <a:cxn ang="0">
                  <a:pos x="185" y="373"/>
                </a:cxn>
                <a:cxn ang="0">
                  <a:pos x="194" y="375"/>
                </a:cxn>
                <a:cxn ang="0">
                  <a:pos x="201" y="373"/>
                </a:cxn>
                <a:cxn ang="0">
                  <a:pos x="227" y="459"/>
                </a:cxn>
                <a:cxn ang="0">
                  <a:pos x="232" y="475"/>
                </a:cxn>
                <a:cxn ang="0">
                  <a:pos x="228" y="509"/>
                </a:cxn>
                <a:cxn ang="0">
                  <a:pos x="197" y="543"/>
                </a:cxn>
                <a:cxn ang="0">
                  <a:pos x="76" y="596"/>
                </a:cxn>
                <a:cxn ang="0">
                  <a:pos x="40" y="622"/>
                </a:cxn>
                <a:cxn ang="0">
                  <a:pos x="21" y="644"/>
                </a:cxn>
                <a:cxn ang="0">
                  <a:pos x="6" y="690"/>
                </a:cxn>
                <a:cxn ang="0">
                  <a:pos x="3" y="785"/>
                </a:cxn>
                <a:cxn ang="0">
                  <a:pos x="12" y="809"/>
                </a:cxn>
                <a:cxn ang="0">
                  <a:pos x="32" y="834"/>
                </a:cxn>
                <a:cxn ang="0">
                  <a:pos x="81" y="852"/>
                </a:cxn>
                <a:cxn ang="0">
                  <a:pos x="197" y="863"/>
                </a:cxn>
                <a:cxn ang="0">
                  <a:pos x="347" y="867"/>
                </a:cxn>
                <a:cxn ang="0">
                  <a:pos x="535" y="861"/>
                </a:cxn>
                <a:cxn ang="0">
                  <a:pos x="630" y="847"/>
                </a:cxn>
                <a:cxn ang="0">
                  <a:pos x="669" y="829"/>
                </a:cxn>
                <a:cxn ang="0">
                  <a:pos x="683" y="809"/>
                </a:cxn>
                <a:cxn ang="0">
                  <a:pos x="691" y="772"/>
                </a:cxn>
                <a:cxn ang="0">
                  <a:pos x="680" y="662"/>
                </a:cxn>
                <a:cxn ang="0">
                  <a:pos x="662" y="630"/>
                </a:cxn>
                <a:cxn ang="0">
                  <a:pos x="385" y="644"/>
                </a:cxn>
                <a:cxn ang="0">
                  <a:pos x="332" y="605"/>
                </a:cxn>
                <a:cxn ang="0">
                  <a:pos x="372" y="700"/>
                </a:cxn>
              </a:cxnLst>
              <a:rect l="0" t="0" r="r" b="b"/>
              <a:pathLst>
                <a:path w="691" h="867">
                  <a:moveTo>
                    <a:pt x="662" y="630"/>
                  </a:moveTo>
                  <a:lnTo>
                    <a:pt x="662" y="630"/>
                  </a:lnTo>
                  <a:lnTo>
                    <a:pt x="655" y="622"/>
                  </a:lnTo>
                  <a:lnTo>
                    <a:pt x="644" y="614"/>
                  </a:lnTo>
                  <a:lnTo>
                    <a:pt x="632" y="604"/>
                  </a:lnTo>
                  <a:lnTo>
                    <a:pt x="617" y="596"/>
                  </a:lnTo>
                  <a:lnTo>
                    <a:pt x="617" y="596"/>
                  </a:lnTo>
                  <a:lnTo>
                    <a:pt x="588" y="582"/>
                  </a:lnTo>
                  <a:lnTo>
                    <a:pt x="555" y="568"/>
                  </a:lnTo>
                  <a:lnTo>
                    <a:pt x="523" y="554"/>
                  </a:lnTo>
                  <a:lnTo>
                    <a:pt x="497" y="542"/>
                  </a:lnTo>
                  <a:lnTo>
                    <a:pt x="420" y="641"/>
                  </a:lnTo>
                  <a:lnTo>
                    <a:pt x="376" y="580"/>
                  </a:lnTo>
                  <a:lnTo>
                    <a:pt x="465" y="508"/>
                  </a:lnTo>
                  <a:lnTo>
                    <a:pt x="465" y="508"/>
                  </a:lnTo>
                  <a:lnTo>
                    <a:pt x="463" y="501"/>
                  </a:lnTo>
                  <a:lnTo>
                    <a:pt x="462" y="492"/>
                  </a:lnTo>
                  <a:lnTo>
                    <a:pt x="462" y="484"/>
                  </a:lnTo>
                  <a:lnTo>
                    <a:pt x="463" y="475"/>
                  </a:lnTo>
                  <a:lnTo>
                    <a:pt x="463" y="475"/>
                  </a:lnTo>
                  <a:lnTo>
                    <a:pt x="464" y="468"/>
                  </a:lnTo>
                  <a:lnTo>
                    <a:pt x="466" y="459"/>
                  </a:lnTo>
                  <a:lnTo>
                    <a:pt x="466" y="459"/>
                  </a:lnTo>
                  <a:lnTo>
                    <a:pt x="476" y="441"/>
                  </a:lnTo>
                  <a:lnTo>
                    <a:pt x="483" y="419"/>
                  </a:lnTo>
                  <a:lnTo>
                    <a:pt x="489" y="397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9" y="375"/>
                  </a:lnTo>
                  <a:lnTo>
                    <a:pt x="499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10" y="373"/>
                  </a:lnTo>
                  <a:lnTo>
                    <a:pt x="510" y="373"/>
                  </a:lnTo>
                  <a:lnTo>
                    <a:pt x="515" y="371"/>
                  </a:lnTo>
                  <a:lnTo>
                    <a:pt x="518" y="368"/>
                  </a:lnTo>
                  <a:lnTo>
                    <a:pt x="522" y="363"/>
                  </a:lnTo>
                  <a:lnTo>
                    <a:pt x="524" y="359"/>
                  </a:lnTo>
                  <a:lnTo>
                    <a:pt x="526" y="351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41" y="305"/>
                  </a:lnTo>
                  <a:lnTo>
                    <a:pt x="541" y="305"/>
                  </a:lnTo>
                  <a:lnTo>
                    <a:pt x="545" y="290"/>
                  </a:lnTo>
                  <a:lnTo>
                    <a:pt x="546" y="279"/>
                  </a:lnTo>
                  <a:lnTo>
                    <a:pt x="546" y="269"/>
                  </a:lnTo>
                  <a:lnTo>
                    <a:pt x="546" y="269"/>
                  </a:lnTo>
                  <a:lnTo>
                    <a:pt x="545" y="264"/>
                  </a:lnTo>
                  <a:lnTo>
                    <a:pt x="544" y="260"/>
                  </a:lnTo>
                  <a:lnTo>
                    <a:pt x="542" y="257"/>
                  </a:lnTo>
                  <a:lnTo>
                    <a:pt x="539" y="253"/>
                  </a:lnTo>
                  <a:lnTo>
                    <a:pt x="532" y="250"/>
                  </a:lnTo>
                  <a:lnTo>
                    <a:pt x="526" y="249"/>
                  </a:lnTo>
                  <a:lnTo>
                    <a:pt x="526" y="249"/>
                  </a:lnTo>
                  <a:lnTo>
                    <a:pt x="522" y="249"/>
                  </a:lnTo>
                  <a:lnTo>
                    <a:pt x="522" y="249"/>
                  </a:lnTo>
                  <a:lnTo>
                    <a:pt x="518" y="251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2" y="255"/>
                  </a:lnTo>
                  <a:lnTo>
                    <a:pt x="512" y="255"/>
                  </a:lnTo>
                  <a:lnTo>
                    <a:pt x="510" y="253"/>
                  </a:lnTo>
                  <a:lnTo>
                    <a:pt x="508" y="252"/>
                  </a:lnTo>
                  <a:lnTo>
                    <a:pt x="506" y="250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10" y="226"/>
                  </a:lnTo>
                  <a:lnTo>
                    <a:pt x="512" y="206"/>
                  </a:lnTo>
                  <a:lnTo>
                    <a:pt x="513" y="186"/>
                  </a:lnTo>
                  <a:lnTo>
                    <a:pt x="513" y="166"/>
                  </a:lnTo>
                  <a:lnTo>
                    <a:pt x="513" y="166"/>
                  </a:lnTo>
                  <a:lnTo>
                    <a:pt x="512" y="149"/>
                  </a:lnTo>
                  <a:lnTo>
                    <a:pt x="510" y="132"/>
                  </a:lnTo>
                  <a:lnTo>
                    <a:pt x="506" y="117"/>
                  </a:lnTo>
                  <a:lnTo>
                    <a:pt x="501" y="101"/>
                  </a:lnTo>
                  <a:lnTo>
                    <a:pt x="493" y="86"/>
                  </a:lnTo>
                  <a:lnTo>
                    <a:pt x="485" y="73"/>
                  </a:lnTo>
                  <a:lnTo>
                    <a:pt x="476" y="60"/>
                  </a:lnTo>
                  <a:lnTo>
                    <a:pt x="465" y="48"/>
                  </a:lnTo>
                  <a:lnTo>
                    <a:pt x="453" y="38"/>
                  </a:lnTo>
                  <a:lnTo>
                    <a:pt x="440" y="28"/>
                  </a:lnTo>
                  <a:lnTo>
                    <a:pt x="426" y="20"/>
                  </a:lnTo>
                  <a:lnTo>
                    <a:pt x="412" y="13"/>
                  </a:lnTo>
                  <a:lnTo>
                    <a:pt x="397" y="7"/>
                  </a:lnTo>
                  <a:lnTo>
                    <a:pt x="382" y="2"/>
                  </a:lnTo>
                  <a:lnTo>
                    <a:pt x="365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8" y="7"/>
                  </a:lnTo>
                  <a:lnTo>
                    <a:pt x="283" y="13"/>
                  </a:lnTo>
                  <a:lnTo>
                    <a:pt x="267" y="20"/>
                  </a:lnTo>
                  <a:lnTo>
                    <a:pt x="254" y="28"/>
                  </a:lnTo>
                  <a:lnTo>
                    <a:pt x="241" y="38"/>
                  </a:lnTo>
                  <a:lnTo>
                    <a:pt x="230" y="48"/>
                  </a:lnTo>
                  <a:lnTo>
                    <a:pt x="219" y="60"/>
                  </a:lnTo>
                  <a:lnTo>
                    <a:pt x="210" y="73"/>
                  </a:lnTo>
                  <a:lnTo>
                    <a:pt x="200" y="86"/>
                  </a:lnTo>
                  <a:lnTo>
                    <a:pt x="194" y="101"/>
                  </a:lnTo>
                  <a:lnTo>
                    <a:pt x="188" y="117"/>
                  </a:lnTo>
                  <a:lnTo>
                    <a:pt x="184" y="132"/>
                  </a:lnTo>
                  <a:lnTo>
                    <a:pt x="181" y="149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1" y="186"/>
                  </a:lnTo>
                  <a:lnTo>
                    <a:pt x="182" y="206"/>
                  </a:lnTo>
                  <a:lnTo>
                    <a:pt x="185" y="226"/>
                  </a:lnTo>
                  <a:lnTo>
                    <a:pt x="188" y="247"/>
                  </a:lnTo>
                  <a:lnTo>
                    <a:pt x="188" y="247"/>
                  </a:lnTo>
                  <a:lnTo>
                    <a:pt x="188" y="250"/>
                  </a:lnTo>
                  <a:lnTo>
                    <a:pt x="186" y="252"/>
                  </a:lnTo>
                  <a:lnTo>
                    <a:pt x="184" y="253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3"/>
                  </a:lnTo>
                  <a:lnTo>
                    <a:pt x="181" y="253"/>
                  </a:lnTo>
                  <a:lnTo>
                    <a:pt x="177" y="251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68" y="249"/>
                  </a:lnTo>
                  <a:lnTo>
                    <a:pt x="168" y="249"/>
                  </a:lnTo>
                  <a:lnTo>
                    <a:pt x="161" y="250"/>
                  </a:lnTo>
                  <a:lnTo>
                    <a:pt x="155" y="253"/>
                  </a:lnTo>
                  <a:lnTo>
                    <a:pt x="153" y="257"/>
                  </a:lnTo>
                  <a:lnTo>
                    <a:pt x="151" y="260"/>
                  </a:lnTo>
                  <a:lnTo>
                    <a:pt x="148" y="264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50" y="290"/>
                  </a:lnTo>
                  <a:lnTo>
                    <a:pt x="153" y="305"/>
                  </a:lnTo>
                  <a:lnTo>
                    <a:pt x="153" y="305"/>
                  </a:lnTo>
                  <a:lnTo>
                    <a:pt x="167" y="346"/>
                  </a:lnTo>
                  <a:lnTo>
                    <a:pt x="167" y="346"/>
                  </a:lnTo>
                  <a:lnTo>
                    <a:pt x="167" y="351"/>
                  </a:lnTo>
                  <a:lnTo>
                    <a:pt x="171" y="359"/>
                  </a:lnTo>
                  <a:lnTo>
                    <a:pt x="173" y="363"/>
                  </a:lnTo>
                  <a:lnTo>
                    <a:pt x="177" y="368"/>
                  </a:lnTo>
                  <a:lnTo>
                    <a:pt x="180" y="371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201" y="373"/>
                  </a:lnTo>
                  <a:lnTo>
                    <a:pt x="201" y="373"/>
                  </a:lnTo>
                  <a:lnTo>
                    <a:pt x="206" y="397"/>
                  </a:lnTo>
                  <a:lnTo>
                    <a:pt x="212" y="419"/>
                  </a:lnTo>
                  <a:lnTo>
                    <a:pt x="219" y="441"/>
                  </a:lnTo>
                  <a:lnTo>
                    <a:pt x="227" y="459"/>
                  </a:lnTo>
                  <a:lnTo>
                    <a:pt x="227" y="459"/>
                  </a:lnTo>
                  <a:lnTo>
                    <a:pt x="231" y="468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3" y="485"/>
                  </a:lnTo>
                  <a:lnTo>
                    <a:pt x="232" y="494"/>
                  </a:lnTo>
                  <a:lnTo>
                    <a:pt x="231" y="502"/>
                  </a:lnTo>
                  <a:lnTo>
                    <a:pt x="228" y="509"/>
                  </a:lnTo>
                  <a:lnTo>
                    <a:pt x="316" y="580"/>
                  </a:lnTo>
                  <a:lnTo>
                    <a:pt x="272" y="641"/>
                  </a:lnTo>
                  <a:lnTo>
                    <a:pt x="197" y="543"/>
                  </a:lnTo>
                  <a:lnTo>
                    <a:pt x="197" y="543"/>
                  </a:lnTo>
                  <a:lnTo>
                    <a:pt x="170" y="555"/>
                  </a:lnTo>
                  <a:lnTo>
                    <a:pt x="139" y="568"/>
                  </a:lnTo>
                  <a:lnTo>
                    <a:pt x="106" y="582"/>
                  </a:lnTo>
                  <a:lnTo>
                    <a:pt x="76" y="596"/>
                  </a:lnTo>
                  <a:lnTo>
                    <a:pt x="76" y="596"/>
                  </a:lnTo>
                  <a:lnTo>
                    <a:pt x="62" y="604"/>
                  </a:lnTo>
                  <a:lnTo>
                    <a:pt x="49" y="614"/>
                  </a:lnTo>
                  <a:lnTo>
                    <a:pt x="40" y="622"/>
                  </a:lnTo>
                  <a:lnTo>
                    <a:pt x="32" y="630"/>
                  </a:lnTo>
                  <a:lnTo>
                    <a:pt x="32" y="630"/>
                  </a:lnTo>
                  <a:lnTo>
                    <a:pt x="26" y="636"/>
                  </a:lnTo>
                  <a:lnTo>
                    <a:pt x="21" y="644"/>
                  </a:lnTo>
                  <a:lnTo>
                    <a:pt x="16" y="654"/>
                  </a:lnTo>
                  <a:lnTo>
                    <a:pt x="12" y="664"/>
                  </a:lnTo>
                  <a:lnTo>
                    <a:pt x="8" y="677"/>
                  </a:lnTo>
                  <a:lnTo>
                    <a:pt x="6" y="690"/>
                  </a:lnTo>
                  <a:lnTo>
                    <a:pt x="2" y="719"/>
                  </a:lnTo>
                  <a:lnTo>
                    <a:pt x="0" y="747"/>
                  </a:lnTo>
                  <a:lnTo>
                    <a:pt x="1" y="773"/>
                  </a:lnTo>
                  <a:lnTo>
                    <a:pt x="3" y="785"/>
                  </a:lnTo>
                  <a:lnTo>
                    <a:pt x="5" y="794"/>
                  </a:lnTo>
                  <a:lnTo>
                    <a:pt x="8" y="803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8" y="819"/>
                  </a:lnTo>
                  <a:lnTo>
                    <a:pt x="21" y="823"/>
                  </a:lnTo>
                  <a:lnTo>
                    <a:pt x="26" y="829"/>
                  </a:lnTo>
                  <a:lnTo>
                    <a:pt x="32" y="834"/>
                  </a:lnTo>
                  <a:lnTo>
                    <a:pt x="40" y="839"/>
                  </a:lnTo>
                  <a:lnTo>
                    <a:pt x="51" y="842"/>
                  </a:lnTo>
                  <a:lnTo>
                    <a:pt x="64" y="847"/>
                  </a:lnTo>
                  <a:lnTo>
                    <a:pt x="81" y="852"/>
                  </a:lnTo>
                  <a:lnTo>
                    <a:pt x="102" y="855"/>
                  </a:lnTo>
                  <a:lnTo>
                    <a:pt x="128" y="859"/>
                  </a:lnTo>
                  <a:lnTo>
                    <a:pt x="160" y="861"/>
                  </a:lnTo>
                  <a:lnTo>
                    <a:pt x="197" y="863"/>
                  </a:lnTo>
                  <a:lnTo>
                    <a:pt x="240" y="865"/>
                  </a:lnTo>
                  <a:lnTo>
                    <a:pt x="290" y="866"/>
                  </a:lnTo>
                  <a:lnTo>
                    <a:pt x="347" y="867"/>
                  </a:lnTo>
                  <a:lnTo>
                    <a:pt x="347" y="867"/>
                  </a:lnTo>
                  <a:lnTo>
                    <a:pt x="404" y="866"/>
                  </a:lnTo>
                  <a:lnTo>
                    <a:pt x="455" y="865"/>
                  </a:lnTo>
                  <a:lnTo>
                    <a:pt x="498" y="863"/>
                  </a:lnTo>
                  <a:lnTo>
                    <a:pt x="535" y="861"/>
                  </a:lnTo>
                  <a:lnTo>
                    <a:pt x="565" y="859"/>
                  </a:lnTo>
                  <a:lnTo>
                    <a:pt x="592" y="855"/>
                  </a:lnTo>
                  <a:lnTo>
                    <a:pt x="614" y="852"/>
                  </a:lnTo>
                  <a:lnTo>
                    <a:pt x="630" y="847"/>
                  </a:lnTo>
                  <a:lnTo>
                    <a:pt x="644" y="842"/>
                  </a:lnTo>
                  <a:lnTo>
                    <a:pt x="655" y="839"/>
                  </a:lnTo>
                  <a:lnTo>
                    <a:pt x="663" y="834"/>
                  </a:lnTo>
                  <a:lnTo>
                    <a:pt x="669" y="829"/>
                  </a:lnTo>
                  <a:lnTo>
                    <a:pt x="673" y="823"/>
                  </a:lnTo>
                  <a:lnTo>
                    <a:pt x="676" y="819"/>
                  </a:lnTo>
                  <a:lnTo>
                    <a:pt x="683" y="809"/>
                  </a:lnTo>
                  <a:lnTo>
                    <a:pt x="683" y="809"/>
                  </a:lnTo>
                  <a:lnTo>
                    <a:pt x="685" y="803"/>
                  </a:lnTo>
                  <a:lnTo>
                    <a:pt x="689" y="794"/>
                  </a:lnTo>
                  <a:lnTo>
                    <a:pt x="690" y="783"/>
                  </a:lnTo>
                  <a:lnTo>
                    <a:pt x="691" y="772"/>
                  </a:lnTo>
                  <a:lnTo>
                    <a:pt x="691" y="744"/>
                  </a:lnTo>
                  <a:lnTo>
                    <a:pt x="689" y="716"/>
                  </a:lnTo>
                  <a:lnTo>
                    <a:pt x="685" y="688"/>
                  </a:lnTo>
                  <a:lnTo>
                    <a:pt x="680" y="662"/>
                  </a:lnTo>
                  <a:lnTo>
                    <a:pt x="675" y="651"/>
                  </a:lnTo>
                  <a:lnTo>
                    <a:pt x="671" y="642"/>
                  </a:lnTo>
                  <a:lnTo>
                    <a:pt x="667" y="635"/>
                  </a:lnTo>
                  <a:lnTo>
                    <a:pt x="662" y="630"/>
                  </a:lnTo>
                  <a:lnTo>
                    <a:pt x="662" y="630"/>
                  </a:lnTo>
                  <a:close/>
                  <a:moveTo>
                    <a:pt x="332" y="605"/>
                  </a:moveTo>
                  <a:lnTo>
                    <a:pt x="360" y="605"/>
                  </a:lnTo>
                  <a:lnTo>
                    <a:pt x="385" y="644"/>
                  </a:lnTo>
                  <a:lnTo>
                    <a:pt x="374" y="675"/>
                  </a:lnTo>
                  <a:lnTo>
                    <a:pt x="318" y="675"/>
                  </a:lnTo>
                  <a:lnTo>
                    <a:pt x="306" y="644"/>
                  </a:lnTo>
                  <a:lnTo>
                    <a:pt x="332" y="605"/>
                  </a:lnTo>
                  <a:close/>
                  <a:moveTo>
                    <a:pt x="345" y="852"/>
                  </a:moveTo>
                  <a:lnTo>
                    <a:pt x="294" y="814"/>
                  </a:lnTo>
                  <a:lnTo>
                    <a:pt x="320" y="700"/>
                  </a:lnTo>
                  <a:lnTo>
                    <a:pt x="372" y="700"/>
                  </a:lnTo>
                  <a:lnTo>
                    <a:pt x="398" y="814"/>
                  </a:lnTo>
                  <a:lnTo>
                    <a:pt x="345" y="8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4483324" y="2167419"/>
            <a:ext cx="3980304" cy="523220"/>
            <a:chOff x="4114993" y="2873525"/>
            <a:chExt cx="3980304" cy="523220"/>
          </a:xfrm>
        </p:grpSpPr>
        <p:sp>
          <p:nvSpPr>
            <p:cNvPr id="61" name="ZoneTexte 60"/>
            <p:cNvSpPr txBox="1"/>
            <p:nvPr/>
          </p:nvSpPr>
          <p:spPr>
            <a:xfrm>
              <a:off x="4409215" y="2873525"/>
              <a:ext cx="3686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1"/>
                  </a:solidFill>
                </a:rPr>
                <a:t>DÉTAIL </a:t>
              </a:r>
              <a:r>
                <a:rPr lang="fr-FR" sz="1400" b="1" dirty="0">
                  <a:solidFill>
                    <a:schemeClr val="accent1"/>
                  </a:solidFill>
                  <a:cs typeface="Arial" pitchFamily="34" charset="0"/>
                </a:rPr>
                <a:t>POUR</a:t>
              </a:r>
              <a:r>
                <a:rPr lang="fr-FR" sz="1400" b="1" dirty="0" smtClean="0">
                  <a:solidFill>
                    <a:schemeClr val="accent1"/>
                  </a:solidFill>
                </a:rPr>
                <a:t> LES CHEFS D’ENTREPRISE QUI ESTIMENT DANS 6 MOIS À VENIR, ÊTRE…</a:t>
              </a:r>
              <a:endParaRPr lang="fr-FR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62" name="Freeform 14"/>
            <p:cNvSpPr>
              <a:spLocks noEditPoints="1"/>
            </p:cNvSpPr>
            <p:nvPr/>
          </p:nvSpPr>
          <p:spPr bwMode="auto">
            <a:xfrm>
              <a:off x="4114993" y="2905742"/>
              <a:ext cx="365125" cy="458787"/>
            </a:xfrm>
            <a:custGeom>
              <a:avLst/>
              <a:gdLst/>
              <a:ahLst/>
              <a:cxnLst>
                <a:cxn ang="0">
                  <a:pos x="644" y="614"/>
                </a:cxn>
                <a:cxn ang="0">
                  <a:pos x="588" y="582"/>
                </a:cxn>
                <a:cxn ang="0">
                  <a:pos x="420" y="641"/>
                </a:cxn>
                <a:cxn ang="0">
                  <a:pos x="463" y="501"/>
                </a:cxn>
                <a:cxn ang="0">
                  <a:pos x="463" y="475"/>
                </a:cxn>
                <a:cxn ang="0">
                  <a:pos x="476" y="441"/>
                </a:cxn>
                <a:cxn ang="0">
                  <a:pos x="493" y="373"/>
                </a:cxn>
                <a:cxn ang="0">
                  <a:pos x="501" y="375"/>
                </a:cxn>
                <a:cxn ang="0">
                  <a:pos x="510" y="373"/>
                </a:cxn>
                <a:cxn ang="0">
                  <a:pos x="524" y="359"/>
                </a:cxn>
                <a:cxn ang="0">
                  <a:pos x="541" y="305"/>
                </a:cxn>
                <a:cxn ang="0">
                  <a:pos x="546" y="269"/>
                </a:cxn>
                <a:cxn ang="0">
                  <a:pos x="542" y="257"/>
                </a:cxn>
                <a:cxn ang="0">
                  <a:pos x="526" y="249"/>
                </a:cxn>
                <a:cxn ang="0">
                  <a:pos x="513" y="253"/>
                </a:cxn>
                <a:cxn ang="0">
                  <a:pos x="510" y="253"/>
                </a:cxn>
                <a:cxn ang="0">
                  <a:pos x="506" y="247"/>
                </a:cxn>
                <a:cxn ang="0">
                  <a:pos x="513" y="166"/>
                </a:cxn>
                <a:cxn ang="0">
                  <a:pos x="506" y="117"/>
                </a:cxn>
                <a:cxn ang="0">
                  <a:pos x="476" y="60"/>
                </a:cxn>
                <a:cxn ang="0">
                  <a:pos x="426" y="20"/>
                </a:cxn>
                <a:cxn ang="0">
                  <a:pos x="365" y="0"/>
                </a:cxn>
                <a:cxn ang="0">
                  <a:pos x="347" y="0"/>
                </a:cxn>
                <a:cxn ang="0">
                  <a:pos x="313" y="2"/>
                </a:cxn>
                <a:cxn ang="0">
                  <a:pos x="254" y="28"/>
                </a:cxn>
                <a:cxn ang="0">
                  <a:pos x="210" y="73"/>
                </a:cxn>
                <a:cxn ang="0">
                  <a:pos x="184" y="132"/>
                </a:cxn>
                <a:cxn ang="0">
                  <a:pos x="181" y="186"/>
                </a:cxn>
                <a:cxn ang="0">
                  <a:pos x="188" y="247"/>
                </a:cxn>
                <a:cxn ang="0">
                  <a:pos x="181" y="255"/>
                </a:cxn>
                <a:cxn ang="0">
                  <a:pos x="177" y="251"/>
                </a:cxn>
                <a:cxn ang="0">
                  <a:pos x="168" y="249"/>
                </a:cxn>
                <a:cxn ang="0">
                  <a:pos x="151" y="260"/>
                </a:cxn>
                <a:cxn ang="0">
                  <a:pos x="147" y="279"/>
                </a:cxn>
                <a:cxn ang="0">
                  <a:pos x="167" y="346"/>
                </a:cxn>
                <a:cxn ang="0">
                  <a:pos x="173" y="363"/>
                </a:cxn>
                <a:cxn ang="0">
                  <a:pos x="185" y="373"/>
                </a:cxn>
                <a:cxn ang="0">
                  <a:pos x="194" y="375"/>
                </a:cxn>
                <a:cxn ang="0">
                  <a:pos x="201" y="373"/>
                </a:cxn>
                <a:cxn ang="0">
                  <a:pos x="227" y="459"/>
                </a:cxn>
                <a:cxn ang="0">
                  <a:pos x="232" y="475"/>
                </a:cxn>
                <a:cxn ang="0">
                  <a:pos x="228" y="509"/>
                </a:cxn>
                <a:cxn ang="0">
                  <a:pos x="197" y="543"/>
                </a:cxn>
                <a:cxn ang="0">
                  <a:pos x="76" y="596"/>
                </a:cxn>
                <a:cxn ang="0">
                  <a:pos x="40" y="622"/>
                </a:cxn>
                <a:cxn ang="0">
                  <a:pos x="21" y="644"/>
                </a:cxn>
                <a:cxn ang="0">
                  <a:pos x="6" y="690"/>
                </a:cxn>
                <a:cxn ang="0">
                  <a:pos x="3" y="785"/>
                </a:cxn>
                <a:cxn ang="0">
                  <a:pos x="12" y="809"/>
                </a:cxn>
                <a:cxn ang="0">
                  <a:pos x="32" y="834"/>
                </a:cxn>
                <a:cxn ang="0">
                  <a:pos x="81" y="852"/>
                </a:cxn>
                <a:cxn ang="0">
                  <a:pos x="197" y="863"/>
                </a:cxn>
                <a:cxn ang="0">
                  <a:pos x="347" y="867"/>
                </a:cxn>
                <a:cxn ang="0">
                  <a:pos x="535" y="861"/>
                </a:cxn>
                <a:cxn ang="0">
                  <a:pos x="630" y="847"/>
                </a:cxn>
                <a:cxn ang="0">
                  <a:pos x="669" y="829"/>
                </a:cxn>
                <a:cxn ang="0">
                  <a:pos x="683" y="809"/>
                </a:cxn>
                <a:cxn ang="0">
                  <a:pos x="691" y="772"/>
                </a:cxn>
                <a:cxn ang="0">
                  <a:pos x="680" y="662"/>
                </a:cxn>
                <a:cxn ang="0">
                  <a:pos x="662" y="630"/>
                </a:cxn>
                <a:cxn ang="0">
                  <a:pos x="385" y="644"/>
                </a:cxn>
                <a:cxn ang="0">
                  <a:pos x="332" y="605"/>
                </a:cxn>
                <a:cxn ang="0">
                  <a:pos x="372" y="700"/>
                </a:cxn>
              </a:cxnLst>
              <a:rect l="0" t="0" r="r" b="b"/>
              <a:pathLst>
                <a:path w="691" h="867">
                  <a:moveTo>
                    <a:pt x="662" y="630"/>
                  </a:moveTo>
                  <a:lnTo>
                    <a:pt x="662" y="630"/>
                  </a:lnTo>
                  <a:lnTo>
                    <a:pt x="655" y="622"/>
                  </a:lnTo>
                  <a:lnTo>
                    <a:pt x="644" y="614"/>
                  </a:lnTo>
                  <a:lnTo>
                    <a:pt x="632" y="604"/>
                  </a:lnTo>
                  <a:lnTo>
                    <a:pt x="617" y="596"/>
                  </a:lnTo>
                  <a:lnTo>
                    <a:pt x="617" y="596"/>
                  </a:lnTo>
                  <a:lnTo>
                    <a:pt x="588" y="582"/>
                  </a:lnTo>
                  <a:lnTo>
                    <a:pt x="555" y="568"/>
                  </a:lnTo>
                  <a:lnTo>
                    <a:pt x="523" y="554"/>
                  </a:lnTo>
                  <a:lnTo>
                    <a:pt x="497" y="542"/>
                  </a:lnTo>
                  <a:lnTo>
                    <a:pt x="420" y="641"/>
                  </a:lnTo>
                  <a:lnTo>
                    <a:pt x="376" y="580"/>
                  </a:lnTo>
                  <a:lnTo>
                    <a:pt x="465" y="508"/>
                  </a:lnTo>
                  <a:lnTo>
                    <a:pt x="465" y="508"/>
                  </a:lnTo>
                  <a:lnTo>
                    <a:pt x="463" y="501"/>
                  </a:lnTo>
                  <a:lnTo>
                    <a:pt x="462" y="492"/>
                  </a:lnTo>
                  <a:lnTo>
                    <a:pt x="462" y="484"/>
                  </a:lnTo>
                  <a:lnTo>
                    <a:pt x="463" y="475"/>
                  </a:lnTo>
                  <a:lnTo>
                    <a:pt x="463" y="475"/>
                  </a:lnTo>
                  <a:lnTo>
                    <a:pt x="464" y="468"/>
                  </a:lnTo>
                  <a:lnTo>
                    <a:pt x="466" y="459"/>
                  </a:lnTo>
                  <a:lnTo>
                    <a:pt x="466" y="459"/>
                  </a:lnTo>
                  <a:lnTo>
                    <a:pt x="476" y="441"/>
                  </a:lnTo>
                  <a:lnTo>
                    <a:pt x="483" y="419"/>
                  </a:lnTo>
                  <a:lnTo>
                    <a:pt x="489" y="397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9" y="375"/>
                  </a:lnTo>
                  <a:lnTo>
                    <a:pt x="499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10" y="373"/>
                  </a:lnTo>
                  <a:lnTo>
                    <a:pt x="510" y="373"/>
                  </a:lnTo>
                  <a:lnTo>
                    <a:pt x="515" y="371"/>
                  </a:lnTo>
                  <a:lnTo>
                    <a:pt x="518" y="368"/>
                  </a:lnTo>
                  <a:lnTo>
                    <a:pt x="522" y="363"/>
                  </a:lnTo>
                  <a:lnTo>
                    <a:pt x="524" y="359"/>
                  </a:lnTo>
                  <a:lnTo>
                    <a:pt x="526" y="351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41" y="305"/>
                  </a:lnTo>
                  <a:lnTo>
                    <a:pt x="541" y="305"/>
                  </a:lnTo>
                  <a:lnTo>
                    <a:pt x="545" y="290"/>
                  </a:lnTo>
                  <a:lnTo>
                    <a:pt x="546" y="279"/>
                  </a:lnTo>
                  <a:lnTo>
                    <a:pt x="546" y="269"/>
                  </a:lnTo>
                  <a:lnTo>
                    <a:pt x="546" y="269"/>
                  </a:lnTo>
                  <a:lnTo>
                    <a:pt x="545" y="264"/>
                  </a:lnTo>
                  <a:lnTo>
                    <a:pt x="544" y="260"/>
                  </a:lnTo>
                  <a:lnTo>
                    <a:pt x="542" y="257"/>
                  </a:lnTo>
                  <a:lnTo>
                    <a:pt x="539" y="253"/>
                  </a:lnTo>
                  <a:lnTo>
                    <a:pt x="532" y="250"/>
                  </a:lnTo>
                  <a:lnTo>
                    <a:pt x="526" y="249"/>
                  </a:lnTo>
                  <a:lnTo>
                    <a:pt x="526" y="249"/>
                  </a:lnTo>
                  <a:lnTo>
                    <a:pt x="522" y="249"/>
                  </a:lnTo>
                  <a:lnTo>
                    <a:pt x="522" y="249"/>
                  </a:lnTo>
                  <a:lnTo>
                    <a:pt x="518" y="251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2" y="255"/>
                  </a:lnTo>
                  <a:lnTo>
                    <a:pt x="512" y="255"/>
                  </a:lnTo>
                  <a:lnTo>
                    <a:pt x="510" y="253"/>
                  </a:lnTo>
                  <a:lnTo>
                    <a:pt x="508" y="252"/>
                  </a:lnTo>
                  <a:lnTo>
                    <a:pt x="506" y="250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10" y="226"/>
                  </a:lnTo>
                  <a:lnTo>
                    <a:pt x="512" y="206"/>
                  </a:lnTo>
                  <a:lnTo>
                    <a:pt x="513" y="186"/>
                  </a:lnTo>
                  <a:lnTo>
                    <a:pt x="513" y="166"/>
                  </a:lnTo>
                  <a:lnTo>
                    <a:pt x="513" y="166"/>
                  </a:lnTo>
                  <a:lnTo>
                    <a:pt x="512" y="149"/>
                  </a:lnTo>
                  <a:lnTo>
                    <a:pt x="510" y="132"/>
                  </a:lnTo>
                  <a:lnTo>
                    <a:pt x="506" y="117"/>
                  </a:lnTo>
                  <a:lnTo>
                    <a:pt x="501" y="101"/>
                  </a:lnTo>
                  <a:lnTo>
                    <a:pt x="493" y="86"/>
                  </a:lnTo>
                  <a:lnTo>
                    <a:pt x="485" y="73"/>
                  </a:lnTo>
                  <a:lnTo>
                    <a:pt x="476" y="60"/>
                  </a:lnTo>
                  <a:lnTo>
                    <a:pt x="465" y="48"/>
                  </a:lnTo>
                  <a:lnTo>
                    <a:pt x="453" y="38"/>
                  </a:lnTo>
                  <a:lnTo>
                    <a:pt x="440" y="28"/>
                  </a:lnTo>
                  <a:lnTo>
                    <a:pt x="426" y="20"/>
                  </a:lnTo>
                  <a:lnTo>
                    <a:pt x="412" y="13"/>
                  </a:lnTo>
                  <a:lnTo>
                    <a:pt x="397" y="7"/>
                  </a:lnTo>
                  <a:lnTo>
                    <a:pt x="382" y="2"/>
                  </a:lnTo>
                  <a:lnTo>
                    <a:pt x="365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8" y="7"/>
                  </a:lnTo>
                  <a:lnTo>
                    <a:pt x="283" y="13"/>
                  </a:lnTo>
                  <a:lnTo>
                    <a:pt x="267" y="20"/>
                  </a:lnTo>
                  <a:lnTo>
                    <a:pt x="254" y="28"/>
                  </a:lnTo>
                  <a:lnTo>
                    <a:pt x="241" y="38"/>
                  </a:lnTo>
                  <a:lnTo>
                    <a:pt x="230" y="48"/>
                  </a:lnTo>
                  <a:lnTo>
                    <a:pt x="219" y="60"/>
                  </a:lnTo>
                  <a:lnTo>
                    <a:pt x="210" y="73"/>
                  </a:lnTo>
                  <a:lnTo>
                    <a:pt x="200" y="86"/>
                  </a:lnTo>
                  <a:lnTo>
                    <a:pt x="194" y="101"/>
                  </a:lnTo>
                  <a:lnTo>
                    <a:pt x="188" y="117"/>
                  </a:lnTo>
                  <a:lnTo>
                    <a:pt x="184" y="132"/>
                  </a:lnTo>
                  <a:lnTo>
                    <a:pt x="181" y="149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1" y="186"/>
                  </a:lnTo>
                  <a:lnTo>
                    <a:pt x="182" y="206"/>
                  </a:lnTo>
                  <a:lnTo>
                    <a:pt x="185" y="226"/>
                  </a:lnTo>
                  <a:lnTo>
                    <a:pt x="188" y="247"/>
                  </a:lnTo>
                  <a:lnTo>
                    <a:pt x="188" y="247"/>
                  </a:lnTo>
                  <a:lnTo>
                    <a:pt x="188" y="250"/>
                  </a:lnTo>
                  <a:lnTo>
                    <a:pt x="186" y="252"/>
                  </a:lnTo>
                  <a:lnTo>
                    <a:pt x="184" y="253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3"/>
                  </a:lnTo>
                  <a:lnTo>
                    <a:pt x="181" y="253"/>
                  </a:lnTo>
                  <a:lnTo>
                    <a:pt x="177" y="251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68" y="249"/>
                  </a:lnTo>
                  <a:lnTo>
                    <a:pt x="168" y="249"/>
                  </a:lnTo>
                  <a:lnTo>
                    <a:pt x="161" y="250"/>
                  </a:lnTo>
                  <a:lnTo>
                    <a:pt x="155" y="253"/>
                  </a:lnTo>
                  <a:lnTo>
                    <a:pt x="153" y="257"/>
                  </a:lnTo>
                  <a:lnTo>
                    <a:pt x="151" y="260"/>
                  </a:lnTo>
                  <a:lnTo>
                    <a:pt x="148" y="264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50" y="290"/>
                  </a:lnTo>
                  <a:lnTo>
                    <a:pt x="153" y="305"/>
                  </a:lnTo>
                  <a:lnTo>
                    <a:pt x="153" y="305"/>
                  </a:lnTo>
                  <a:lnTo>
                    <a:pt x="167" y="346"/>
                  </a:lnTo>
                  <a:lnTo>
                    <a:pt x="167" y="346"/>
                  </a:lnTo>
                  <a:lnTo>
                    <a:pt x="167" y="351"/>
                  </a:lnTo>
                  <a:lnTo>
                    <a:pt x="171" y="359"/>
                  </a:lnTo>
                  <a:lnTo>
                    <a:pt x="173" y="363"/>
                  </a:lnTo>
                  <a:lnTo>
                    <a:pt x="177" y="368"/>
                  </a:lnTo>
                  <a:lnTo>
                    <a:pt x="180" y="371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201" y="373"/>
                  </a:lnTo>
                  <a:lnTo>
                    <a:pt x="201" y="373"/>
                  </a:lnTo>
                  <a:lnTo>
                    <a:pt x="206" y="397"/>
                  </a:lnTo>
                  <a:lnTo>
                    <a:pt x="212" y="419"/>
                  </a:lnTo>
                  <a:lnTo>
                    <a:pt x="219" y="441"/>
                  </a:lnTo>
                  <a:lnTo>
                    <a:pt x="227" y="459"/>
                  </a:lnTo>
                  <a:lnTo>
                    <a:pt x="227" y="459"/>
                  </a:lnTo>
                  <a:lnTo>
                    <a:pt x="231" y="468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3" y="485"/>
                  </a:lnTo>
                  <a:lnTo>
                    <a:pt x="232" y="494"/>
                  </a:lnTo>
                  <a:lnTo>
                    <a:pt x="231" y="502"/>
                  </a:lnTo>
                  <a:lnTo>
                    <a:pt x="228" y="509"/>
                  </a:lnTo>
                  <a:lnTo>
                    <a:pt x="316" y="580"/>
                  </a:lnTo>
                  <a:lnTo>
                    <a:pt x="272" y="641"/>
                  </a:lnTo>
                  <a:lnTo>
                    <a:pt x="197" y="543"/>
                  </a:lnTo>
                  <a:lnTo>
                    <a:pt x="197" y="543"/>
                  </a:lnTo>
                  <a:lnTo>
                    <a:pt x="170" y="555"/>
                  </a:lnTo>
                  <a:lnTo>
                    <a:pt x="139" y="568"/>
                  </a:lnTo>
                  <a:lnTo>
                    <a:pt x="106" y="582"/>
                  </a:lnTo>
                  <a:lnTo>
                    <a:pt x="76" y="596"/>
                  </a:lnTo>
                  <a:lnTo>
                    <a:pt x="76" y="596"/>
                  </a:lnTo>
                  <a:lnTo>
                    <a:pt x="62" y="604"/>
                  </a:lnTo>
                  <a:lnTo>
                    <a:pt x="49" y="614"/>
                  </a:lnTo>
                  <a:lnTo>
                    <a:pt x="40" y="622"/>
                  </a:lnTo>
                  <a:lnTo>
                    <a:pt x="32" y="630"/>
                  </a:lnTo>
                  <a:lnTo>
                    <a:pt x="32" y="630"/>
                  </a:lnTo>
                  <a:lnTo>
                    <a:pt x="26" y="636"/>
                  </a:lnTo>
                  <a:lnTo>
                    <a:pt x="21" y="644"/>
                  </a:lnTo>
                  <a:lnTo>
                    <a:pt x="16" y="654"/>
                  </a:lnTo>
                  <a:lnTo>
                    <a:pt x="12" y="664"/>
                  </a:lnTo>
                  <a:lnTo>
                    <a:pt x="8" y="677"/>
                  </a:lnTo>
                  <a:lnTo>
                    <a:pt x="6" y="690"/>
                  </a:lnTo>
                  <a:lnTo>
                    <a:pt x="2" y="719"/>
                  </a:lnTo>
                  <a:lnTo>
                    <a:pt x="0" y="747"/>
                  </a:lnTo>
                  <a:lnTo>
                    <a:pt x="1" y="773"/>
                  </a:lnTo>
                  <a:lnTo>
                    <a:pt x="3" y="785"/>
                  </a:lnTo>
                  <a:lnTo>
                    <a:pt x="5" y="794"/>
                  </a:lnTo>
                  <a:lnTo>
                    <a:pt x="8" y="803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8" y="819"/>
                  </a:lnTo>
                  <a:lnTo>
                    <a:pt x="21" y="823"/>
                  </a:lnTo>
                  <a:lnTo>
                    <a:pt x="26" y="829"/>
                  </a:lnTo>
                  <a:lnTo>
                    <a:pt x="32" y="834"/>
                  </a:lnTo>
                  <a:lnTo>
                    <a:pt x="40" y="839"/>
                  </a:lnTo>
                  <a:lnTo>
                    <a:pt x="51" y="842"/>
                  </a:lnTo>
                  <a:lnTo>
                    <a:pt x="64" y="847"/>
                  </a:lnTo>
                  <a:lnTo>
                    <a:pt x="81" y="852"/>
                  </a:lnTo>
                  <a:lnTo>
                    <a:pt x="102" y="855"/>
                  </a:lnTo>
                  <a:lnTo>
                    <a:pt x="128" y="859"/>
                  </a:lnTo>
                  <a:lnTo>
                    <a:pt x="160" y="861"/>
                  </a:lnTo>
                  <a:lnTo>
                    <a:pt x="197" y="863"/>
                  </a:lnTo>
                  <a:lnTo>
                    <a:pt x="240" y="865"/>
                  </a:lnTo>
                  <a:lnTo>
                    <a:pt x="290" y="866"/>
                  </a:lnTo>
                  <a:lnTo>
                    <a:pt x="347" y="867"/>
                  </a:lnTo>
                  <a:lnTo>
                    <a:pt x="347" y="867"/>
                  </a:lnTo>
                  <a:lnTo>
                    <a:pt x="404" y="866"/>
                  </a:lnTo>
                  <a:lnTo>
                    <a:pt x="455" y="865"/>
                  </a:lnTo>
                  <a:lnTo>
                    <a:pt x="498" y="863"/>
                  </a:lnTo>
                  <a:lnTo>
                    <a:pt x="535" y="861"/>
                  </a:lnTo>
                  <a:lnTo>
                    <a:pt x="565" y="859"/>
                  </a:lnTo>
                  <a:lnTo>
                    <a:pt x="592" y="855"/>
                  </a:lnTo>
                  <a:lnTo>
                    <a:pt x="614" y="852"/>
                  </a:lnTo>
                  <a:lnTo>
                    <a:pt x="630" y="847"/>
                  </a:lnTo>
                  <a:lnTo>
                    <a:pt x="644" y="842"/>
                  </a:lnTo>
                  <a:lnTo>
                    <a:pt x="655" y="839"/>
                  </a:lnTo>
                  <a:lnTo>
                    <a:pt x="663" y="834"/>
                  </a:lnTo>
                  <a:lnTo>
                    <a:pt x="669" y="829"/>
                  </a:lnTo>
                  <a:lnTo>
                    <a:pt x="673" y="823"/>
                  </a:lnTo>
                  <a:lnTo>
                    <a:pt x="676" y="819"/>
                  </a:lnTo>
                  <a:lnTo>
                    <a:pt x="683" y="809"/>
                  </a:lnTo>
                  <a:lnTo>
                    <a:pt x="683" y="809"/>
                  </a:lnTo>
                  <a:lnTo>
                    <a:pt x="685" y="803"/>
                  </a:lnTo>
                  <a:lnTo>
                    <a:pt x="689" y="794"/>
                  </a:lnTo>
                  <a:lnTo>
                    <a:pt x="690" y="783"/>
                  </a:lnTo>
                  <a:lnTo>
                    <a:pt x="691" y="772"/>
                  </a:lnTo>
                  <a:lnTo>
                    <a:pt x="691" y="744"/>
                  </a:lnTo>
                  <a:lnTo>
                    <a:pt x="689" y="716"/>
                  </a:lnTo>
                  <a:lnTo>
                    <a:pt x="685" y="688"/>
                  </a:lnTo>
                  <a:lnTo>
                    <a:pt x="680" y="662"/>
                  </a:lnTo>
                  <a:lnTo>
                    <a:pt x="675" y="651"/>
                  </a:lnTo>
                  <a:lnTo>
                    <a:pt x="671" y="642"/>
                  </a:lnTo>
                  <a:lnTo>
                    <a:pt x="667" y="635"/>
                  </a:lnTo>
                  <a:lnTo>
                    <a:pt x="662" y="630"/>
                  </a:lnTo>
                  <a:lnTo>
                    <a:pt x="662" y="630"/>
                  </a:lnTo>
                  <a:close/>
                  <a:moveTo>
                    <a:pt x="332" y="605"/>
                  </a:moveTo>
                  <a:lnTo>
                    <a:pt x="360" y="605"/>
                  </a:lnTo>
                  <a:lnTo>
                    <a:pt x="385" y="644"/>
                  </a:lnTo>
                  <a:lnTo>
                    <a:pt x="374" y="675"/>
                  </a:lnTo>
                  <a:lnTo>
                    <a:pt x="318" y="675"/>
                  </a:lnTo>
                  <a:lnTo>
                    <a:pt x="306" y="644"/>
                  </a:lnTo>
                  <a:lnTo>
                    <a:pt x="332" y="605"/>
                  </a:lnTo>
                  <a:close/>
                  <a:moveTo>
                    <a:pt x="345" y="852"/>
                  </a:moveTo>
                  <a:lnTo>
                    <a:pt x="294" y="814"/>
                  </a:lnTo>
                  <a:lnTo>
                    <a:pt x="320" y="700"/>
                  </a:lnTo>
                  <a:lnTo>
                    <a:pt x="372" y="700"/>
                  </a:lnTo>
                  <a:lnTo>
                    <a:pt x="398" y="814"/>
                  </a:lnTo>
                  <a:lnTo>
                    <a:pt x="345" y="8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3275856" y="4925577"/>
            <a:ext cx="1872208" cy="853846"/>
            <a:chOff x="3131840" y="4814380"/>
            <a:chExt cx="1872208" cy="853846"/>
          </a:xfrm>
        </p:grpSpPr>
        <p:grpSp>
          <p:nvGrpSpPr>
            <p:cNvPr id="64" name="Group 88"/>
            <p:cNvGrpSpPr>
              <a:grpSpLocks noChangeAspect="1"/>
            </p:cNvGrpSpPr>
            <p:nvPr/>
          </p:nvGrpSpPr>
          <p:grpSpPr>
            <a:xfrm>
              <a:off x="4332713" y="4814380"/>
              <a:ext cx="560579" cy="546069"/>
              <a:chOff x="2501900" y="1600201"/>
              <a:chExt cx="674688" cy="657225"/>
            </a:xfrm>
            <a:solidFill>
              <a:srgbClr val="FF0000"/>
            </a:solidFill>
          </p:grpSpPr>
          <p:sp>
            <p:nvSpPr>
              <p:cNvPr id="66" name="Freeform 35"/>
              <p:cNvSpPr>
                <a:spLocks/>
              </p:cNvSpPr>
              <p:nvPr/>
            </p:nvSpPr>
            <p:spPr bwMode="auto">
              <a:xfrm>
                <a:off x="2759075" y="1600201"/>
                <a:ext cx="417513" cy="307975"/>
              </a:xfrm>
              <a:custGeom>
                <a:avLst/>
                <a:gdLst/>
                <a:ahLst/>
                <a:cxnLst>
                  <a:cxn ang="0">
                    <a:pos x="5" y="115"/>
                  </a:cxn>
                  <a:cxn ang="0">
                    <a:pos x="0" y="110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7" y="95"/>
                  </a:cxn>
                  <a:cxn ang="0">
                    <a:pos x="10" y="97"/>
                  </a:cxn>
                  <a:cxn ang="0">
                    <a:pos x="13" y="99"/>
                  </a:cxn>
                  <a:cxn ang="0">
                    <a:pos x="13" y="105"/>
                  </a:cxn>
                  <a:cxn ang="0">
                    <a:pos x="144" y="105"/>
                  </a:cxn>
                  <a:cxn ang="0">
                    <a:pos x="144" y="10"/>
                  </a:cxn>
                  <a:cxn ang="0">
                    <a:pos x="13" y="10"/>
                  </a:cxn>
                  <a:cxn ang="0">
                    <a:pos x="13" y="67"/>
                  </a:cxn>
                  <a:cxn ang="0">
                    <a:pos x="7" y="61"/>
                  </a:cxn>
                  <a:cxn ang="0">
                    <a:pos x="7" y="10"/>
                  </a:cxn>
                  <a:cxn ang="0">
                    <a:pos x="5" y="10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52" y="0"/>
                  </a:cxn>
                  <a:cxn ang="0">
                    <a:pos x="157" y="5"/>
                  </a:cxn>
                  <a:cxn ang="0">
                    <a:pos x="152" y="10"/>
                  </a:cxn>
                  <a:cxn ang="0">
                    <a:pos x="151" y="10"/>
                  </a:cxn>
                  <a:cxn ang="0">
                    <a:pos x="151" y="105"/>
                  </a:cxn>
                  <a:cxn ang="0">
                    <a:pos x="152" y="105"/>
                  </a:cxn>
                  <a:cxn ang="0">
                    <a:pos x="157" y="110"/>
                  </a:cxn>
                  <a:cxn ang="0">
                    <a:pos x="152" y="115"/>
                  </a:cxn>
                  <a:cxn ang="0">
                    <a:pos x="5" y="115"/>
                  </a:cxn>
                </a:cxnLst>
                <a:rect l="0" t="0" r="r" b="b"/>
                <a:pathLst>
                  <a:path w="157" h="115">
                    <a:moveTo>
                      <a:pt x="5" y="115"/>
                    </a:moveTo>
                    <a:cubicBezTo>
                      <a:pt x="2" y="115"/>
                      <a:pt x="0" y="113"/>
                      <a:pt x="0" y="110"/>
                    </a:cubicBezTo>
                    <a:cubicBezTo>
                      <a:pt x="0" y="107"/>
                      <a:pt x="2" y="105"/>
                      <a:pt x="5" y="105"/>
                    </a:cubicBezTo>
                    <a:cubicBezTo>
                      <a:pt x="7" y="105"/>
                      <a:pt x="7" y="105"/>
                      <a:pt x="7" y="10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8" y="95"/>
                      <a:pt x="9" y="96"/>
                      <a:pt x="10" y="97"/>
                    </a:cubicBezTo>
                    <a:cubicBezTo>
                      <a:pt x="11" y="98"/>
                      <a:pt x="12" y="99"/>
                      <a:pt x="13" y="99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4" y="105"/>
                      <a:pt x="144" y="105"/>
                      <a:pt x="144" y="105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1" y="65"/>
                      <a:pt x="9" y="63"/>
                      <a:pt x="7" y="6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74" y="0"/>
                      <a:pt x="83" y="0"/>
                      <a:pt x="152" y="0"/>
                    </a:cubicBezTo>
                    <a:cubicBezTo>
                      <a:pt x="155" y="0"/>
                      <a:pt x="157" y="3"/>
                      <a:pt x="157" y="5"/>
                    </a:cubicBezTo>
                    <a:cubicBezTo>
                      <a:pt x="157" y="8"/>
                      <a:pt x="155" y="10"/>
                      <a:pt x="152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1" y="105"/>
                      <a:pt x="151" y="105"/>
                      <a:pt x="151" y="105"/>
                    </a:cubicBezTo>
                    <a:cubicBezTo>
                      <a:pt x="152" y="105"/>
                      <a:pt x="152" y="105"/>
                      <a:pt x="152" y="105"/>
                    </a:cubicBezTo>
                    <a:cubicBezTo>
                      <a:pt x="155" y="105"/>
                      <a:pt x="157" y="107"/>
                      <a:pt x="157" y="110"/>
                    </a:cubicBezTo>
                    <a:cubicBezTo>
                      <a:pt x="157" y="113"/>
                      <a:pt x="155" y="115"/>
                      <a:pt x="152" y="115"/>
                    </a:cubicBezTo>
                    <a:cubicBezTo>
                      <a:pt x="12" y="115"/>
                      <a:pt x="83" y="115"/>
                      <a:pt x="5" y="1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" name="Freeform 36"/>
              <p:cNvSpPr>
                <a:spLocks noEditPoints="1"/>
              </p:cNvSpPr>
              <p:nvPr/>
            </p:nvSpPr>
            <p:spPr bwMode="auto">
              <a:xfrm>
                <a:off x="2501900" y="1603376"/>
                <a:ext cx="419100" cy="357188"/>
              </a:xfrm>
              <a:custGeom>
                <a:avLst/>
                <a:gdLst/>
                <a:ahLst/>
                <a:cxnLst>
                  <a:cxn ang="0">
                    <a:pos x="36" y="106"/>
                  </a:cxn>
                  <a:cxn ang="0">
                    <a:pos x="36" y="88"/>
                  </a:cxn>
                  <a:cxn ang="0">
                    <a:pos x="36" y="74"/>
                  </a:cxn>
                  <a:cxn ang="0">
                    <a:pos x="21" y="92"/>
                  </a:cxn>
                  <a:cxn ang="0">
                    <a:pos x="36" y="106"/>
                  </a:cxn>
                  <a:cxn ang="0">
                    <a:pos x="52" y="45"/>
                  </a:cxn>
                  <a:cxn ang="0">
                    <a:pos x="60" y="69"/>
                  </a:cxn>
                  <a:cxn ang="0">
                    <a:pos x="60" y="54"/>
                  </a:cxn>
                  <a:cxn ang="0">
                    <a:pos x="62" y="52"/>
                  </a:cxn>
                  <a:cxn ang="0">
                    <a:pos x="65" y="54"/>
                  </a:cxn>
                  <a:cxn ang="0">
                    <a:pos x="65" y="69"/>
                  </a:cxn>
                  <a:cxn ang="0">
                    <a:pos x="71" y="45"/>
                  </a:cxn>
                  <a:cxn ang="0">
                    <a:pos x="89" y="50"/>
                  </a:cxn>
                  <a:cxn ang="0">
                    <a:pos x="95" y="58"/>
                  </a:cxn>
                  <a:cxn ang="0">
                    <a:pos x="114" y="76"/>
                  </a:cxn>
                  <a:cxn ang="0">
                    <a:pos x="143" y="58"/>
                  </a:cxn>
                  <a:cxn ang="0">
                    <a:pos x="150" y="56"/>
                  </a:cxn>
                  <a:cxn ang="0">
                    <a:pos x="152" y="49"/>
                  </a:cxn>
                  <a:cxn ang="0">
                    <a:pos x="154" y="48"/>
                  </a:cxn>
                  <a:cxn ang="0">
                    <a:pos x="155" y="50"/>
                  </a:cxn>
                  <a:cxn ang="0">
                    <a:pos x="152" y="57"/>
                  </a:cxn>
                  <a:cxn ang="0">
                    <a:pos x="152" y="69"/>
                  </a:cxn>
                  <a:cxn ang="0">
                    <a:pos x="118" y="93"/>
                  </a:cxn>
                  <a:cxn ang="0">
                    <a:pos x="108" y="93"/>
                  </a:cxn>
                  <a:cxn ang="0">
                    <a:pos x="90" y="77"/>
                  </a:cxn>
                  <a:cxn ang="0">
                    <a:pos x="90" y="89"/>
                  </a:cxn>
                  <a:cxn ang="0">
                    <a:pos x="88" y="134"/>
                  </a:cxn>
                  <a:cxn ang="0">
                    <a:pos x="37" y="134"/>
                  </a:cxn>
                  <a:cxn ang="0">
                    <a:pos x="36" y="125"/>
                  </a:cxn>
                  <a:cxn ang="0">
                    <a:pos x="4" y="98"/>
                  </a:cxn>
                  <a:cxn ang="0">
                    <a:pos x="3" y="87"/>
                  </a:cxn>
                  <a:cxn ang="0">
                    <a:pos x="35" y="51"/>
                  </a:cxn>
                  <a:cxn ang="0">
                    <a:pos x="40" y="49"/>
                  </a:cxn>
                  <a:cxn ang="0">
                    <a:pos x="52" y="45"/>
                  </a:cxn>
                  <a:cxn ang="0">
                    <a:pos x="62" y="0"/>
                  </a:cxn>
                  <a:cxn ang="0">
                    <a:pos x="78" y="15"/>
                  </a:cxn>
                  <a:cxn ang="0">
                    <a:pos x="62" y="40"/>
                  </a:cxn>
                  <a:cxn ang="0">
                    <a:pos x="47" y="15"/>
                  </a:cxn>
                  <a:cxn ang="0">
                    <a:pos x="62" y="0"/>
                  </a:cxn>
                </a:cxnLst>
                <a:rect l="0" t="0" r="r" b="b"/>
                <a:pathLst>
                  <a:path w="157" h="134">
                    <a:moveTo>
                      <a:pt x="36" y="106"/>
                    </a:moveTo>
                    <a:cubicBezTo>
                      <a:pt x="36" y="100"/>
                      <a:pt x="36" y="95"/>
                      <a:pt x="36" y="88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1" y="80"/>
                      <a:pt x="26" y="86"/>
                      <a:pt x="21" y="92"/>
                    </a:cubicBezTo>
                    <a:cubicBezTo>
                      <a:pt x="26" y="97"/>
                      <a:pt x="31" y="101"/>
                      <a:pt x="36" y="106"/>
                    </a:cubicBezTo>
                    <a:close/>
                    <a:moveTo>
                      <a:pt x="52" y="45"/>
                    </a:moveTo>
                    <a:cubicBezTo>
                      <a:pt x="54" y="51"/>
                      <a:pt x="57" y="63"/>
                      <a:pt x="60" y="69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7" y="62"/>
                      <a:pt x="70" y="51"/>
                      <a:pt x="71" y="45"/>
                    </a:cubicBezTo>
                    <a:cubicBezTo>
                      <a:pt x="76" y="46"/>
                      <a:pt x="84" y="48"/>
                      <a:pt x="89" y="50"/>
                    </a:cubicBezTo>
                    <a:cubicBezTo>
                      <a:pt x="92" y="52"/>
                      <a:pt x="93" y="55"/>
                      <a:pt x="95" y="58"/>
                    </a:cubicBezTo>
                    <a:cubicBezTo>
                      <a:pt x="101" y="64"/>
                      <a:pt x="107" y="70"/>
                      <a:pt x="114" y="76"/>
                    </a:cubicBezTo>
                    <a:cubicBezTo>
                      <a:pt x="126" y="70"/>
                      <a:pt x="134" y="64"/>
                      <a:pt x="143" y="58"/>
                    </a:cubicBezTo>
                    <a:cubicBezTo>
                      <a:pt x="146" y="56"/>
                      <a:pt x="148" y="55"/>
                      <a:pt x="150" y="56"/>
                    </a:cubicBezTo>
                    <a:cubicBezTo>
                      <a:pt x="152" y="49"/>
                      <a:pt x="152" y="49"/>
                      <a:pt x="152" y="49"/>
                    </a:cubicBezTo>
                    <a:cubicBezTo>
                      <a:pt x="152" y="48"/>
                      <a:pt x="153" y="48"/>
                      <a:pt x="154" y="48"/>
                    </a:cubicBezTo>
                    <a:cubicBezTo>
                      <a:pt x="154" y="48"/>
                      <a:pt x="155" y="49"/>
                      <a:pt x="155" y="50"/>
                    </a:cubicBezTo>
                    <a:cubicBezTo>
                      <a:pt x="152" y="57"/>
                      <a:pt x="152" y="57"/>
                      <a:pt x="152" y="57"/>
                    </a:cubicBezTo>
                    <a:cubicBezTo>
                      <a:pt x="156" y="59"/>
                      <a:pt x="157" y="65"/>
                      <a:pt x="152" y="69"/>
                    </a:cubicBezTo>
                    <a:cubicBezTo>
                      <a:pt x="139" y="79"/>
                      <a:pt x="132" y="85"/>
                      <a:pt x="118" y="93"/>
                    </a:cubicBezTo>
                    <a:cubicBezTo>
                      <a:pt x="115" y="95"/>
                      <a:pt x="111" y="95"/>
                      <a:pt x="108" y="93"/>
                    </a:cubicBezTo>
                    <a:cubicBezTo>
                      <a:pt x="102" y="88"/>
                      <a:pt x="96" y="83"/>
                      <a:pt x="90" y="77"/>
                    </a:cubicBezTo>
                    <a:cubicBezTo>
                      <a:pt x="89" y="81"/>
                      <a:pt x="90" y="86"/>
                      <a:pt x="90" y="89"/>
                    </a:cubicBezTo>
                    <a:cubicBezTo>
                      <a:pt x="89" y="105"/>
                      <a:pt x="89" y="120"/>
                      <a:pt x="88" y="134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6" y="125"/>
                      <a:pt x="36" y="125"/>
                      <a:pt x="36" y="125"/>
                    </a:cubicBezTo>
                    <a:cubicBezTo>
                      <a:pt x="26" y="118"/>
                      <a:pt x="12" y="107"/>
                      <a:pt x="4" y="98"/>
                    </a:cubicBezTo>
                    <a:cubicBezTo>
                      <a:pt x="1" y="95"/>
                      <a:pt x="0" y="90"/>
                      <a:pt x="3" y="87"/>
                    </a:cubicBezTo>
                    <a:cubicBezTo>
                      <a:pt x="12" y="75"/>
                      <a:pt x="23" y="63"/>
                      <a:pt x="35" y="51"/>
                    </a:cubicBezTo>
                    <a:cubicBezTo>
                      <a:pt x="36" y="50"/>
                      <a:pt x="37" y="50"/>
                      <a:pt x="40" y="49"/>
                    </a:cubicBezTo>
                    <a:cubicBezTo>
                      <a:pt x="44" y="48"/>
                      <a:pt x="48" y="46"/>
                      <a:pt x="52" y="45"/>
                    </a:cubicBezTo>
                    <a:close/>
                    <a:moveTo>
                      <a:pt x="62" y="0"/>
                    </a:moveTo>
                    <a:cubicBezTo>
                      <a:pt x="71" y="0"/>
                      <a:pt x="78" y="7"/>
                      <a:pt x="78" y="15"/>
                    </a:cubicBezTo>
                    <a:cubicBezTo>
                      <a:pt x="78" y="23"/>
                      <a:pt x="72" y="40"/>
                      <a:pt x="62" y="40"/>
                    </a:cubicBezTo>
                    <a:cubicBezTo>
                      <a:pt x="53" y="40"/>
                      <a:pt x="47" y="23"/>
                      <a:pt x="47" y="15"/>
                    </a:cubicBezTo>
                    <a:cubicBezTo>
                      <a:pt x="47" y="7"/>
                      <a:pt x="54" y="0"/>
                      <a:pt x="6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37"/>
              <p:cNvSpPr>
                <a:spLocks noEditPoints="1"/>
              </p:cNvSpPr>
              <p:nvPr/>
            </p:nvSpPr>
            <p:spPr bwMode="auto">
              <a:xfrm>
                <a:off x="3006725" y="2000251"/>
                <a:ext cx="168275" cy="257175"/>
              </a:xfrm>
              <a:custGeom>
                <a:avLst/>
                <a:gdLst/>
                <a:ahLst/>
                <a:cxnLst>
                  <a:cxn ang="0">
                    <a:pos x="25" y="38"/>
                  </a:cxn>
                  <a:cxn ang="0">
                    <a:pos x="32" y="38"/>
                  </a:cxn>
                  <a:cxn ang="0">
                    <a:pos x="39" y="38"/>
                  </a:cxn>
                  <a:cxn ang="0">
                    <a:pos x="48" y="17"/>
                  </a:cxn>
                  <a:cxn ang="0">
                    <a:pos x="32" y="0"/>
                  </a:cxn>
                  <a:cxn ang="0">
                    <a:pos x="15" y="17"/>
                  </a:cxn>
                  <a:cxn ang="0">
                    <a:pos x="25" y="38"/>
                  </a:cxn>
                  <a:cxn ang="0">
                    <a:pos x="46" y="44"/>
                  </a:cxn>
                  <a:cxn ang="0">
                    <a:pos x="58" y="51"/>
                  </a:cxn>
                  <a:cxn ang="0">
                    <a:pos x="63" y="96"/>
                  </a:cxn>
                  <a:cxn ang="0">
                    <a:pos x="0" y="96"/>
                  </a:cxn>
                  <a:cxn ang="0">
                    <a:pos x="5" y="51"/>
                  </a:cxn>
                  <a:cxn ang="0">
                    <a:pos x="18" y="44"/>
                  </a:cxn>
                  <a:cxn ang="0">
                    <a:pos x="32" y="41"/>
                  </a:cxn>
                  <a:cxn ang="0">
                    <a:pos x="46" y="44"/>
                  </a:cxn>
                </a:cxnLst>
                <a:rect l="0" t="0" r="r" b="b"/>
                <a:pathLst>
                  <a:path w="63" h="96">
                    <a:moveTo>
                      <a:pt x="25" y="38"/>
                    </a:moveTo>
                    <a:cubicBezTo>
                      <a:pt x="27" y="38"/>
                      <a:pt x="30" y="38"/>
                      <a:pt x="32" y="38"/>
                    </a:cubicBezTo>
                    <a:cubicBezTo>
                      <a:pt x="33" y="38"/>
                      <a:pt x="36" y="38"/>
                      <a:pt x="39" y="38"/>
                    </a:cubicBezTo>
                    <a:cubicBezTo>
                      <a:pt x="41" y="37"/>
                      <a:pt x="48" y="29"/>
                      <a:pt x="48" y="17"/>
                    </a:cubicBezTo>
                    <a:cubicBezTo>
                      <a:pt x="48" y="8"/>
                      <a:pt x="41" y="0"/>
                      <a:pt x="32" y="0"/>
                    </a:cubicBezTo>
                    <a:cubicBezTo>
                      <a:pt x="22" y="0"/>
                      <a:pt x="15" y="8"/>
                      <a:pt x="15" y="17"/>
                    </a:cubicBezTo>
                    <a:cubicBezTo>
                      <a:pt x="15" y="29"/>
                      <a:pt x="22" y="37"/>
                      <a:pt x="25" y="38"/>
                    </a:cubicBezTo>
                    <a:close/>
                    <a:moveTo>
                      <a:pt x="46" y="44"/>
                    </a:moveTo>
                    <a:cubicBezTo>
                      <a:pt x="51" y="46"/>
                      <a:pt x="57" y="48"/>
                      <a:pt x="58" y="51"/>
                    </a:cubicBezTo>
                    <a:cubicBezTo>
                      <a:pt x="61" y="60"/>
                      <a:pt x="63" y="87"/>
                      <a:pt x="63" y="96"/>
                    </a:cubicBezTo>
                    <a:cubicBezTo>
                      <a:pt x="43" y="96"/>
                      <a:pt x="20" y="96"/>
                      <a:pt x="0" y="96"/>
                    </a:cubicBezTo>
                    <a:cubicBezTo>
                      <a:pt x="0" y="87"/>
                      <a:pt x="2" y="60"/>
                      <a:pt x="5" y="51"/>
                    </a:cubicBezTo>
                    <a:cubicBezTo>
                      <a:pt x="6" y="48"/>
                      <a:pt x="13" y="46"/>
                      <a:pt x="18" y="44"/>
                    </a:cubicBezTo>
                    <a:cubicBezTo>
                      <a:pt x="17" y="43"/>
                      <a:pt x="22" y="41"/>
                      <a:pt x="32" y="41"/>
                    </a:cubicBezTo>
                    <a:cubicBezTo>
                      <a:pt x="41" y="41"/>
                      <a:pt x="46" y="43"/>
                      <a:pt x="46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38"/>
              <p:cNvSpPr>
                <a:spLocks noEditPoints="1"/>
              </p:cNvSpPr>
              <p:nvPr/>
            </p:nvSpPr>
            <p:spPr bwMode="auto">
              <a:xfrm>
                <a:off x="2509838" y="2000251"/>
                <a:ext cx="168275" cy="257175"/>
              </a:xfrm>
              <a:custGeom>
                <a:avLst/>
                <a:gdLst/>
                <a:ahLst/>
                <a:cxnLst>
                  <a:cxn ang="0">
                    <a:pos x="24" y="38"/>
                  </a:cxn>
                  <a:cxn ang="0">
                    <a:pos x="31" y="38"/>
                  </a:cxn>
                  <a:cxn ang="0">
                    <a:pos x="38" y="38"/>
                  </a:cxn>
                  <a:cxn ang="0">
                    <a:pos x="48" y="17"/>
                  </a:cxn>
                  <a:cxn ang="0">
                    <a:pos x="31" y="0"/>
                  </a:cxn>
                  <a:cxn ang="0">
                    <a:pos x="15" y="17"/>
                  </a:cxn>
                  <a:cxn ang="0">
                    <a:pos x="24" y="38"/>
                  </a:cxn>
                  <a:cxn ang="0">
                    <a:pos x="45" y="44"/>
                  </a:cxn>
                  <a:cxn ang="0">
                    <a:pos x="57" y="51"/>
                  </a:cxn>
                  <a:cxn ang="0">
                    <a:pos x="63" y="96"/>
                  </a:cxn>
                  <a:cxn ang="0">
                    <a:pos x="0" y="96"/>
                  </a:cxn>
                  <a:cxn ang="0">
                    <a:pos x="5" y="51"/>
                  </a:cxn>
                  <a:cxn ang="0">
                    <a:pos x="17" y="44"/>
                  </a:cxn>
                  <a:cxn ang="0">
                    <a:pos x="31" y="41"/>
                  </a:cxn>
                  <a:cxn ang="0">
                    <a:pos x="45" y="44"/>
                  </a:cxn>
                </a:cxnLst>
                <a:rect l="0" t="0" r="r" b="b"/>
                <a:pathLst>
                  <a:path w="63" h="96">
                    <a:moveTo>
                      <a:pt x="24" y="38"/>
                    </a:moveTo>
                    <a:cubicBezTo>
                      <a:pt x="27" y="38"/>
                      <a:pt x="30" y="38"/>
                      <a:pt x="31" y="38"/>
                    </a:cubicBezTo>
                    <a:cubicBezTo>
                      <a:pt x="33" y="38"/>
                      <a:pt x="35" y="38"/>
                      <a:pt x="38" y="38"/>
                    </a:cubicBezTo>
                    <a:cubicBezTo>
                      <a:pt x="41" y="37"/>
                      <a:pt x="48" y="29"/>
                      <a:pt x="48" y="17"/>
                    </a:cubicBezTo>
                    <a:cubicBezTo>
                      <a:pt x="48" y="8"/>
                      <a:pt x="40" y="0"/>
                      <a:pt x="31" y="0"/>
                    </a:cubicBezTo>
                    <a:cubicBezTo>
                      <a:pt x="22" y="0"/>
                      <a:pt x="15" y="8"/>
                      <a:pt x="15" y="17"/>
                    </a:cubicBezTo>
                    <a:cubicBezTo>
                      <a:pt x="15" y="29"/>
                      <a:pt x="22" y="37"/>
                      <a:pt x="24" y="38"/>
                    </a:cubicBezTo>
                    <a:close/>
                    <a:moveTo>
                      <a:pt x="45" y="44"/>
                    </a:moveTo>
                    <a:cubicBezTo>
                      <a:pt x="50" y="46"/>
                      <a:pt x="57" y="48"/>
                      <a:pt x="57" y="51"/>
                    </a:cubicBezTo>
                    <a:cubicBezTo>
                      <a:pt x="60" y="60"/>
                      <a:pt x="63" y="87"/>
                      <a:pt x="63" y="96"/>
                    </a:cubicBezTo>
                    <a:cubicBezTo>
                      <a:pt x="42" y="96"/>
                      <a:pt x="20" y="96"/>
                      <a:pt x="0" y="96"/>
                    </a:cubicBezTo>
                    <a:cubicBezTo>
                      <a:pt x="0" y="87"/>
                      <a:pt x="2" y="60"/>
                      <a:pt x="5" y="51"/>
                    </a:cubicBezTo>
                    <a:cubicBezTo>
                      <a:pt x="6" y="48"/>
                      <a:pt x="12" y="46"/>
                      <a:pt x="17" y="44"/>
                    </a:cubicBezTo>
                    <a:cubicBezTo>
                      <a:pt x="16" y="43"/>
                      <a:pt x="21" y="41"/>
                      <a:pt x="31" y="41"/>
                    </a:cubicBezTo>
                    <a:cubicBezTo>
                      <a:pt x="41" y="41"/>
                      <a:pt x="46" y="43"/>
                      <a:pt x="45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39"/>
              <p:cNvSpPr>
                <a:spLocks noEditPoints="1"/>
              </p:cNvSpPr>
              <p:nvPr/>
            </p:nvSpPr>
            <p:spPr bwMode="auto">
              <a:xfrm>
                <a:off x="2674938" y="2000251"/>
                <a:ext cx="168275" cy="257175"/>
              </a:xfrm>
              <a:custGeom>
                <a:avLst/>
                <a:gdLst/>
                <a:ahLst/>
                <a:cxnLst>
                  <a:cxn ang="0">
                    <a:pos x="24" y="38"/>
                  </a:cxn>
                  <a:cxn ang="0">
                    <a:pos x="31" y="38"/>
                  </a:cxn>
                  <a:cxn ang="0">
                    <a:pos x="38" y="38"/>
                  </a:cxn>
                  <a:cxn ang="0">
                    <a:pos x="48" y="17"/>
                  </a:cxn>
                  <a:cxn ang="0">
                    <a:pos x="31" y="0"/>
                  </a:cxn>
                  <a:cxn ang="0">
                    <a:pos x="15" y="17"/>
                  </a:cxn>
                  <a:cxn ang="0">
                    <a:pos x="24" y="38"/>
                  </a:cxn>
                  <a:cxn ang="0">
                    <a:pos x="45" y="44"/>
                  </a:cxn>
                  <a:cxn ang="0">
                    <a:pos x="57" y="51"/>
                  </a:cxn>
                  <a:cxn ang="0">
                    <a:pos x="63" y="96"/>
                  </a:cxn>
                  <a:cxn ang="0">
                    <a:pos x="0" y="96"/>
                  </a:cxn>
                  <a:cxn ang="0">
                    <a:pos x="5" y="51"/>
                  </a:cxn>
                  <a:cxn ang="0">
                    <a:pos x="17" y="44"/>
                  </a:cxn>
                  <a:cxn ang="0">
                    <a:pos x="31" y="41"/>
                  </a:cxn>
                  <a:cxn ang="0">
                    <a:pos x="45" y="44"/>
                  </a:cxn>
                </a:cxnLst>
                <a:rect l="0" t="0" r="r" b="b"/>
                <a:pathLst>
                  <a:path w="63" h="96">
                    <a:moveTo>
                      <a:pt x="24" y="38"/>
                    </a:moveTo>
                    <a:cubicBezTo>
                      <a:pt x="27" y="38"/>
                      <a:pt x="30" y="38"/>
                      <a:pt x="31" y="38"/>
                    </a:cubicBezTo>
                    <a:cubicBezTo>
                      <a:pt x="33" y="38"/>
                      <a:pt x="36" y="38"/>
                      <a:pt x="38" y="38"/>
                    </a:cubicBezTo>
                    <a:cubicBezTo>
                      <a:pt x="41" y="37"/>
                      <a:pt x="48" y="29"/>
                      <a:pt x="48" y="17"/>
                    </a:cubicBezTo>
                    <a:cubicBezTo>
                      <a:pt x="48" y="8"/>
                      <a:pt x="40" y="0"/>
                      <a:pt x="31" y="0"/>
                    </a:cubicBezTo>
                    <a:cubicBezTo>
                      <a:pt x="22" y="0"/>
                      <a:pt x="15" y="8"/>
                      <a:pt x="15" y="17"/>
                    </a:cubicBezTo>
                    <a:cubicBezTo>
                      <a:pt x="15" y="29"/>
                      <a:pt x="22" y="37"/>
                      <a:pt x="24" y="38"/>
                    </a:cubicBezTo>
                    <a:close/>
                    <a:moveTo>
                      <a:pt x="45" y="44"/>
                    </a:moveTo>
                    <a:cubicBezTo>
                      <a:pt x="50" y="46"/>
                      <a:pt x="57" y="48"/>
                      <a:pt x="57" y="51"/>
                    </a:cubicBezTo>
                    <a:cubicBezTo>
                      <a:pt x="60" y="60"/>
                      <a:pt x="63" y="87"/>
                      <a:pt x="63" y="96"/>
                    </a:cubicBezTo>
                    <a:cubicBezTo>
                      <a:pt x="43" y="96"/>
                      <a:pt x="20" y="96"/>
                      <a:pt x="0" y="96"/>
                    </a:cubicBezTo>
                    <a:cubicBezTo>
                      <a:pt x="0" y="87"/>
                      <a:pt x="2" y="60"/>
                      <a:pt x="5" y="51"/>
                    </a:cubicBezTo>
                    <a:cubicBezTo>
                      <a:pt x="6" y="48"/>
                      <a:pt x="12" y="46"/>
                      <a:pt x="17" y="44"/>
                    </a:cubicBezTo>
                    <a:cubicBezTo>
                      <a:pt x="16" y="43"/>
                      <a:pt x="21" y="41"/>
                      <a:pt x="31" y="41"/>
                    </a:cubicBezTo>
                    <a:cubicBezTo>
                      <a:pt x="41" y="41"/>
                      <a:pt x="46" y="43"/>
                      <a:pt x="45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40"/>
              <p:cNvSpPr>
                <a:spLocks noEditPoints="1"/>
              </p:cNvSpPr>
              <p:nvPr/>
            </p:nvSpPr>
            <p:spPr bwMode="auto">
              <a:xfrm>
                <a:off x="2841625" y="2000251"/>
                <a:ext cx="166688" cy="257175"/>
              </a:xfrm>
              <a:custGeom>
                <a:avLst/>
                <a:gdLst/>
                <a:ahLst/>
                <a:cxnLst>
                  <a:cxn ang="0">
                    <a:pos x="24" y="38"/>
                  </a:cxn>
                  <a:cxn ang="0">
                    <a:pos x="31" y="38"/>
                  </a:cxn>
                  <a:cxn ang="0">
                    <a:pos x="39" y="38"/>
                  </a:cxn>
                  <a:cxn ang="0">
                    <a:pos x="48" y="17"/>
                  </a:cxn>
                  <a:cxn ang="0">
                    <a:pos x="31" y="0"/>
                  </a:cxn>
                  <a:cxn ang="0">
                    <a:pos x="15" y="17"/>
                  </a:cxn>
                  <a:cxn ang="0">
                    <a:pos x="24" y="38"/>
                  </a:cxn>
                  <a:cxn ang="0">
                    <a:pos x="45" y="44"/>
                  </a:cxn>
                  <a:cxn ang="0">
                    <a:pos x="58" y="51"/>
                  </a:cxn>
                  <a:cxn ang="0">
                    <a:pos x="63" y="96"/>
                  </a:cxn>
                  <a:cxn ang="0">
                    <a:pos x="0" y="96"/>
                  </a:cxn>
                  <a:cxn ang="0">
                    <a:pos x="5" y="51"/>
                  </a:cxn>
                  <a:cxn ang="0">
                    <a:pos x="17" y="44"/>
                  </a:cxn>
                  <a:cxn ang="0">
                    <a:pos x="31" y="41"/>
                  </a:cxn>
                  <a:cxn ang="0">
                    <a:pos x="45" y="44"/>
                  </a:cxn>
                </a:cxnLst>
                <a:rect l="0" t="0" r="r" b="b"/>
                <a:pathLst>
                  <a:path w="63" h="96">
                    <a:moveTo>
                      <a:pt x="24" y="38"/>
                    </a:moveTo>
                    <a:cubicBezTo>
                      <a:pt x="27" y="38"/>
                      <a:pt x="30" y="38"/>
                      <a:pt x="31" y="38"/>
                    </a:cubicBezTo>
                    <a:cubicBezTo>
                      <a:pt x="33" y="38"/>
                      <a:pt x="36" y="38"/>
                      <a:pt x="39" y="38"/>
                    </a:cubicBezTo>
                    <a:cubicBezTo>
                      <a:pt x="41" y="37"/>
                      <a:pt x="48" y="29"/>
                      <a:pt x="48" y="17"/>
                    </a:cubicBezTo>
                    <a:cubicBezTo>
                      <a:pt x="48" y="8"/>
                      <a:pt x="41" y="0"/>
                      <a:pt x="31" y="0"/>
                    </a:cubicBezTo>
                    <a:cubicBezTo>
                      <a:pt x="22" y="0"/>
                      <a:pt x="15" y="8"/>
                      <a:pt x="15" y="17"/>
                    </a:cubicBezTo>
                    <a:cubicBezTo>
                      <a:pt x="15" y="29"/>
                      <a:pt x="22" y="37"/>
                      <a:pt x="24" y="38"/>
                    </a:cubicBezTo>
                    <a:close/>
                    <a:moveTo>
                      <a:pt x="45" y="44"/>
                    </a:moveTo>
                    <a:cubicBezTo>
                      <a:pt x="50" y="46"/>
                      <a:pt x="57" y="48"/>
                      <a:pt x="58" y="51"/>
                    </a:cubicBezTo>
                    <a:cubicBezTo>
                      <a:pt x="61" y="60"/>
                      <a:pt x="63" y="87"/>
                      <a:pt x="63" y="96"/>
                    </a:cubicBezTo>
                    <a:cubicBezTo>
                      <a:pt x="43" y="96"/>
                      <a:pt x="20" y="96"/>
                      <a:pt x="0" y="96"/>
                    </a:cubicBezTo>
                    <a:cubicBezTo>
                      <a:pt x="0" y="87"/>
                      <a:pt x="2" y="60"/>
                      <a:pt x="5" y="51"/>
                    </a:cubicBezTo>
                    <a:cubicBezTo>
                      <a:pt x="6" y="48"/>
                      <a:pt x="12" y="46"/>
                      <a:pt x="17" y="44"/>
                    </a:cubicBezTo>
                    <a:cubicBezTo>
                      <a:pt x="17" y="43"/>
                      <a:pt x="22" y="41"/>
                      <a:pt x="31" y="41"/>
                    </a:cubicBezTo>
                    <a:cubicBezTo>
                      <a:pt x="41" y="41"/>
                      <a:pt x="46" y="43"/>
                      <a:pt x="45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41"/>
              <p:cNvSpPr>
                <a:spLocks noEditPoints="1"/>
              </p:cNvSpPr>
              <p:nvPr/>
            </p:nvSpPr>
            <p:spPr bwMode="auto">
              <a:xfrm rot="4478839">
                <a:off x="2889250" y="1677988"/>
                <a:ext cx="228600" cy="184150"/>
              </a:xfrm>
              <a:custGeom>
                <a:avLst/>
                <a:gdLst/>
                <a:ahLst/>
                <a:cxnLst>
                  <a:cxn ang="0">
                    <a:pos x="59" y="39"/>
                  </a:cxn>
                  <a:cxn ang="0">
                    <a:pos x="60" y="38"/>
                  </a:cxn>
                  <a:cxn ang="0">
                    <a:pos x="59" y="36"/>
                  </a:cxn>
                  <a:cxn ang="0">
                    <a:pos x="56" y="36"/>
                  </a:cxn>
                  <a:cxn ang="0">
                    <a:pos x="55" y="38"/>
                  </a:cxn>
                  <a:cxn ang="0">
                    <a:pos x="58" y="40"/>
                  </a:cxn>
                  <a:cxn ang="0">
                    <a:pos x="85" y="9"/>
                  </a:cxn>
                  <a:cxn ang="0">
                    <a:pos x="85" y="9"/>
                  </a:cxn>
                  <a:cxn ang="0">
                    <a:pos x="85" y="9"/>
                  </a:cxn>
                  <a:cxn ang="0">
                    <a:pos x="85" y="9"/>
                  </a:cxn>
                  <a:cxn ang="0">
                    <a:pos x="86" y="9"/>
                  </a:cxn>
                  <a:cxn ang="0">
                    <a:pos x="86" y="9"/>
                  </a:cxn>
                  <a:cxn ang="0">
                    <a:pos x="86" y="9"/>
                  </a:cxn>
                  <a:cxn ang="0">
                    <a:pos x="86" y="9"/>
                  </a:cxn>
                  <a:cxn ang="0">
                    <a:pos x="86" y="9"/>
                  </a:cxn>
                  <a:cxn ang="0">
                    <a:pos x="86" y="9"/>
                  </a:cxn>
                  <a:cxn ang="0">
                    <a:pos x="86" y="9"/>
                  </a:cxn>
                  <a:cxn ang="0">
                    <a:pos x="86" y="8"/>
                  </a:cxn>
                  <a:cxn ang="0">
                    <a:pos x="86" y="8"/>
                  </a:cxn>
                  <a:cxn ang="0">
                    <a:pos x="86" y="8"/>
                  </a:cxn>
                  <a:cxn ang="0">
                    <a:pos x="86" y="8"/>
                  </a:cxn>
                  <a:cxn ang="0">
                    <a:pos x="86" y="8"/>
                  </a:cxn>
                  <a:cxn ang="0">
                    <a:pos x="71" y="8"/>
                  </a:cxn>
                  <a:cxn ang="0">
                    <a:pos x="60" y="31"/>
                  </a:cxn>
                  <a:cxn ang="0">
                    <a:pos x="53" y="33"/>
                  </a:cxn>
                  <a:cxn ang="0">
                    <a:pos x="53" y="33"/>
                  </a:cxn>
                  <a:cxn ang="0">
                    <a:pos x="40" y="31"/>
                  </a:cxn>
                  <a:cxn ang="0">
                    <a:pos x="38" y="27"/>
                  </a:cxn>
                  <a:cxn ang="0">
                    <a:pos x="28" y="27"/>
                  </a:cxn>
                  <a:cxn ang="0">
                    <a:pos x="26" y="32"/>
                  </a:cxn>
                  <a:cxn ang="0">
                    <a:pos x="9" y="55"/>
                  </a:cxn>
                  <a:cxn ang="0">
                    <a:pos x="2" y="57"/>
                  </a:cxn>
                  <a:cxn ang="0">
                    <a:pos x="2" y="57"/>
                  </a:cxn>
                  <a:cxn ang="0">
                    <a:pos x="2" y="67"/>
                  </a:cxn>
                  <a:cxn ang="0">
                    <a:pos x="7" y="69"/>
                  </a:cxn>
                  <a:cxn ang="0">
                    <a:pos x="12" y="67"/>
                  </a:cxn>
                  <a:cxn ang="0">
                    <a:pos x="13" y="58"/>
                  </a:cxn>
                  <a:cxn ang="0">
                    <a:pos x="33" y="39"/>
                  </a:cxn>
                  <a:cxn ang="0">
                    <a:pos x="38" y="37"/>
                  </a:cxn>
                  <a:cxn ang="0">
                    <a:pos x="39" y="35"/>
                  </a:cxn>
                  <a:cxn ang="0">
                    <a:pos x="53" y="42"/>
                  </a:cxn>
                  <a:cxn ang="0">
                    <a:pos x="62" y="42"/>
                  </a:cxn>
                  <a:cxn ang="0">
                    <a:pos x="65" y="38"/>
                  </a:cxn>
                  <a:cxn ang="0">
                    <a:pos x="77" y="14"/>
                  </a:cxn>
                  <a:cxn ang="0">
                    <a:pos x="33" y="34"/>
                  </a:cxn>
                  <a:cxn ang="0">
                    <a:pos x="35" y="34"/>
                  </a:cxn>
                  <a:cxn ang="0">
                    <a:pos x="35" y="30"/>
                  </a:cxn>
                  <a:cxn ang="0">
                    <a:pos x="31" y="30"/>
                  </a:cxn>
                  <a:cxn ang="0">
                    <a:pos x="31" y="30"/>
                  </a:cxn>
                  <a:cxn ang="0">
                    <a:pos x="31" y="34"/>
                  </a:cxn>
                  <a:cxn ang="0">
                    <a:pos x="33" y="34"/>
                  </a:cxn>
                  <a:cxn ang="0">
                    <a:pos x="9" y="63"/>
                  </a:cxn>
                  <a:cxn ang="0">
                    <a:pos x="9" y="62"/>
                  </a:cxn>
                  <a:cxn ang="0">
                    <a:pos x="7" y="59"/>
                  </a:cxn>
                  <a:cxn ang="0">
                    <a:pos x="5" y="60"/>
                  </a:cxn>
                  <a:cxn ang="0">
                    <a:pos x="5" y="63"/>
                  </a:cxn>
                  <a:cxn ang="0">
                    <a:pos x="7" y="64"/>
                  </a:cxn>
                </a:cxnLst>
                <a:rect l="0" t="0" r="r" b="b"/>
                <a:pathLst>
                  <a:path w="86" h="69">
                    <a:moveTo>
                      <a:pt x="58" y="40"/>
                    </a:moveTo>
                    <a:cubicBezTo>
                      <a:pt x="58" y="40"/>
                      <a:pt x="59" y="40"/>
                      <a:pt x="59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0" y="39"/>
                      <a:pt x="60" y="38"/>
                      <a:pt x="60" y="38"/>
                    </a:cubicBezTo>
                    <a:cubicBezTo>
                      <a:pt x="60" y="37"/>
                      <a:pt x="60" y="36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5"/>
                      <a:pt x="58" y="35"/>
                      <a:pt x="58" y="35"/>
                    </a:cubicBezTo>
                    <a:cubicBezTo>
                      <a:pt x="57" y="35"/>
                      <a:pt x="56" y="35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7"/>
                      <a:pt x="55" y="38"/>
                    </a:cubicBezTo>
                    <a:cubicBezTo>
                      <a:pt x="55" y="38"/>
                      <a:pt x="55" y="39"/>
                      <a:pt x="56" y="39"/>
                    </a:cubicBezTo>
                    <a:cubicBezTo>
                      <a:pt x="56" y="40"/>
                      <a:pt x="57" y="40"/>
                      <a:pt x="58" y="40"/>
                    </a:cubicBezTo>
                    <a:close/>
                    <a:moveTo>
                      <a:pt x="78" y="15"/>
                    </a:moveTo>
                    <a:cubicBezTo>
                      <a:pt x="82" y="15"/>
                      <a:pt x="85" y="12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4"/>
                      <a:pt x="82" y="0"/>
                      <a:pt x="78" y="0"/>
                    </a:cubicBezTo>
                    <a:cubicBezTo>
                      <a:pt x="75" y="0"/>
                      <a:pt x="71" y="4"/>
                      <a:pt x="71" y="8"/>
                    </a:cubicBezTo>
                    <a:cubicBezTo>
                      <a:pt x="71" y="9"/>
                      <a:pt x="72" y="11"/>
                      <a:pt x="73" y="12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59" y="31"/>
                      <a:pt x="58" y="31"/>
                      <a:pt x="58" y="31"/>
                    </a:cubicBezTo>
                    <a:cubicBezTo>
                      <a:pt x="56" y="31"/>
                      <a:pt x="54" y="31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2" y="33"/>
                      <a:pt x="52" y="33"/>
                      <a:pt x="52" y="34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0"/>
                      <a:pt x="39" y="28"/>
                      <a:pt x="38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7" y="26"/>
                      <a:pt x="35" y="25"/>
                      <a:pt x="33" y="25"/>
                    </a:cubicBezTo>
                    <a:cubicBezTo>
                      <a:pt x="31" y="25"/>
                      <a:pt x="29" y="26"/>
                      <a:pt x="28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8"/>
                      <a:pt x="26" y="30"/>
                      <a:pt x="26" y="32"/>
                    </a:cubicBezTo>
                    <a:cubicBezTo>
                      <a:pt x="26" y="33"/>
                      <a:pt x="26" y="34"/>
                      <a:pt x="27" y="3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5"/>
                      <a:pt x="8" y="55"/>
                      <a:pt x="7" y="55"/>
                    </a:cubicBezTo>
                    <a:cubicBezTo>
                      <a:pt x="5" y="55"/>
                      <a:pt x="3" y="55"/>
                      <a:pt x="2" y="57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1" y="58"/>
                      <a:pt x="0" y="60"/>
                      <a:pt x="0" y="62"/>
                    </a:cubicBezTo>
                    <a:cubicBezTo>
                      <a:pt x="0" y="64"/>
                      <a:pt x="1" y="65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3" y="68"/>
                      <a:pt x="5" y="69"/>
                      <a:pt x="7" y="69"/>
                    </a:cubicBezTo>
                    <a:cubicBezTo>
                      <a:pt x="9" y="69"/>
                      <a:pt x="10" y="68"/>
                      <a:pt x="12" y="6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3" y="65"/>
                      <a:pt x="14" y="64"/>
                      <a:pt x="14" y="62"/>
                    </a:cubicBezTo>
                    <a:cubicBezTo>
                      <a:pt x="14" y="60"/>
                      <a:pt x="13" y="59"/>
                      <a:pt x="13" y="58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2" y="39"/>
                      <a:pt x="33" y="39"/>
                    </a:cubicBezTo>
                    <a:cubicBezTo>
                      <a:pt x="35" y="39"/>
                      <a:pt x="37" y="38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6"/>
                      <a:pt x="39" y="36"/>
                      <a:pt x="39" y="35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40"/>
                      <a:pt x="52" y="41"/>
                      <a:pt x="53" y="42"/>
                    </a:cubicBezTo>
                    <a:cubicBezTo>
                      <a:pt x="54" y="44"/>
                      <a:pt x="56" y="44"/>
                      <a:pt x="58" y="44"/>
                    </a:cubicBezTo>
                    <a:cubicBezTo>
                      <a:pt x="59" y="44"/>
                      <a:pt x="61" y="44"/>
                      <a:pt x="62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4" y="41"/>
                      <a:pt x="65" y="39"/>
                      <a:pt x="65" y="38"/>
                    </a:cubicBezTo>
                    <a:cubicBezTo>
                      <a:pt x="65" y="36"/>
                      <a:pt x="64" y="35"/>
                      <a:pt x="63" y="33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7" y="15"/>
                      <a:pt x="78" y="15"/>
                      <a:pt x="78" y="15"/>
                    </a:cubicBezTo>
                    <a:close/>
                    <a:moveTo>
                      <a:pt x="33" y="34"/>
                    </a:moveTo>
                    <a:cubicBezTo>
                      <a:pt x="34" y="34"/>
                      <a:pt x="34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3"/>
                      <a:pt x="36" y="33"/>
                      <a:pt x="36" y="32"/>
                    </a:cubicBezTo>
                    <a:cubicBezTo>
                      <a:pt x="36" y="31"/>
                      <a:pt x="35" y="30"/>
                      <a:pt x="35" y="30"/>
                    </a:cubicBezTo>
                    <a:cubicBezTo>
                      <a:pt x="34" y="30"/>
                      <a:pt x="34" y="29"/>
                      <a:pt x="33" y="29"/>
                    </a:cubicBezTo>
                    <a:cubicBezTo>
                      <a:pt x="32" y="29"/>
                      <a:pt x="32" y="30"/>
                      <a:pt x="31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0"/>
                      <a:pt x="31" y="31"/>
                      <a:pt x="31" y="32"/>
                    </a:cubicBezTo>
                    <a:cubicBezTo>
                      <a:pt x="31" y="33"/>
                      <a:pt x="31" y="33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2" y="34"/>
                      <a:pt x="32" y="34"/>
                      <a:pt x="33" y="34"/>
                    </a:cubicBezTo>
                    <a:close/>
                    <a:moveTo>
                      <a:pt x="7" y="64"/>
                    </a:moveTo>
                    <a:cubicBezTo>
                      <a:pt x="8" y="64"/>
                      <a:pt x="8" y="64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3"/>
                      <a:pt x="9" y="62"/>
                      <a:pt x="9" y="62"/>
                    </a:cubicBezTo>
                    <a:cubicBezTo>
                      <a:pt x="9" y="61"/>
                      <a:pt x="9" y="60"/>
                      <a:pt x="9" y="60"/>
                    </a:cubicBezTo>
                    <a:cubicBezTo>
                      <a:pt x="8" y="59"/>
                      <a:pt x="8" y="59"/>
                      <a:pt x="7" y="59"/>
                    </a:cubicBezTo>
                    <a:cubicBezTo>
                      <a:pt x="6" y="59"/>
                      <a:pt x="5" y="59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4" y="61"/>
                      <a:pt x="4" y="62"/>
                    </a:cubicBezTo>
                    <a:cubicBezTo>
                      <a:pt x="4" y="62"/>
                      <a:pt x="5" y="63"/>
                      <a:pt x="5" y="63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6" y="64"/>
                      <a:pt x="6" y="64"/>
                      <a:pt x="7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5" name="ZoneTexte 64"/>
            <p:cNvSpPr txBox="1"/>
            <p:nvPr/>
          </p:nvSpPr>
          <p:spPr>
            <a:xfrm>
              <a:off x="3131840" y="5360449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b="1" dirty="0" smtClean="0">
                  <a:solidFill>
                    <a:srgbClr val="FF0000"/>
                  </a:solidFill>
                </a:rPr>
                <a:t>…en baisse d’activité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3545026" y="3750287"/>
            <a:ext cx="1603038" cy="805000"/>
            <a:chOff x="3473018" y="3759955"/>
            <a:chExt cx="1603038" cy="805000"/>
          </a:xfrm>
        </p:grpSpPr>
        <p:grpSp>
          <p:nvGrpSpPr>
            <p:cNvPr id="74" name="Group 88"/>
            <p:cNvGrpSpPr>
              <a:grpSpLocks noChangeAspect="1"/>
            </p:cNvGrpSpPr>
            <p:nvPr/>
          </p:nvGrpSpPr>
          <p:grpSpPr>
            <a:xfrm>
              <a:off x="4440467" y="3759955"/>
              <a:ext cx="510435" cy="497223"/>
              <a:chOff x="2501900" y="1600201"/>
              <a:chExt cx="674688" cy="657225"/>
            </a:xfrm>
            <a:solidFill>
              <a:schemeClr val="tx1"/>
            </a:solidFill>
          </p:grpSpPr>
          <p:sp>
            <p:nvSpPr>
              <p:cNvPr id="76" name="Freeform 35"/>
              <p:cNvSpPr>
                <a:spLocks/>
              </p:cNvSpPr>
              <p:nvPr/>
            </p:nvSpPr>
            <p:spPr bwMode="auto">
              <a:xfrm>
                <a:off x="2759075" y="1600201"/>
                <a:ext cx="417513" cy="307975"/>
              </a:xfrm>
              <a:custGeom>
                <a:avLst/>
                <a:gdLst/>
                <a:ahLst/>
                <a:cxnLst>
                  <a:cxn ang="0">
                    <a:pos x="5" y="115"/>
                  </a:cxn>
                  <a:cxn ang="0">
                    <a:pos x="0" y="110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7" y="95"/>
                  </a:cxn>
                  <a:cxn ang="0">
                    <a:pos x="10" y="97"/>
                  </a:cxn>
                  <a:cxn ang="0">
                    <a:pos x="13" y="99"/>
                  </a:cxn>
                  <a:cxn ang="0">
                    <a:pos x="13" y="105"/>
                  </a:cxn>
                  <a:cxn ang="0">
                    <a:pos x="144" y="105"/>
                  </a:cxn>
                  <a:cxn ang="0">
                    <a:pos x="144" y="10"/>
                  </a:cxn>
                  <a:cxn ang="0">
                    <a:pos x="13" y="10"/>
                  </a:cxn>
                  <a:cxn ang="0">
                    <a:pos x="13" y="67"/>
                  </a:cxn>
                  <a:cxn ang="0">
                    <a:pos x="7" y="61"/>
                  </a:cxn>
                  <a:cxn ang="0">
                    <a:pos x="7" y="10"/>
                  </a:cxn>
                  <a:cxn ang="0">
                    <a:pos x="5" y="10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52" y="0"/>
                  </a:cxn>
                  <a:cxn ang="0">
                    <a:pos x="157" y="5"/>
                  </a:cxn>
                  <a:cxn ang="0">
                    <a:pos x="152" y="10"/>
                  </a:cxn>
                  <a:cxn ang="0">
                    <a:pos x="151" y="10"/>
                  </a:cxn>
                  <a:cxn ang="0">
                    <a:pos x="151" y="105"/>
                  </a:cxn>
                  <a:cxn ang="0">
                    <a:pos x="152" y="105"/>
                  </a:cxn>
                  <a:cxn ang="0">
                    <a:pos x="157" y="110"/>
                  </a:cxn>
                  <a:cxn ang="0">
                    <a:pos x="152" y="115"/>
                  </a:cxn>
                  <a:cxn ang="0">
                    <a:pos x="5" y="115"/>
                  </a:cxn>
                </a:cxnLst>
                <a:rect l="0" t="0" r="r" b="b"/>
                <a:pathLst>
                  <a:path w="157" h="115">
                    <a:moveTo>
                      <a:pt x="5" y="115"/>
                    </a:moveTo>
                    <a:cubicBezTo>
                      <a:pt x="2" y="115"/>
                      <a:pt x="0" y="113"/>
                      <a:pt x="0" y="110"/>
                    </a:cubicBezTo>
                    <a:cubicBezTo>
                      <a:pt x="0" y="107"/>
                      <a:pt x="2" y="105"/>
                      <a:pt x="5" y="105"/>
                    </a:cubicBezTo>
                    <a:cubicBezTo>
                      <a:pt x="7" y="105"/>
                      <a:pt x="7" y="105"/>
                      <a:pt x="7" y="10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8" y="95"/>
                      <a:pt x="9" y="96"/>
                      <a:pt x="10" y="97"/>
                    </a:cubicBezTo>
                    <a:cubicBezTo>
                      <a:pt x="11" y="98"/>
                      <a:pt x="12" y="99"/>
                      <a:pt x="13" y="99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4" y="105"/>
                      <a:pt x="144" y="105"/>
                      <a:pt x="144" y="105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1" y="65"/>
                      <a:pt x="9" y="63"/>
                      <a:pt x="7" y="6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74" y="0"/>
                      <a:pt x="83" y="0"/>
                      <a:pt x="152" y="0"/>
                    </a:cubicBezTo>
                    <a:cubicBezTo>
                      <a:pt x="155" y="0"/>
                      <a:pt x="157" y="3"/>
                      <a:pt x="157" y="5"/>
                    </a:cubicBezTo>
                    <a:cubicBezTo>
                      <a:pt x="157" y="8"/>
                      <a:pt x="155" y="10"/>
                      <a:pt x="152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1" y="105"/>
                      <a:pt x="151" y="105"/>
                      <a:pt x="151" y="105"/>
                    </a:cubicBezTo>
                    <a:cubicBezTo>
                      <a:pt x="152" y="105"/>
                      <a:pt x="152" y="105"/>
                      <a:pt x="152" y="105"/>
                    </a:cubicBezTo>
                    <a:cubicBezTo>
                      <a:pt x="155" y="105"/>
                      <a:pt x="157" y="107"/>
                      <a:pt x="157" y="110"/>
                    </a:cubicBezTo>
                    <a:cubicBezTo>
                      <a:pt x="157" y="113"/>
                      <a:pt x="155" y="115"/>
                      <a:pt x="152" y="115"/>
                    </a:cubicBezTo>
                    <a:cubicBezTo>
                      <a:pt x="12" y="115"/>
                      <a:pt x="83" y="115"/>
                      <a:pt x="5" y="1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" name="Freeform 36"/>
              <p:cNvSpPr>
                <a:spLocks noEditPoints="1"/>
              </p:cNvSpPr>
              <p:nvPr/>
            </p:nvSpPr>
            <p:spPr bwMode="auto">
              <a:xfrm>
                <a:off x="2501900" y="1603376"/>
                <a:ext cx="419100" cy="357188"/>
              </a:xfrm>
              <a:custGeom>
                <a:avLst/>
                <a:gdLst/>
                <a:ahLst/>
                <a:cxnLst>
                  <a:cxn ang="0">
                    <a:pos x="36" y="106"/>
                  </a:cxn>
                  <a:cxn ang="0">
                    <a:pos x="36" y="88"/>
                  </a:cxn>
                  <a:cxn ang="0">
                    <a:pos x="36" y="74"/>
                  </a:cxn>
                  <a:cxn ang="0">
                    <a:pos x="21" y="92"/>
                  </a:cxn>
                  <a:cxn ang="0">
                    <a:pos x="36" y="106"/>
                  </a:cxn>
                  <a:cxn ang="0">
                    <a:pos x="52" y="45"/>
                  </a:cxn>
                  <a:cxn ang="0">
                    <a:pos x="60" y="69"/>
                  </a:cxn>
                  <a:cxn ang="0">
                    <a:pos x="60" y="54"/>
                  </a:cxn>
                  <a:cxn ang="0">
                    <a:pos x="62" y="52"/>
                  </a:cxn>
                  <a:cxn ang="0">
                    <a:pos x="65" y="54"/>
                  </a:cxn>
                  <a:cxn ang="0">
                    <a:pos x="65" y="69"/>
                  </a:cxn>
                  <a:cxn ang="0">
                    <a:pos x="71" y="45"/>
                  </a:cxn>
                  <a:cxn ang="0">
                    <a:pos x="89" y="50"/>
                  </a:cxn>
                  <a:cxn ang="0">
                    <a:pos x="95" y="58"/>
                  </a:cxn>
                  <a:cxn ang="0">
                    <a:pos x="114" y="76"/>
                  </a:cxn>
                  <a:cxn ang="0">
                    <a:pos x="143" y="58"/>
                  </a:cxn>
                  <a:cxn ang="0">
                    <a:pos x="150" y="56"/>
                  </a:cxn>
                  <a:cxn ang="0">
                    <a:pos x="152" y="49"/>
                  </a:cxn>
                  <a:cxn ang="0">
                    <a:pos x="154" y="48"/>
                  </a:cxn>
                  <a:cxn ang="0">
                    <a:pos x="155" y="50"/>
                  </a:cxn>
                  <a:cxn ang="0">
                    <a:pos x="152" y="57"/>
                  </a:cxn>
                  <a:cxn ang="0">
                    <a:pos x="152" y="69"/>
                  </a:cxn>
                  <a:cxn ang="0">
                    <a:pos x="118" y="93"/>
                  </a:cxn>
                  <a:cxn ang="0">
                    <a:pos x="108" y="93"/>
                  </a:cxn>
                  <a:cxn ang="0">
                    <a:pos x="90" y="77"/>
                  </a:cxn>
                  <a:cxn ang="0">
                    <a:pos x="90" y="89"/>
                  </a:cxn>
                  <a:cxn ang="0">
                    <a:pos x="88" y="134"/>
                  </a:cxn>
                  <a:cxn ang="0">
                    <a:pos x="37" y="134"/>
                  </a:cxn>
                  <a:cxn ang="0">
                    <a:pos x="36" y="125"/>
                  </a:cxn>
                  <a:cxn ang="0">
                    <a:pos x="4" y="98"/>
                  </a:cxn>
                  <a:cxn ang="0">
                    <a:pos x="3" y="87"/>
                  </a:cxn>
                  <a:cxn ang="0">
                    <a:pos x="35" y="51"/>
                  </a:cxn>
                  <a:cxn ang="0">
                    <a:pos x="40" y="49"/>
                  </a:cxn>
                  <a:cxn ang="0">
                    <a:pos x="52" y="45"/>
                  </a:cxn>
                  <a:cxn ang="0">
                    <a:pos x="62" y="0"/>
                  </a:cxn>
                  <a:cxn ang="0">
                    <a:pos x="78" y="15"/>
                  </a:cxn>
                  <a:cxn ang="0">
                    <a:pos x="62" y="40"/>
                  </a:cxn>
                  <a:cxn ang="0">
                    <a:pos x="47" y="15"/>
                  </a:cxn>
                  <a:cxn ang="0">
                    <a:pos x="62" y="0"/>
                  </a:cxn>
                </a:cxnLst>
                <a:rect l="0" t="0" r="r" b="b"/>
                <a:pathLst>
                  <a:path w="157" h="134">
                    <a:moveTo>
                      <a:pt x="36" y="106"/>
                    </a:moveTo>
                    <a:cubicBezTo>
                      <a:pt x="36" y="100"/>
                      <a:pt x="36" y="95"/>
                      <a:pt x="36" y="88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1" y="80"/>
                      <a:pt x="26" y="86"/>
                      <a:pt x="21" y="92"/>
                    </a:cubicBezTo>
                    <a:cubicBezTo>
                      <a:pt x="26" y="97"/>
                      <a:pt x="31" y="101"/>
                      <a:pt x="36" y="106"/>
                    </a:cubicBezTo>
                    <a:close/>
                    <a:moveTo>
                      <a:pt x="52" y="45"/>
                    </a:moveTo>
                    <a:cubicBezTo>
                      <a:pt x="54" y="51"/>
                      <a:pt x="57" y="63"/>
                      <a:pt x="60" y="69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7" y="62"/>
                      <a:pt x="70" y="51"/>
                      <a:pt x="71" y="45"/>
                    </a:cubicBezTo>
                    <a:cubicBezTo>
                      <a:pt x="76" y="46"/>
                      <a:pt x="84" y="48"/>
                      <a:pt x="89" y="50"/>
                    </a:cubicBezTo>
                    <a:cubicBezTo>
                      <a:pt x="92" y="52"/>
                      <a:pt x="93" y="55"/>
                      <a:pt x="95" y="58"/>
                    </a:cubicBezTo>
                    <a:cubicBezTo>
                      <a:pt x="101" y="64"/>
                      <a:pt x="107" y="70"/>
                      <a:pt x="114" y="76"/>
                    </a:cubicBezTo>
                    <a:cubicBezTo>
                      <a:pt x="126" y="70"/>
                      <a:pt x="134" y="64"/>
                      <a:pt x="143" y="58"/>
                    </a:cubicBezTo>
                    <a:cubicBezTo>
                      <a:pt x="146" y="56"/>
                      <a:pt x="148" y="55"/>
                      <a:pt x="150" y="56"/>
                    </a:cubicBezTo>
                    <a:cubicBezTo>
                      <a:pt x="152" y="49"/>
                      <a:pt x="152" y="49"/>
                      <a:pt x="152" y="49"/>
                    </a:cubicBezTo>
                    <a:cubicBezTo>
                      <a:pt x="152" y="48"/>
                      <a:pt x="153" y="48"/>
                      <a:pt x="154" y="48"/>
                    </a:cubicBezTo>
                    <a:cubicBezTo>
                      <a:pt x="154" y="48"/>
                      <a:pt x="155" y="49"/>
                      <a:pt x="155" y="50"/>
                    </a:cubicBezTo>
                    <a:cubicBezTo>
                      <a:pt x="152" y="57"/>
                      <a:pt x="152" y="57"/>
                      <a:pt x="152" y="57"/>
                    </a:cubicBezTo>
                    <a:cubicBezTo>
                      <a:pt x="156" y="59"/>
                      <a:pt x="157" y="65"/>
                      <a:pt x="152" y="69"/>
                    </a:cubicBezTo>
                    <a:cubicBezTo>
                      <a:pt x="139" y="79"/>
                      <a:pt x="132" y="85"/>
                      <a:pt x="118" y="93"/>
                    </a:cubicBezTo>
                    <a:cubicBezTo>
                      <a:pt x="115" y="95"/>
                      <a:pt x="111" y="95"/>
                      <a:pt x="108" y="93"/>
                    </a:cubicBezTo>
                    <a:cubicBezTo>
                      <a:pt x="102" y="88"/>
                      <a:pt x="96" y="83"/>
                      <a:pt x="90" y="77"/>
                    </a:cubicBezTo>
                    <a:cubicBezTo>
                      <a:pt x="89" y="81"/>
                      <a:pt x="90" y="86"/>
                      <a:pt x="90" y="89"/>
                    </a:cubicBezTo>
                    <a:cubicBezTo>
                      <a:pt x="89" y="105"/>
                      <a:pt x="89" y="120"/>
                      <a:pt x="88" y="134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6" y="125"/>
                      <a:pt x="36" y="125"/>
                      <a:pt x="36" y="125"/>
                    </a:cubicBezTo>
                    <a:cubicBezTo>
                      <a:pt x="26" y="118"/>
                      <a:pt x="12" y="107"/>
                      <a:pt x="4" y="98"/>
                    </a:cubicBezTo>
                    <a:cubicBezTo>
                      <a:pt x="1" y="95"/>
                      <a:pt x="0" y="90"/>
                      <a:pt x="3" y="87"/>
                    </a:cubicBezTo>
                    <a:cubicBezTo>
                      <a:pt x="12" y="75"/>
                      <a:pt x="23" y="63"/>
                      <a:pt x="35" y="51"/>
                    </a:cubicBezTo>
                    <a:cubicBezTo>
                      <a:pt x="36" y="50"/>
                      <a:pt x="37" y="50"/>
                      <a:pt x="40" y="49"/>
                    </a:cubicBezTo>
                    <a:cubicBezTo>
                      <a:pt x="44" y="48"/>
                      <a:pt x="48" y="46"/>
                      <a:pt x="52" y="45"/>
                    </a:cubicBezTo>
                    <a:close/>
                    <a:moveTo>
                      <a:pt x="62" y="0"/>
                    </a:moveTo>
                    <a:cubicBezTo>
                      <a:pt x="71" y="0"/>
                      <a:pt x="78" y="7"/>
                      <a:pt x="78" y="15"/>
                    </a:cubicBezTo>
                    <a:cubicBezTo>
                      <a:pt x="78" y="23"/>
                      <a:pt x="72" y="40"/>
                      <a:pt x="62" y="40"/>
                    </a:cubicBezTo>
                    <a:cubicBezTo>
                      <a:pt x="53" y="40"/>
                      <a:pt x="47" y="23"/>
                      <a:pt x="47" y="15"/>
                    </a:cubicBezTo>
                    <a:cubicBezTo>
                      <a:pt x="47" y="7"/>
                      <a:pt x="54" y="0"/>
                      <a:pt x="6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37"/>
              <p:cNvSpPr>
                <a:spLocks noEditPoints="1"/>
              </p:cNvSpPr>
              <p:nvPr/>
            </p:nvSpPr>
            <p:spPr bwMode="auto">
              <a:xfrm>
                <a:off x="3006725" y="2000251"/>
                <a:ext cx="168275" cy="257175"/>
              </a:xfrm>
              <a:custGeom>
                <a:avLst/>
                <a:gdLst/>
                <a:ahLst/>
                <a:cxnLst>
                  <a:cxn ang="0">
                    <a:pos x="25" y="38"/>
                  </a:cxn>
                  <a:cxn ang="0">
                    <a:pos x="32" y="38"/>
                  </a:cxn>
                  <a:cxn ang="0">
                    <a:pos x="39" y="38"/>
                  </a:cxn>
                  <a:cxn ang="0">
                    <a:pos x="48" y="17"/>
                  </a:cxn>
                  <a:cxn ang="0">
                    <a:pos x="32" y="0"/>
                  </a:cxn>
                  <a:cxn ang="0">
                    <a:pos x="15" y="17"/>
                  </a:cxn>
                  <a:cxn ang="0">
                    <a:pos x="25" y="38"/>
                  </a:cxn>
                  <a:cxn ang="0">
                    <a:pos x="46" y="44"/>
                  </a:cxn>
                  <a:cxn ang="0">
                    <a:pos x="58" y="51"/>
                  </a:cxn>
                  <a:cxn ang="0">
                    <a:pos x="63" y="96"/>
                  </a:cxn>
                  <a:cxn ang="0">
                    <a:pos x="0" y="96"/>
                  </a:cxn>
                  <a:cxn ang="0">
                    <a:pos x="5" y="51"/>
                  </a:cxn>
                  <a:cxn ang="0">
                    <a:pos x="18" y="44"/>
                  </a:cxn>
                  <a:cxn ang="0">
                    <a:pos x="32" y="41"/>
                  </a:cxn>
                  <a:cxn ang="0">
                    <a:pos x="46" y="44"/>
                  </a:cxn>
                </a:cxnLst>
                <a:rect l="0" t="0" r="r" b="b"/>
                <a:pathLst>
                  <a:path w="63" h="96">
                    <a:moveTo>
                      <a:pt x="25" y="38"/>
                    </a:moveTo>
                    <a:cubicBezTo>
                      <a:pt x="27" y="38"/>
                      <a:pt x="30" y="38"/>
                      <a:pt x="32" y="38"/>
                    </a:cubicBezTo>
                    <a:cubicBezTo>
                      <a:pt x="33" y="38"/>
                      <a:pt x="36" y="38"/>
                      <a:pt x="39" y="38"/>
                    </a:cubicBezTo>
                    <a:cubicBezTo>
                      <a:pt x="41" y="37"/>
                      <a:pt x="48" y="29"/>
                      <a:pt x="48" y="17"/>
                    </a:cubicBezTo>
                    <a:cubicBezTo>
                      <a:pt x="48" y="8"/>
                      <a:pt x="41" y="0"/>
                      <a:pt x="32" y="0"/>
                    </a:cubicBezTo>
                    <a:cubicBezTo>
                      <a:pt x="22" y="0"/>
                      <a:pt x="15" y="8"/>
                      <a:pt x="15" y="17"/>
                    </a:cubicBezTo>
                    <a:cubicBezTo>
                      <a:pt x="15" y="29"/>
                      <a:pt x="22" y="37"/>
                      <a:pt x="25" y="38"/>
                    </a:cubicBezTo>
                    <a:close/>
                    <a:moveTo>
                      <a:pt x="46" y="44"/>
                    </a:moveTo>
                    <a:cubicBezTo>
                      <a:pt x="51" y="46"/>
                      <a:pt x="57" y="48"/>
                      <a:pt x="58" y="51"/>
                    </a:cubicBezTo>
                    <a:cubicBezTo>
                      <a:pt x="61" y="60"/>
                      <a:pt x="63" y="87"/>
                      <a:pt x="63" y="96"/>
                    </a:cubicBezTo>
                    <a:cubicBezTo>
                      <a:pt x="43" y="96"/>
                      <a:pt x="20" y="96"/>
                      <a:pt x="0" y="96"/>
                    </a:cubicBezTo>
                    <a:cubicBezTo>
                      <a:pt x="0" y="87"/>
                      <a:pt x="2" y="60"/>
                      <a:pt x="5" y="51"/>
                    </a:cubicBezTo>
                    <a:cubicBezTo>
                      <a:pt x="6" y="48"/>
                      <a:pt x="13" y="46"/>
                      <a:pt x="18" y="44"/>
                    </a:cubicBezTo>
                    <a:cubicBezTo>
                      <a:pt x="17" y="43"/>
                      <a:pt x="22" y="41"/>
                      <a:pt x="32" y="41"/>
                    </a:cubicBezTo>
                    <a:cubicBezTo>
                      <a:pt x="41" y="41"/>
                      <a:pt x="46" y="43"/>
                      <a:pt x="46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38"/>
              <p:cNvSpPr>
                <a:spLocks noEditPoints="1"/>
              </p:cNvSpPr>
              <p:nvPr/>
            </p:nvSpPr>
            <p:spPr bwMode="auto">
              <a:xfrm>
                <a:off x="2509838" y="2000251"/>
                <a:ext cx="168275" cy="257175"/>
              </a:xfrm>
              <a:custGeom>
                <a:avLst/>
                <a:gdLst/>
                <a:ahLst/>
                <a:cxnLst>
                  <a:cxn ang="0">
                    <a:pos x="24" y="38"/>
                  </a:cxn>
                  <a:cxn ang="0">
                    <a:pos x="31" y="38"/>
                  </a:cxn>
                  <a:cxn ang="0">
                    <a:pos x="38" y="38"/>
                  </a:cxn>
                  <a:cxn ang="0">
                    <a:pos x="48" y="17"/>
                  </a:cxn>
                  <a:cxn ang="0">
                    <a:pos x="31" y="0"/>
                  </a:cxn>
                  <a:cxn ang="0">
                    <a:pos x="15" y="17"/>
                  </a:cxn>
                  <a:cxn ang="0">
                    <a:pos x="24" y="38"/>
                  </a:cxn>
                  <a:cxn ang="0">
                    <a:pos x="45" y="44"/>
                  </a:cxn>
                  <a:cxn ang="0">
                    <a:pos x="57" y="51"/>
                  </a:cxn>
                  <a:cxn ang="0">
                    <a:pos x="63" y="96"/>
                  </a:cxn>
                  <a:cxn ang="0">
                    <a:pos x="0" y="96"/>
                  </a:cxn>
                  <a:cxn ang="0">
                    <a:pos x="5" y="51"/>
                  </a:cxn>
                  <a:cxn ang="0">
                    <a:pos x="17" y="44"/>
                  </a:cxn>
                  <a:cxn ang="0">
                    <a:pos x="31" y="41"/>
                  </a:cxn>
                  <a:cxn ang="0">
                    <a:pos x="45" y="44"/>
                  </a:cxn>
                </a:cxnLst>
                <a:rect l="0" t="0" r="r" b="b"/>
                <a:pathLst>
                  <a:path w="63" h="96">
                    <a:moveTo>
                      <a:pt x="24" y="38"/>
                    </a:moveTo>
                    <a:cubicBezTo>
                      <a:pt x="27" y="38"/>
                      <a:pt x="30" y="38"/>
                      <a:pt x="31" y="38"/>
                    </a:cubicBezTo>
                    <a:cubicBezTo>
                      <a:pt x="33" y="38"/>
                      <a:pt x="35" y="38"/>
                      <a:pt x="38" y="38"/>
                    </a:cubicBezTo>
                    <a:cubicBezTo>
                      <a:pt x="41" y="37"/>
                      <a:pt x="48" y="29"/>
                      <a:pt x="48" y="17"/>
                    </a:cubicBezTo>
                    <a:cubicBezTo>
                      <a:pt x="48" y="8"/>
                      <a:pt x="40" y="0"/>
                      <a:pt x="31" y="0"/>
                    </a:cubicBezTo>
                    <a:cubicBezTo>
                      <a:pt x="22" y="0"/>
                      <a:pt x="15" y="8"/>
                      <a:pt x="15" y="17"/>
                    </a:cubicBezTo>
                    <a:cubicBezTo>
                      <a:pt x="15" y="29"/>
                      <a:pt x="22" y="37"/>
                      <a:pt x="24" y="38"/>
                    </a:cubicBezTo>
                    <a:close/>
                    <a:moveTo>
                      <a:pt x="45" y="44"/>
                    </a:moveTo>
                    <a:cubicBezTo>
                      <a:pt x="50" y="46"/>
                      <a:pt x="57" y="48"/>
                      <a:pt x="57" y="51"/>
                    </a:cubicBezTo>
                    <a:cubicBezTo>
                      <a:pt x="60" y="60"/>
                      <a:pt x="63" y="87"/>
                      <a:pt x="63" y="96"/>
                    </a:cubicBezTo>
                    <a:cubicBezTo>
                      <a:pt x="42" y="96"/>
                      <a:pt x="20" y="96"/>
                      <a:pt x="0" y="96"/>
                    </a:cubicBezTo>
                    <a:cubicBezTo>
                      <a:pt x="0" y="87"/>
                      <a:pt x="2" y="60"/>
                      <a:pt x="5" y="51"/>
                    </a:cubicBezTo>
                    <a:cubicBezTo>
                      <a:pt x="6" y="48"/>
                      <a:pt x="12" y="46"/>
                      <a:pt x="17" y="44"/>
                    </a:cubicBezTo>
                    <a:cubicBezTo>
                      <a:pt x="16" y="43"/>
                      <a:pt x="21" y="41"/>
                      <a:pt x="31" y="41"/>
                    </a:cubicBezTo>
                    <a:cubicBezTo>
                      <a:pt x="41" y="41"/>
                      <a:pt x="46" y="43"/>
                      <a:pt x="45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39"/>
              <p:cNvSpPr>
                <a:spLocks noEditPoints="1"/>
              </p:cNvSpPr>
              <p:nvPr/>
            </p:nvSpPr>
            <p:spPr bwMode="auto">
              <a:xfrm>
                <a:off x="2674938" y="2000251"/>
                <a:ext cx="168275" cy="257175"/>
              </a:xfrm>
              <a:custGeom>
                <a:avLst/>
                <a:gdLst/>
                <a:ahLst/>
                <a:cxnLst>
                  <a:cxn ang="0">
                    <a:pos x="24" y="38"/>
                  </a:cxn>
                  <a:cxn ang="0">
                    <a:pos x="31" y="38"/>
                  </a:cxn>
                  <a:cxn ang="0">
                    <a:pos x="38" y="38"/>
                  </a:cxn>
                  <a:cxn ang="0">
                    <a:pos x="48" y="17"/>
                  </a:cxn>
                  <a:cxn ang="0">
                    <a:pos x="31" y="0"/>
                  </a:cxn>
                  <a:cxn ang="0">
                    <a:pos x="15" y="17"/>
                  </a:cxn>
                  <a:cxn ang="0">
                    <a:pos x="24" y="38"/>
                  </a:cxn>
                  <a:cxn ang="0">
                    <a:pos x="45" y="44"/>
                  </a:cxn>
                  <a:cxn ang="0">
                    <a:pos x="57" y="51"/>
                  </a:cxn>
                  <a:cxn ang="0">
                    <a:pos x="63" y="96"/>
                  </a:cxn>
                  <a:cxn ang="0">
                    <a:pos x="0" y="96"/>
                  </a:cxn>
                  <a:cxn ang="0">
                    <a:pos x="5" y="51"/>
                  </a:cxn>
                  <a:cxn ang="0">
                    <a:pos x="17" y="44"/>
                  </a:cxn>
                  <a:cxn ang="0">
                    <a:pos x="31" y="41"/>
                  </a:cxn>
                  <a:cxn ang="0">
                    <a:pos x="45" y="44"/>
                  </a:cxn>
                </a:cxnLst>
                <a:rect l="0" t="0" r="r" b="b"/>
                <a:pathLst>
                  <a:path w="63" h="96">
                    <a:moveTo>
                      <a:pt x="24" y="38"/>
                    </a:moveTo>
                    <a:cubicBezTo>
                      <a:pt x="27" y="38"/>
                      <a:pt x="30" y="38"/>
                      <a:pt x="31" y="38"/>
                    </a:cubicBezTo>
                    <a:cubicBezTo>
                      <a:pt x="33" y="38"/>
                      <a:pt x="36" y="38"/>
                      <a:pt x="38" y="38"/>
                    </a:cubicBezTo>
                    <a:cubicBezTo>
                      <a:pt x="41" y="37"/>
                      <a:pt x="48" y="29"/>
                      <a:pt x="48" y="17"/>
                    </a:cubicBezTo>
                    <a:cubicBezTo>
                      <a:pt x="48" y="8"/>
                      <a:pt x="40" y="0"/>
                      <a:pt x="31" y="0"/>
                    </a:cubicBezTo>
                    <a:cubicBezTo>
                      <a:pt x="22" y="0"/>
                      <a:pt x="15" y="8"/>
                      <a:pt x="15" y="17"/>
                    </a:cubicBezTo>
                    <a:cubicBezTo>
                      <a:pt x="15" y="29"/>
                      <a:pt x="22" y="37"/>
                      <a:pt x="24" y="38"/>
                    </a:cubicBezTo>
                    <a:close/>
                    <a:moveTo>
                      <a:pt x="45" y="44"/>
                    </a:moveTo>
                    <a:cubicBezTo>
                      <a:pt x="50" y="46"/>
                      <a:pt x="57" y="48"/>
                      <a:pt x="57" y="51"/>
                    </a:cubicBezTo>
                    <a:cubicBezTo>
                      <a:pt x="60" y="60"/>
                      <a:pt x="63" y="87"/>
                      <a:pt x="63" y="96"/>
                    </a:cubicBezTo>
                    <a:cubicBezTo>
                      <a:pt x="43" y="96"/>
                      <a:pt x="20" y="96"/>
                      <a:pt x="0" y="96"/>
                    </a:cubicBezTo>
                    <a:cubicBezTo>
                      <a:pt x="0" y="87"/>
                      <a:pt x="2" y="60"/>
                      <a:pt x="5" y="51"/>
                    </a:cubicBezTo>
                    <a:cubicBezTo>
                      <a:pt x="6" y="48"/>
                      <a:pt x="12" y="46"/>
                      <a:pt x="17" y="44"/>
                    </a:cubicBezTo>
                    <a:cubicBezTo>
                      <a:pt x="16" y="43"/>
                      <a:pt x="21" y="41"/>
                      <a:pt x="31" y="41"/>
                    </a:cubicBezTo>
                    <a:cubicBezTo>
                      <a:pt x="41" y="41"/>
                      <a:pt x="46" y="43"/>
                      <a:pt x="45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40"/>
              <p:cNvSpPr>
                <a:spLocks noEditPoints="1"/>
              </p:cNvSpPr>
              <p:nvPr/>
            </p:nvSpPr>
            <p:spPr bwMode="auto">
              <a:xfrm>
                <a:off x="2841625" y="2000251"/>
                <a:ext cx="166688" cy="257175"/>
              </a:xfrm>
              <a:custGeom>
                <a:avLst/>
                <a:gdLst/>
                <a:ahLst/>
                <a:cxnLst>
                  <a:cxn ang="0">
                    <a:pos x="24" y="38"/>
                  </a:cxn>
                  <a:cxn ang="0">
                    <a:pos x="31" y="38"/>
                  </a:cxn>
                  <a:cxn ang="0">
                    <a:pos x="39" y="38"/>
                  </a:cxn>
                  <a:cxn ang="0">
                    <a:pos x="48" y="17"/>
                  </a:cxn>
                  <a:cxn ang="0">
                    <a:pos x="31" y="0"/>
                  </a:cxn>
                  <a:cxn ang="0">
                    <a:pos x="15" y="17"/>
                  </a:cxn>
                  <a:cxn ang="0">
                    <a:pos x="24" y="38"/>
                  </a:cxn>
                  <a:cxn ang="0">
                    <a:pos x="45" y="44"/>
                  </a:cxn>
                  <a:cxn ang="0">
                    <a:pos x="58" y="51"/>
                  </a:cxn>
                  <a:cxn ang="0">
                    <a:pos x="63" y="96"/>
                  </a:cxn>
                  <a:cxn ang="0">
                    <a:pos x="0" y="96"/>
                  </a:cxn>
                  <a:cxn ang="0">
                    <a:pos x="5" y="51"/>
                  </a:cxn>
                  <a:cxn ang="0">
                    <a:pos x="17" y="44"/>
                  </a:cxn>
                  <a:cxn ang="0">
                    <a:pos x="31" y="41"/>
                  </a:cxn>
                  <a:cxn ang="0">
                    <a:pos x="45" y="44"/>
                  </a:cxn>
                </a:cxnLst>
                <a:rect l="0" t="0" r="r" b="b"/>
                <a:pathLst>
                  <a:path w="63" h="96">
                    <a:moveTo>
                      <a:pt x="24" y="38"/>
                    </a:moveTo>
                    <a:cubicBezTo>
                      <a:pt x="27" y="38"/>
                      <a:pt x="30" y="38"/>
                      <a:pt x="31" y="38"/>
                    </a:cubicBezTo>
                    <a:cubicBezTo>
                      <a:pt x="33" y="38"/>
                      <a:pt x="36" y="38"/>
                      <a:pt x="39" y="38"/>
                    </a:cubicBezTo>
                    <a:cubicBezTo>
                      <a:pt x="41" y="37"/>
                      <a:pt x="48" y="29"/>
                      <a:pt x="48" y="17"/>
                    </a:cubicBezTo>
                    <a:cubicBezTo>
                      <a:pt x="48" y="8"/>
                      <a:pt x="41" y="0"/>
                      <a:pt x="31" y="0"/>
                    </a:cubicBezTo>
                    <a:cubicBezTo>
                      <a:pt x="22" y="0"/>
                      <a:pt x="15" y="8"/>
                      <a:pt x="15" y="17"/>
                    </a:cubicBezTo>
                    <a:cubicBezTo>
                      <a:pt x="15" y="29"/>
                      <a:pt x="22" y="37"/>
                      <a:pt x="24" y="38"/>
                    </a:cubicBezTo>
                    <a:close/>
                    <a:moveTo>
                      <a:pt x="45" y="44"/>
                    </a:moveTo>
                    <a:cubicBezTo>
                      <a:pt x="50" y="46"/>
                      <a:pt x="57" y="48"/>
                      <a:pt x="58" y="51"/>
                    </a:cubicBezTo>
                    <a:cubicBezTo>
                      <a:pt x="61" y="60"/>
                      <a:pt x="63" y="87"/>
                      <a:pt x="63" y="96"/>
                    </a:cubicBezTo>
                    <a:cubicBezTo>
                      <a:pt x="43" y="96"/>
                      <a:pt x="20" y="96"/>
                      <a:pt x="0" y="96"/>
                    </a:cubicBezTo>
                    <a:cubicBezTo>
                      <a:pt x="0" y="87"/>
                      <a:pt x="2" y="60"/>
                      <a:pt x="5" y="51"/>
                    </a:cubicBezTo>
                    <a:cubicBezTo>
                      <a:pt x="6" y="48"/>
                      <a:pt x="12" y="46"/>
                      <a:pt x="17" y="44"/>
                    </a:cubicBezTo>
                    <a:cubicBezTo>
                      <a:pt x="17" y="43"/>
                      <a:pt x="22" y="41"/>
                      <a:pt x="31" y="41"/>
                    </a:cubicBezTo>
                    <a:cubicBezTo>
                      <a:pt x="41" y="41"/>
                      <a:pt x="46" y="43"/>
                      <a:pt x="45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41"/>
              <p:cNvSpPr>
                <a:spLocks noEditPoints="1"/>
              </p:cNvSpPr>
              <p:nvPr/>
            </p:nvSpPr>
            <p:spPr bwMode="auto">
              <a:xfrm>
                <a:off x="2889250" y="1677988"/>
                <a:ext cx="228600" cy="184150"/>
              </a:xfrm>
              <a:custGeom>
                <a:avLst/>
                <a:gdLst/>
                <a:ahLst/>
                <a:cxnLst>
                  <a:cxn ang="0">
                    <a:pos x="59" y="39"/>
                  </a:cxn>
                  <a:cxn ang="0">
                    <a:pos x="60" y="38"/>
                  </a:cxn>
                  <a:cxn ang="0">
                    <a:pos x="59" y="36"/>
                  </a:cxn>
                  <a:cxn ang="0">
                    <a:pos x="56" y="36"/>
                  </a:cxn>
                  <a:cxn ang="0">
                    <a:pos x="55" y="38"/>
                  </a:cxn>
                  <a:cxn ang="0">
                    <a:pos x="58" y="40"/>
                  </a:cxn>
                  <a:cxn ang="0">
                    <a:pos x="85" y="9"/>
                  </a:cxn>
                  <a:cxn ang="0">
                    <a:pos x="85" y="9"/>
                  </a:cxn>
                  <a:cxn ang="0">
                    <a:pos x="85" y="9"/>
                  </a:cxn>
                  <a:cxn ang="0">
                    <a:pos x="85" y="9"/>
                  </a:cxn>
                  <a:cxn ang="0">
                    <a:pos x="86" y="9"/>
                  </a:cxn>
                  <a:cxn ang="0">
                    <a:pos x="86" y="9"/>
                  </a:cxn>
                  <a:cxn ang="0">
                    <a:pos x="86" y="9"/>
                  </a:cxn>
                  <a:cxn ang="0">
                    <a:pos x="86" y="9"/>
                  </a:cxn>
                  <a:cxn ang="0">
                    <a:pos x="86" y="9"/>
                  </a:cxn>
                  <a:cxn ang="0">
                    <a:pos x="86" y="9"/>
                  </a:cxn>
                  <a:cxn ang="0">
                    <a:pos x="86" y="9"/>
                  </a:cxn>
                  <a:cxn ang="0">
                    <a:pos x="86" y="8"/>
                  </a:cxn>
                  <a:cxn ang="0">
                    <a:pos x="86" y="8"/>
                  </a:cxn>
                  <a:cxn ang="0">
                    <a:pos x="86" y="8"/>
                  </a:cxn>
                  <a:cxn ang="0">
                    <a:pos x="86" y="8"/>
                  </a:cxn>
                  <a:cxn ang="0">
                    <a:pos x="86" y="8"/>
                  </a:cxn>
                  <a:cxn ang="0">
                    <a:pos x="71" y="8"/>
                  </a:cxn>
                  <a:cxn ang="0">
                    <a:pos x="60" y="31"/>
                  </a:cxn>
                  <a:cxn ang="0">
                    <a:pos x="53" y="33"/>
                  </a:cxn>
                  <a:cxn ang="0">
                    <a:pos x="53" y="33"/>
                  </a:cxn>
                  <a:cxn ang="0">
                    <a:pos x="40" y="31"/>
                  </a:cxn>
                  <a:cxn ang="0">
                    <a:pos x="38" y="27"/>
                  </a:cxn>
                  <a:cxn ang="0">
                    <a:pos x="28" y="27"/>
                  </a:cxn>
                  <a:cxn ang="0">
                    <a:pos x="26" y="32"/>
                  </a:cxn>
                  <a:cxn ang="0">
                    <a:pos x="9" y="55"/>
                  </a:cxn>
                  <a:cxn ang="0">
                    <a:pos x="2" y="57"/>
                  </a:cxn>
                  <a:cxn ang="0">
                    <a:pos x="2" y="57"/>
                  </a:cxn>
                  <a:cxn ang="0">
                    <a:pos x="2" y="67"/>
                  </a:cxn>
                  <a:cxn ang="0">
                    <a:pos x="7" y="69"/>
                  </a:cxn>
                  <a:cxn ang="0">
                    <a:pos x="12" y="67"/>
                  </a:cxn>
                  <a:cxn ang="0">
                    <a:pos x="13" y="58"/>
                  </a:cxn>
                  <a:cxn ang="0">
                    <a:pos x="33" y="39"/>
                  </a:cxn>
                  <a:cxn ang="0">
                    <a:pos x="38" y="37"/>
                  </a:cxn>
                  <a:cxn ang="0">
                    <a:pos x="39" y="35"/>
                  </a:cxn>
                  <a:cxn ang="0">
                    <a:pos x="53" y="42"/>
                  </a:cxn>
                  <a:cxn ang="0">
                    <a:pos x="62" y="42"/>
                  </a:cxn>
                  <a:cxn ang="0">
                    <a:pos x="65" y="38"/>
                  </a:cxn>
                  <a:cxn ang="0">
                    <a:pos x="77" y="14"/>
                  </a:cxn>
                  <a:cxn ang="0">
                    <a:pos x="33" y="34"/>
                  </a:cxn>
                  <a:cxn ang="0">
                    <a:pos x="35" y="34"/>
                  </a:cxn>
                  <a:cxn ang="0">
                    <a:pos x="35" y="30"/>
                  </a:cxn>
                  <a:cxn ang="0">
                    <a:pos x="31" y="30"/>
                  </a:cxn>
                  <a:cxn ang="0">
                    <a:pos x="31" y="30"/>
                  </a:cxn>
                  <a:cxn ang="0">
                    <a:pos x="31" y="34"/>
                  </a:cxn>
                  <a:cxn ang="0">
                    <a:pos x="33" y="34"/>
                  </a:cxn>
                  <a:cxn ang="0">
                    <a:pos x="9" y="63"/>
                  </a:cxn>
                  <a:cxn ang="0">
                    <a:pos x="9" y="62"/>
                  </a:cxn>
                  <a:cxn ang="0">
                    <a:pos x="7" y="59"/>
                  </a:cxn>
                  <a:cxn ang="0">
                    <a:pos x="5" y="60"/>
                  </a:cxn>
                  <a:cxn ang="0">
                    <a:pos x="5" y="63"/>
                  </a:cxn>
                  <a:cxn ang="0">
                    <a:pos x="7" y="64"/>
                  </a:cxn>
                </a:cxnLst>
                <a:rect l="0" t="0" r="r" b="b"/>
                <a:pathLst>
                  <a:path w="86" h="69">
                    <a:moveTo>
                      <a:pt x="58" y="40"/>
                    </a:moveTo>
                    <a:cubicBezTo>
                      <a:pt x="58" y="40"/>
                      <a:pt x="59" y="40"/>
                      <a:pt x="59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0" y="39"/>
                      <a:pt x="60" y="38"/>
                      <a:pt x="60" y="38"/>
                    </a:cubicBezTo>
                    <a:cubicBezTo>
                      <a:pt x="60" y="37"/>
                      <a:pt x="60" y="36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5"/>
                      <a:pt x="58" y="35"/>
                      <a:pt x="58" y="35"/>
                    </a:cubicBezTo>
                    <a:cubicBezTo>
                      <a:pt x="57" y="35"/>
                      <a:pt x="56" y="35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7"/>
                      <a:pt x="55" y="38"/>
                    </a:cubicBezTo>
                    <a:cubicBezTo>
                      <a:pt x="55" y="38"/>
                      <a:pt x="55" y="39"/>
                      <a:pt x="56" y="39"/>
                    </a:cubicBezTo>
                    <a:cubicBezTo>
                      <a:pt x="56" y="40"/>
                      <a:pt x="57" y="40"/>
                      <a:pt x="58" y="40"/>
                    </a:cubicBezTo>
                    <a:close/>
                    <a:moveTo>
                      <a:pt x="78" y="15"/>
                    </a:moveTo>
                    <a:cubicBezTo>
                      <a:pt x="82" y="15"/>
                      <a:pt x="85" y="12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4"/>
                      <a:pt x="82" y="0"/>
                      <a:pt x="78" y="0"/>
                    </a:cubicBezTo>
                    <a:cubicBezTo>
                      <a:pt x="75" y="0"/>
                      <a:pt x="71" y="4"/>
                      <a:pt x="71" y="8"/>
                    </a:cubicBezTo>
                    <a:cubicBezTo>
                      <a:pt x="71" y="9"/>
                      <a:pt x="72" y="11"/>
                      <a:pt x="73" y="12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59" y="31"/>
                      <a:pt x="58" y="31"/>
                      <a:pt x="58" y="31"/>
                    </a:cubicBezTo>
                    <a:cubicBezTo>
                      <a:pt x="56" y="31"/>
                      <a:pt x="54" y="31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2" y="33"/>
                      <a:pt x="52" y="33"/>
                      <a:pt x="52" y="34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0"/>
                      <a:pt x="39" y="28"/>
                      <a:pt x="38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7" y="26"/>
                      <a:pt x="35" y="25"/>
                      <a:pt x="33" y="25"/>
                    </a:cubicBezTo>
                    <a:cubicBezTo>
                      <a:pt x="31" y="25"/>
                      <a:pt x="29" y="26"/>
                      <a:pt x="28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8"/>
                      <a:pt x="26" y="30"/>
                      <a:pt x="26" y="32"/>
                    </a:cubicBezTo>
                    <a:cubicBezTo>
                      <a:pt x="26" y="33"/>
                      <a:pt x="26" y="34"/>
                      <a:pt x="27" y="3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5"/>
                      <a:pt x="8" y="55"/>
                      <a:pt x="7" y="55"/>
                    </a:cubicBezTo>
                    <a:cubicBezTo>
                      <a:pt x="5" y="55"/>
                      <a:pt x="3" y="55"/>
                      <a:pt x="2" y="57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1" y="58"/>
                      <a:pt x="0" y="60"/>
                      <a:pt x="0" y="62"/>
                    </a:cubicBezTo>
                    <a:cubicBezTo>
                      <a:pt x="0" y="64"/>
                      <a:pt x="1" y="65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3" y="68"/>
                      <a:pt x="5" y="69"/>
                      <a:pt x="7" y="69"/>
                    </a:cubicBezTo>
                    <a:cubicBezTo>
                      <a:pt x="9" y="69"/>
                      <a:pt x="10" y="68"/>
                      <a:pt x="12" y="6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3" y="65"/>
                      <a:pt x="14" y="64"/>
                      <a:pt x="14" y="62"/>
                    </a:cubicBezTo>
                    <a:cubicBezTo>
                      <a:pt x="14" y="60"/>
                      <a:pt x="13" y="59"/>
                      <a:pt x="13" y="58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2" y="39"/>
                      <a:pt x="33" y="39"/>
                    </a:cubicBezTo>
                    <a:cubicBezTo>
                      <a:pt x="35" y="39"/>
                      <a:pt x="37" y="38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6"/>
                      <a:pt x="39" y="36"/>
                      <a:pt x="39" y="35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40"/>
                      <a:pt x="52" y="41"/>
                      <a:pt x="53" y="42"/>
                    </a:cubicBezTo>
                    <a:cubicBezTo>
                      <a:pt x="54" y="44"/>
                      <a:pt x="56" y="44"/>
                      <a:pt x="58" y="44"/>
                    </a:cubicBezTo>
                    <a:cubicBezTo>
                      <a:pt x="59" y="44"/>
                      <a:pt x="61" y="44"/>
                      <a:pt x="62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4" y="41"/>
                      <a:pt x="65" y="39"/>
                      <a:pt x="65" y="38"/>
                    </a:cubicBezTo>
                    <a:cubicBezTo>
                      <a:pt x="65" y="36"/>
                      <a:pt x="64" y="35"/>
                      <a:pt x="63" y="33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7" y="15"/>
                      <a:pt x="78" y="15"/>
                      <a:pt x="78" y="15"/>
                    </a:cubicBezTo>
                    <a:close/>
                    <a:moveTo>
                      <a:pt x="33" y="34"/>
                    </a:moveTo>
                    <a:cubicBezTo>
                      <a:pt x="34" y="34"/>
                      <a:pt x="34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3"/>
                      <a:pt x="36" y="33"/>
                      <a:pt x="36" y="32"/>
                    </a:cubicBezTo>
                    <a:cubicBezTo>
                      <a:pt x="36" y="31"/>
                      <a:pt x="35" y="30"/>
                      <a:pt x="35" y="30"/>
                    </a:cubicBezTo>
                    <a:cubicBezTo>
                      <a:pt x="34" y="30"/>
                      <a:pt x="34" y="29"/>
                      <a:pt x="33" y="29"/>
                    </a:cubicBezTo>
                    <a:cubicBezTo>
                      <a:pt x="32" y="29"/>
                      <a:pt x="32" y="30"/>
                      <a:pt x="31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0"/>
                      <a:pt x="31" y="31"/>
                      <a:pt x="31" y="32"/>
                    </a:cubicBezTo>
                    <a:cubicBezTo>
                      <a:pt x="31" y="33"/>
                      <a:pt x="31" y="33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2" y="34"/>
                      <a:pt x="32" y="34"/>
                      <a:pt x="33" y="34"/>
                    </a:cubicBezTo>
                    <a:close/>
                    <a:moveTo>
                      <a:pt x="7" y="64"/>
                    </a:moveTo>
                    <a:cubicBezTo>
                      <a:pt x="8" y="64"/>
                      <a:pt x="8" y="64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3"/>
                      <a:pt x="9" y="62"/>
                      <a:pt x="9" y="62"/>
                    </a:cubicBezTo>
                    <a:cubicBezTo>
                      <a:pt x="9" y="61"/>
                      <a:pt x="9" y="60"/>
                      <a:pt x="9" y="60"/>
                    </a:cubicBezTo>
                    <a:cubicBezTo>
                      <a:pt x="8" y="59"/>
                      <a:pt x="8" y="59"/>
                      <a:pt x="7" y="59"/>
                    </a:cubicBezTo>
                    <a:cubicBezTo>
                      <a:pt x="6" y="59"/>
                      <a:pt x="5" y="59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4" y="61"/>
                      <a:pt x="4" y="62"/>
                    </a:cubicBezTo>
                    <a:cubicBezTo>
                      <a:pt x="4" y="62"/>
                      <a:pt x="5" y="63"/>
                      <a:pt x="5" y="63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6" y="64"/>
                      <a:pt x="6" y="64"/>
                      <a:pt x="7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75" name="ZoneTexte 74"/>
            <p:cNvSpPr txBox="1"/>
            <p:nvPr/>
          </p:nvSpPr>
          <p:spPr>
            <a:xfrm>
              <a:off x="3473018" y="4257178"/>
              <a:ext cx="16030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b="1" dirty="0" smtClean="0"/>
                <a:t>…en croissance</a:t>
              </a:r>
              <a:endParaRPr lang="fr-F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505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4380931"/>
              </p:ext>
            </p:extLst>
          </p:nvPr>
        </p:nvGraphicFramePr>
        <p:xfrm>
          <a:off x="3823855" y="1503981"/>
          <a:ext cx="2185323" cy="466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0906389"/>
              </p:ext>
            </p:extLst>
          </p:nvPr>
        </p:nvGraphicFramePr>
        <p:xfrm>
          <a:off x="6198865" y="1643921"/>
          <a:ext cx="2448272" cy="4558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7416824" cy="612000"/>
          </a:xfrm>
        </p:spPr>
        <p:txBody>
          <a:bodyPr/>
          <a:lstStyle/>
          <a:p>
            <a:r>
              <a:rPr lang="fr-FR" sz="2400" b="0" dirty="0" smtClean="0"/>
              <a:t>Les solutions afin que les entreprises aient davantage recours à l’alternance </a:t>
            </a:r>
            <a:endParaRPr lang="fr-FR" sz="24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28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6065135" y="1623127"/>
            <a:ext cx="2937531" cy="443395"/>
            <a:chOff x="5454400" y="1199407"/>
            <a:chExt cx="3298532" cy="443395"/>
          </a:xfrm>
        </p:grpSpPr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5556629" y="1318173"/>
              <a:ext cx="3196303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Calibri" pitchFamily="34" charset="0"/>
                  <a:cs typeface="Arial" pitchFamily="34" charset="0"/>
                </a:rPr>
                <a:t>SALARIÉS DU PRIVÉ</a:t>
              </a: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59"/>
            <p:cNvSpPr>
              <a:spLocks noEditPoints="1"/>
            </p:cNvSpPr>
            <p:nvPr/>
          </p:nvSpPr>
          <p:spPr bwMode="auto">
            <a:xfrm>
              <a:off x="5454400" y="1199407"/>
              <a:ext cx="591195" cy="443395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3554433" y="1623127"/>
            <a:ext cx="2510702" cy="458787"/>
            <a:chOff x="1202521" y="1184015"/>
            <a:chExt cx="2510702" cy="458787"/>
          </a:xfrm>
        </p:grpSpPr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1623761" y="1305457"/>
              <a:ext cx="2089462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Calibri" pitchFamily="34" charset="0"/>
                  <a:cs typeface="Arial" pitchFamily="34" charset="0"/>
                </a:rPr>
                <a:t>CHEFS D’ENTREPRISE </a:t>
              </a: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1202521" y="1184015"/>
              <a:ext cx="365125" cy="458787"/>
            </a:xfrm>
            <a:custGeom>
              <a:avLst/>
              <a:gdLst/>
              <a:ahLst/>
              <a:cxnLst>
                <a:cxn ang="0">
                  <a:pos x="644" y="614"/>
                </a:cxn>
                <a:cxn ang="0">
                  <a:pos x="588" y="582"/>
                </a:cxn>
                <a:cxn ang="0">
                  <a:pos x="420" y="641"/>
                </a:cxn>
                <a:cxn ang="0">
                  <a:pos x="463" y="501"/>
                </a:cxn>
                <a:cxn ang="0">
                  <a:pos x="463" y="475"/>
                </a:cxn>
                <a:cxn ang="0">
                  <a:pos x="476" y="441"/>
                </a:cxn>
                <a:cxn ang="0">
                  <a:pos x="493" y="373"/>
                </a:cxn>
                <a:cxn ang="0">
                  <a:pos x="501" y="375"/>
                </a:cxn>
                <a:cxn ang="0">
                  <a:pos x="510" y="373"/>
                </a:cxn>
                <a:cxn ang="0">
                  <a:pos x="524" y="359"/>
                </a:cxn>
                <a:cxn ang="0">
                  <a:pos x="541" y="305"/>
                </a:cxn>
                <a:cxn ang="0">
                  <a:pos x="546" y="269"/>
                </a:cxn>
                <a:cxn ang="0">
                  <a:pos x="542" y="257"/>
                </a:cxn>
                <a:cxn ang="0">
                  <a:pos x="526" y="249"/>
                </a:cxn>
                <a:cxn ang="0">
                  <a:pos x="513" y="253"/>
                </a:cxn>
                <a:cxn ang="0">
                  <a:pos x="510" y="253"/>
                </a:cxn>
                <a:cxn ang="0">
                  <a:pos x="506" y="247"/>
                </a:cxn>
                <a:cxn ang="0">
                  <a:pos x="513" y="166"/>
                </a:cxn>
                <a:cxn ang="0">
                  <a:pos x="506" y="117"/>
                </a:cxn>
                <a:cxn ang="0">
                  <a:pos x="476" y="60"/>
                </a:cxn>
                <a:cxn ang="0">
                  <a:pos x="426" y="20"/>
                </a:cxn>
                <a:cxn ang="0">
                  <a:pos x="365" y="0"/>
                </a:cxn>
                <a:cxn ang="0">
                  <a:pos x="347" y="0"/>
                </a:cxn>
                <a:cxn ang="0">
                  <a:pos x="313" y="2"/>
                </a:cxn>
                <a:cxn ang="0">
                  <a:pos x="254" y="28"/>
                </a:cxn>
                <a:cxn ang="0">
                  <a:pos x="210" y="73"/>
                </a:cxn>
                <a:cxn ang="0">
                  <a:pos x="184" y="132"/>
                </a:cxn>
                <a:cxn ang="0">
                  <a:pos x="181" y="186"/>
                </a:cxn>
                <a:cxn ang="0">
                  <a:pos x="188" y="247"/>
                </a:cxn>
                <a:cxn ang="0">
                  <a:pos x="181" y="255"/>
                </a:cxn>
                <a:cxn ang="0">
                  <a:pos x="177" y="251"/>
                </a:cxn>
                <a:cxn ang="0">
                  <a:pos x="168" y="249"/>
                </a:cxn>
                <a:cxn ang="0">
                  <a:pos x="151" y="260"/>
                </a:cxn>
                <a:cxn ang="0">
                  <a:pos x="147" y="279"/>
                </a:cxn>
                <a:cxn ang="0">
                  <a:pos x="167" y="346"/>
                </a:cxn>
                <a:cxn ang="0">
                  <a:pos x="173" y="363"/>
                </a:cxn>
                <a:cxn ang="0">
                  <a:pos x="185" y="373"/>
                </a:cxn>
                <a:cxn ang="0">
                  <a:pos x="194" y="375"/>
                </a:cxn>
                <a:cxn ang="0">
                  <a:pos x="201" y="373"/>
                </a:cxn>
                <a:cxn ang="0">
                  <a:pos x="227" y="459"/>
                </a:cxn>
                <a:cxn ang="0">
                  <a:pos x="232" y="475"/>
                </a:cxn>
                <a:cxn ang="0">
                  <a:pos x="228" y="509"/>
                </a:cxn>
                <a:cxn ang="0">
                  <a:pos x="197" y="543"/>
                </a:cxn>
                <a:cxn ang="0">
                  <a:pos x="76" y="596"/>
                </a:cxn>
                <a:cxn ang="0">
                  <a:pos x="40" y="622"/>
                </a:cxn>
                <a:cxn ang="0">
                  <a:pos x="21" y="644"/>
                </a:cxn>
                <a:cxn ang="0">
                  <a:pos x="6" y="690"/>
                </a:cxn>
                <a:cxn ang="0">
                  <a:pos x="3" y="785"/>
                </a:cxn>
                <a:cxn ang="0">
                  <a:pos x="12" y="809"/>
                </a:cxn>
                <a:cxn ang="0">
                  <a:pos x="32" y="834"/>
                </a:cxn>
                <a:cxn ang="0">
                  <a:pos x="81" y="852"/>
                </a:cxn>
                <a:cxn ang="0">
                  <a:pos x="197" y="863"/>
                </a:cxn>
                <a:cxn ang="0">
                  <a:pos x="347" y="867"/>
                </a:cxn>
                <a:cxn ang="0">
                  <a:pos x="535" y="861"/>
                </a:cxn>
                <a:cxn ang="0">
                  <a:pos x="630" y="847"/>
                </a:cxn>
                <a:cxn ang="0">
                  <a:pos x="669" y="829"/>
                </a:cxn>
                <a:cxn ang="0">
                  <a:pos x="683" y="809"/>
                </a:cxn>
                <a:cxn ang="0">
                  <a:pos x="691" y="772"/>
                </a:cxn>
                <a:cxn ang="0">
                  <a:pos x="680" y="662"/>
                </a:cxn>
                <a:cxn ang="0">
                  <a:pos x="662" y="630"/>
                </a:cxn>
                <a:cxn ang="0">
                  <a:pos x="385" y="644"/>
                </a:cxn>
                <a:cxn ang="0">
                  <a:pos x="332" y="605"/>
                </a:cxn>
                <a:cxn ang="0">
                  <a:pos x="372" y="700"/>
                </a:cxn>
              </a:cxnLst>
              <a:rect l="0" t="0" r="r" b="b"/>
              <a:pathLst>
                <a:path w="691" h="867">
                  <a:moveTo>
                    <a:pt x="662" y="630"/>
                  </a:moveTo>
                  <a:lnTo>
                    <a:pt x="662" y="630"/>
                  </a:lnTo>
                  <a:lnTo>
                    <a:pt x="655" y="622"/>
                  </a:lnTo>
                  <a:lnTo>
                    <a:pt x="644" y="614"/>
                  </a:lnTo>
                  <a:lnTo>
                    <a:pt x="632" y="604"/>
                  </a:lnTo>
                  <a:lnTo>
                    <a:pt x="617" y="596"/>
                  </a:lnTo>
                  <a:lnTo>
                    <a:pt x="617" y="596"/>
                  </a:lnTo>
                  <a:lnTo>
                    <a:pt x="588" y="582"/>
                  </a:lnTo>
                  <a:lnTo>
                    <a:pt x="555" y="568"/>
                  </a:lnTo>
                  <a:lnTo>
                    <a:pt x="523" y="554"/>
                  </a:lnTo>
                  <a:lnTo>
                    <a:pt x="497" y="542"/>
                  </a:lnTo>
                  <a:lnTo>
                    <a:pt x="420" y="641"/>
                  </a:lnTo>
                  <a:lnTo>
                    <a:pt x="376" y="580"/>
                  </a:lnTo>
                  <a:lnTo>
                    <a:pt x="465" y="508"/>
                  </a:lnTo>
                  <a:lnTo>
                    <a:pt x="465" y="508"/>
                  </a:lnTo>
                  <a:lnTo>
                    <a:pt x="463" y="501"/>
                  </a:lnTo>
                  <a:lnTo>
                    <a:pt x="462" y="492"/>
                  </a:lnTo>
                  <a:lnTo>
                    <a:pt x="462" y="484"/>
                  </a:lnTo>
                  <a:lnTo>
                    <a:pt x="463" y="475"/>
                  </a:lnTo>
                  <a:lnTo>
                    <a:pt x="463" y="475"/>
                  </a:lnTo>
                  <a:lnTo>
                    <a:pt x="464" y="468"/>
                  </a:lnTo>
                  <a:lnTo>
                    <a:pt x="466" y="459"/>
                  </a:lnTo>
                  <a:lnTo>
                    <a:pt x="466" y="459"/>
                  </a:lnTo>
                  <a:lnTo>
                    <a:pt x="476" y="441"/>
                  </a:lnTo>
                  <a:lnTo>
                    <a:pt x="483" y="419"/>
                  </a:lnTo>
                  <a:lnTo>
                    <a:pt x="489" y="397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9" y="375"/>
                  </a:lnTo>
                  <a:lnTo>
                    <a:pt x="499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10" y="373"/>
                  </a:lnTo>
                  <a:lnTo>
                    <a:pt x="510" y="373"/>
                  </a:lnTo>
                  <a:lnTo>
                    <a:pt x="515" y="371"/>
                  </a:lnTo>
                  <a:lnTo>
                    <a:pt x="518" y="368"/>
                  </a:lnTo>
                  <a:lnTo>
                    <a:pt x="522" y="363"/>
                  </a:lnTo>
                  <a:lnTo>
                    <a:pt x="524" y="359"/>
                  </a:lnTo>
                  <a:lnTo>
                    <a:pt x="526" y="351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41" y="305"/>
                  </a:lnTo>
                  <a:lnTo>
                    <a:pt x="541" y="305"/>
                  </a:lnTo>
                  <a:lnTo>
                    <a:pt x="545" y="290"/>
                  </a:lnTo>
                  <a:lnTo>
                    <a:pt x="546" y="279"/>
                  </a:lnTo>
                  <a:lnTo>
                    <a:pt x="546" y="269"/>
                  </a:lnTo>
                  <a:lnTo>
                    <a:pt x="546" y="269"/>
                  </a:lnTo>
                  <a:lnTo>
                    <a:pt x="545" y="264"/>
                  </a:lnTo>
                  <a:lnTo>
                    <a:pt x="544" y="260"/>
                  </a:lnTo>
                  <a:lnTo>
                    <a:pt x="542" y="257"/>
                  </a:lnTo>
                  <a:lnTo>
                    <a:pt x="539" y="253"/>
                  </a:lnTo>
                  <a:lnTo>
                    <a:pt x="532" y="250"/>
                  </a:lnTo>
                  <a:lnTo>
                    <a:pt x="526" y="249"/>
                  </a:lnTo>
                  <a:lnTo>
                    <a:pt x="526" y="249"/>
                  </a:lnTo>
                  <a:lnTo>
                    <a:pt x="522" y="249"/>
                  </a:lnTo>
                  <a:lnTo>
                    <a:pt x="522" y="249"/>
                  </a:lnTo>
                  <a:lnTo>
                    <a:pt x="518" y="251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2" y="255"/>
                  </a:lnTo>
                  <a:lnTo>
                    <a:pt x="512" y="255"/>
                  </a:lnTo>
                  <a:lnTo>
                    <a:pt x="510" y="253"/>
                  </a:lnTo>
                  <a:lnTo>
                    <a:pt x="508" y="252"/>
                  </a:lnTo>
                  <a:lnTo>
                    <a:pt x="506" y="250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10" y="226"/>
                  </a:lnTo>
                  <a:lnTo>
                    <a:pt x="512" y="206"/>
                  </a:lnTo>
                  <a:lnTo>
                    <a:pt x="513" y="186"/>
                  </a:lnTo>
                  <a:lnTo>
                    <a:pt x="513" y="166"/>
                  </a:lnTo>
                  <a:lnTo>
                    <a:pt x="513" y="166"/>
                  </a:lnTo>
                  <a:lnTo>
                    <a:pt x="512" y="149"/>
                  </a:lnTo>
                  <a:lnTo>
                    <a:pt x="510" y="132"/>
                  </a:lnTo>
                  <a:lnTo>
                    <a:pt x="506" y="117"/>
                  </a:lnTo>
                  <a:lnTo>
                    <a:pt x="501" y="101"/>
                  </a:lnTo>
                  <a:lnTo>
                    <a:pt x="493" y="86"/>
                  </a:lnTo>
                  <a:lnTo>
                    <a:pt x="485" y="73"/>
                  </a:lnTo>
                  <a:lnTo>
                    <a:pt x="476" y="60"/>
                  </a:lnTo>
                  <a:lnTo>
                    <a:pt x="465" y="48"/>
                  </a:lnTo>
                  <a:lnTo>
                    <a:pt x="453" y="38"/>
                  </a:lnTo>
                  <a:lnTo>
                    <a:pt x="440" y="28"/>
                  </a:lnTo>
                  <a:lnTo>
                    <a:pt x="426" y="20"/>
                  </a:lnTo>
                  <a:lnTo>
                    <a:pt x="412" y="13"/>
                  </a:lnTo>
                  <a:lnTo>
                    <a:pt x="397" y="7"/>
                  </a:lnTo>
                  <a:lnTo>
                    <a:pt x="382" y="2"/>
                  </a:lnTo>
                  <a:lnTo>
                    <a:pt x="365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8" y="7"/>
                  </a:lnTo>
                  <a:lnTo>
                    <a:pt x="283" y="13"/>
                  </a:lnTo>
                  <a:lnTo>
                    <a:pt x="267" y="20"/>
                  </a:lnTo>
                  <a:lnTo>
                    <a:pt x="254" y="28"/>
                  </a:lnTo>
                  <a:lnTo>
                    <a:pt x="241" y="38"/>
                  </a:lnTo>
                  <a:lnTo>
                    <a:pt x="230" y="48"/>
                  </a:lnTo>
                  <a:lnTo>
                    <a:pt x="219" y="60"/>
                  </a:lnTo>
                  <a:lnTo>
                    <a:pt x="210" y="73"/>
                  </a:lnTo>
                  <a:lnTo>
                    <a:pt x="200" y="86"/>
                  </a:lnTo>
                  <a:lnTo>
                    <a:pt x="194" y="101"/>
                  </a:lnTo>
                  <a:lnTo>
                    <a:pt x="188" y="117"/>
                  </a:lnTo>
                  <a:lnTo>
                    <a:pt x="184" y="132"/>
                  </a:lnTo>
                  <a:lnTo>
                    <a:pt x="181" y="149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1" y="186"/>
                  </a:lnTo>
                  <a:lnTo>
                    <a:pt x="182" y="206"/>
                  </a:lnTo>
                  <a:lnTo>
                    <a:pt x="185" y="226"/>
                  </a:lnTo>
                  <a:lnTo>
                    <a:pt x="188" y="247"/>
                  </a:lnTo>
                  <a:lnTo>
                    <a:pt x="188" y="247"/>
                  </a:lnTo>
                  <a:lnTo>
                    <a:pt x="188" y="250"/>
                  </a:lnTo>
                  <a:lnTo>
                    <a:pt x="186" y="252"/>
                  </a:lnTo>
                  <a:lnTo>
                    <a:pt x="184" y="253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3"/>
                  </a:lnTo>
                  <a:lnTo>
                    <a:pt x="181" y="253"/>
                  </a:lnTo>
                  <a:lnTo>
                    <a:pt x="177" y="251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68" y="249"/>
                  </a:lnTo>
                  <a:lnTo>
                    <a:pt x="168" y="249"/>
                  </a:lnTo>
                  <a:lnTo>
                    <a:pt x="161" y="250"/>
                  </a:lnTo>
                  <a:lnTo>
                    <a:pt x="155" y="253"/>
                  </a:lnTo>
                  <a:lnTo>
                    <a:pt x="153" y="257"/>
                  </a:lnTo>
                  <a:lnTo>
                    <a:pt x="151" y="260"/>
                  </a:lnTo>
                  <a:lnTo>
                    <a:pt x="148" y="264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50" y="290"/>
                  </a:lnTo>
                  <a:lnTo>
                    <a:pt x="153" y="305"/>
                  </a:lnTo>
                  <a:lnTo>
                    <a:pt x="153" y="305"/>
                  </a:lnTo>
                  <a:lnTo>
                    <a:pt x="167" y="346"/>
                  </a:lnTo>
                  <a:lnTo>
                    <a:pt x="167" y="346"/>
                  </a:lnTo>
                  <a:lnTo>
                    <a:pt x="167" y="351"/>
                  </a:lnTo>
                  <a:lnTo>
                    <a:pt x="171" y="359"/>
                  </a:lnTo>
                  <a:lnTo>
                    <a:pt x="173" y="363"/>
                  </a:lnTo>
                  <a:lnTo>
                    <a:pt x="177" y="368"/>
                  </a:lnTo>
                  <a:lnTo>
                    <a:pt x="180" y="371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201" y="373"/>
                  </a:lnTo>
                  <a:lnTo>
                    <a:pt x="201" y="373"/>
                  </a:lnTo>
                  <a:lnTo>
                    <a:pt x="206" y="397"/>
                  </a:lnTo>
                  <a:lnTo>
                    <a:pt x="212" y="419"/>
                  </a:lnTo>
                  <a:lnTo>
                    <a:pt x="219" y="441"/>
                  </a:lnTo>
                  <a:lnTo>
                    <a:pt x="227" y="459"/>
                  </a:lnTo>
                  <a:lnTo>
                    <a:pt x="227" y="459"/>
                  </a:lnTo>
                  <a:lnTo>
                    <a:pt x="231" y="468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3" y="485"/>
                  </a:lnTo>
                  <a:lnTo>
                    <a:pt x="232" y="494"/>
                  </a:lnTo>
                  <a:lnTo>
                    <a:pt x="231" y="502"/>
                  </a:lnTo>
                  <a:lnTo>
                    <a:pt x="228" y="509"/>
                  </a:lnTo>
                  <a:lnTo>
                    <a:pt x="316" y="580"/>
                  </a:lnTo>
                  <a:lnTo>
                    <a:pt x="272" y="641"/>
                  </a:lnTo>
                  <a:lnTo>
                    <a:pt x="197" y="543"/>
                  </a:lnTo>
                  <a:lnTo>
                    <a:pt x="197" y="543"/>
                  </a:lnTo>
                  <a:lnTo>
                    <a:pt x="170" y="555"/>
                  </a:lnTo>
                  <a:lnTo>
                    <a:pt x="139" y="568"/>
                  </a:lnTo>
                  <a:lnTo>
                    <a:pt x="106" y="582"/>
                  </a:lnTo>
                  <a:lnTo>
                    <a:pt x="76" y="596"/>
                  </a:lnTo>
                  <a:lnTo>
                    <a:pt x="76" y="596"/>
                  </a:lnTo>
                  <a:lnTo>
                    <a:pt x="62" y="604"/>
                  </a:lnTo>
                  <a:lnTo>
                    <a:pt x="49" y="614"/>
                  </a:lnTo>
                  <a:lnTo>
                    <a:pt x="40" y="622"/>
                  </a:lnTo>
                  <a:lnTo>
                    <a:pt x="32" y="630"/>
                  </a:lnTo>
                  <a:lnTo>
                    <a:pt x="32" y="630"/>
                  </a:lnTo>
                  <a:lnTo>
                    <a:pt x="26" y="636"/>
                  </a:lnTo>
                  <a:lnTo>
                    <a:pt x="21" y="644"/>
                  </a:lnTo>
                  <a:lnTo>
                    <a:pt x="16" y="654"/>
                  </a:lnTo>
                  <a:lnTo>
                    <a:pt x="12" y="664"/>
                  </a:lnTo>
                  <a:lnTo>
                    <a:pt x="8" y="677"/>
                  </a:lnTo>
                  <a:lnTo>
                    <a:pt x="6" y="690"/>
                  </a:lnTo>
                  <a:lnTo>
                    <a:pt x="2" y="719"/>
                  </a:lnTo>
                  <a:lnTo>
                    <a:pt x="0" y="747"/>
                  </a:lnTo>
                  <a:lnTo>
                    <a:pt x="1" y="773"/>
                  </a:lnTo>
                  <a:lnTo>
                    <a:pt x="3" y="785"/>
                  </a:lnTo>
                  <a:lnTo>
                    <a:pt x="5" y="794"/>
                  </a:lnTo>
                  <a:lnTo>
                    <a:pt x="8" y="803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8" y="819"/>
                  </a:lnTo>
                  <a:lnTo>
                    <a:pt x="21" y="823"/>
                  </a:lnTo>
                  <a:lnTo>
                    <a:pt x="26" y="829"/>
                  </a:lnTo>
                  <a:lnTo>
                    <a:pt x="32" y="834"/>
                  </a:lnTo>
                  <a:lnTo>
                    <a:pt x="40" y="839"/>
                  </a:lnTo>
                  <a:lnTo>
                    <a:pt x="51" y="842"/>
                  </a:lnTo>
                  <a:lnTo>
                    <a:pt x="64" y="847"/>
                  </a:lnTo>
                  <a:lnTo>
                    <a:pt x="81" y="852"/>
                  </a:lnTo>
                  <a:lnTo>
                    <a:pt x="102" y="855"/>
                  </a:lnTo>
                  <a:lnTo>
                    <a:pt x="128" y="859"/>
                  </a:lnTo>
                  <a:lnTo>
                    <a:pt x="160" y="861"/>
                  </a:lnTo>
                  <a:lnTo>
                    <a:pt x="197" y="863"/>
                  </a:lnTo>
                  <a:lnTo>
                    <a:pt x="240" y="865"/>
                  </a:lnTo>
                  <a:lnTo>
                    <a:pt x="290" y="866"/>
                  </a:lnTo>
                  <a:lnTo>
                    <a:pt x="347" y="867"/>
                  </a:lnTo>
                  <a:lnTo>
                    <a:pt x="347" y="867"/>
                  </a:lnTo>
                  <a:lnTo>
                    <a:pt x="404" y="866"/>
                  </a:lnTo>
                  <a:lnTo>
                    <a:pt x="455" y="865"/>
                  </a:lnTo>
                  <a:lnTo>
                    <a:pt x="498" y="863"/>
                  </a:lnTo>
                  <a:lnTo>
                    <a:pt x="535" y="861"/>
                  </a:lnTo>
                  <a:lnTo>
                    <a:pt x="565" y="859"/>
                  </a:lnTo>
                  <a:lnTo>
                    <a:pt x="592" y="855"/>
                  </a:lnTo>
                  <a:lnTo>
                    <a:pt x="614" y="852"/>
                  </a:lnTo>
                  <a:lnTo>
                    <a:pt x="630" y="847"/>
                  </a:lnTo>
                  <a:lnTo>
                    <a:pt x="644" y="842"/>
                  </a:lnTo>
                  <a:lnTo>
                    <a:pt x="655" y="839"/>
                  </a:lnTo>
                  <a:lnTo>
                    <a:pt x="663" y="834"/>
                  </a:lnTo>
                  <a:lnTo>
                    <a:pt x="669" y="829"/>
                  </a:lnTo>
                  <a:lnTo>
                    <a:pt x="673" y="823"/>
                  </a:lnTo>
                  <a:lnTo>
                    <a:pt x="676" y="819"/>
                  </a:lnTo>
                  <a:lnTo>
                    <a:pt x="683" y="809"/>
                  </a:lnTo>
                  <a:lnTo>
                    <a:pt x="683" y="809"/>
                  </a:lnTo>
                  <a:lnTo>
                    <a:pt x="685" y="803"/>
                  </a:lnTo>
                  <a:lnTo>
                    <a:pt x="689" y="794"/>
                  </a:lnTo>
                  <a:lnTo>
                    <a:pt x="690" y="783"/>
                  </a:lnTo>
                  <a:lnTo>
                    <a:pt x="691" y="772"/>
                  </a:lnTo>
                  <a:lnTo>
                    <a:pt x="691" y="744"/>
                  </a:lnTo>
                  <a:lnTo>
                    <a:pt x="689" y="716"/>
                  </a:lnTo>
                  <a:lnTo>
                    <a:pt x="685" y="688"/>
                  </a:lnTo>
                  <a:lnTo>
                    <a:pt x="680" y="662"/>
                  </a:lnTo>
                  <a:lnTo>
                    <a:pt x="675" y="651"/>
                  </a:lnTo>
                  <a:lnTo>
                    <a:pt x="671" y="642"/>
                  </a:lnTo>
                  <a:lnTo>
                    <a:pt x="667" y="635"/>
                  </a:lnTo>
                  <a:lnTo>
                    <a:pt x="662" y="630"/>
                  </a:lnTo>
                  <a:lnTo>
                    <a:pt x="662" y="630"/>
                  </a:lnTo>
                  <a:close/>
                  <a:moveTo>
                    <a:pt x="332" y="605"/>
                  </a:moveTo>
                  <a:lnTo>
                    <a:pt x="360" y="605"/>
                  </a:lnTo>
                  <a:lnTo>
                    <a:pt x="385" y="644"/>
                  </a:lnTo>
                  <a:lnTo>
                    <a:pt x="374" y="675"/>
                  </a:lnTo>
                  <a:lnTo>
                    <a:pt x="318" y="675"/>
                  </a:lnTo>
                  <a:lnTo>
                    <a:pt x="306" y="644"/>
                  </a:lnTo>
                  <a:lnTo>
                    <a:pt x="332" y="605"/>
                  </a:lnTo>
                  <a:close/>
                  <a:moveTo>
                    <a:pt x="345" y="852"/>
                  </a:moveTo>
                  <a:lnTo>
                    <a:pt x="294" y="814"/>
                  </a:lnTo>
                  <a:lnTo>
                    <a:pt x="320" y="700"/>
                  </a:lnTo>
                  <a:lnTo>
                    <a:pt x="372" y="700"/>
                  </a:lnTo>
                  <a:lnTo>
                    <a:pt x="398" y="814"/>
                  </a:lnTo>
                  <a:lnTo>
                    <a:pt x="345" y="8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63799" y="1196752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gray">
          <a:xfrm>
            <a:off x="35496" y="620688"/>
            <a:ext cx="896717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  <a:buFont typeface="Wingdings" pitchFamily="2" charset="2"/>
              <a:buNone/>
            </a:pPr>
            <a:r>
              <a:rPr lang="fr-FR" sz="1400" dirty="0" smtClean="0"/>
              <a:t>Bien que tous s’accordent sur l’importance de développer  l’alternance, le nombre d’alternants est en baisse depuis 2 ans. Selon vous, que faudrait-il faire pour que les entreprises aient davantage recours  à l’alternance ? 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885792" y="6032321"/>
            <a:ext cx="425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1F497D"/>
                </a:solidFill>
              </a:rPr>
              <a:t>Total supérieur à 100 car plusieurs réponses possibles</a:t>
            </a:r>
            <a:endParaRPr lang="fr-FR" sz="1200" dirty="0">
              <a:solidFill>
                <a:srgbClr val="1F497D"/>
              </a:solidFill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4976679"/>
              </p:ext>
            </p:extLst>
          </p:nvPr>
        </p:nvGraphicFramePr>
        <p:xfrm>
          <a:off x="107504" y="2218233"/>
          <a:ext cx="3716351" cy="37770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6351"/>
              </a:tblGrid>
              <a:tr h="5262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Mettre en place des mesures plus incitatives financièrement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(exonération de charges…)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62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Simplifier les formalités administratives permettant d’avoir recours à l’alternance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29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Mieux informer les entreprises sur l’alternance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813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Disposer d’un nombre de candidatures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suffisant permettant de choisir les profils les plus adaptés 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Inciter davantage les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profils les plus qualifiés à choisir l’alternance 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8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Valoriser davantage le tutorat 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Augmenter la durée des contrats de formation </a:t>
                      </a:r>
                    </a:p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en alternance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Nsp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22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7209551"/>
              </p:ext>
            </p:extLst>
          </p:nvPr>
        </p:nvGraphicFramePr>
        <p:xfrm>
          <a:off x="3670534" y="2777402"/>
          <a:ext cx="4896544" cy="5369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8439052"/>
              </p:ext>
            </p:extLst>
          </p:nvPr>
        </p:nvGraphicFramePr>
        <p:xfrm>
          <a:off x="3659114" y="3867844"/>
          <a:ext cx="2160240" cy="2117907"/>
        </p:xfrm>
        <a:graphic>
          <a:graphicData uri="http://schemas.openxmlformats.org/drawingml/2006/table">
            <a:tbl>
              <a:tblPr/>
              <a:tblGrid>
                <a:gridCol w="2160240"/>
              </a:tblGrid>
              <a:tr h="705969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Moins de 10 salariés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5969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à 499 salariés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5969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 salariés</a:t>
                      </a:r>
                      <a:r>
                        <a:rPr lang="fr-F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et plus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2" marR="5672" marT="5672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46078490"/>
              </p:ext>
            </p:extLst>
          </p:nvPr>
        </p:nvGraphicFramePr>
        <p:xfrm>
          <a:off x="-1260648" y="462109"/>
          <a:ext cx="7560840" cy="559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1" y="0"/>
            <a:ext cx="8059155" cy="612000"/>
          </a:xfrm>
        </p:spPr>
        <p:txBody>
          <a:bodyPr/>
          <a:lstStyle/>
          <a:p>
            <a:r>
              <a:rPr lang="fr-FR" sz="2400" b="0" dirty="0" smtClean="0"/>
              <a:t>Le recours à l’alternance pour recruter des cadres: une solution encore jugée inadaptée par un chef d’entreprise sur deux </a:t>
            </a:r>
            <a:endParaRPr lang="fr-FR" sz="24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29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gray">
          <a:xfrm>
            <a:off x="98381" y="692696"/>
            <a:ext cx="8856984" cy="25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  <a:buFont typeface="Wingdings" pitchFamily="2" charset="2"/>
              <a:buNone/>
            </a:pPr>
            <a:r>
              <a:rPr lang="fr-FR" sz="1400" dirty="0" smtClean="0"/>
              <a:t>Selon vous, le recours à l’alternance est-il une solution adaptée pour recruter des cadres ou de futurs cadres ? </a:t>
            </a:r>
            <a:endParaRPr lang="fr-FR" sz="1400" dirty="0"/>
          </a:p>
        </p:txBody>
      </p:sp>
      <p:grpSp>
        <p:nvGrpSpPr>
          <p:cNvPr id="35" name="Groupe 34"/>
          <p:cNvGrpSpPr/>
          <p:nvPr/>
        </p:nvGrpSpPr>
        <p:grpSpPr>
          <a:xfrm>
            <a:off x="1240915" y="2060045"/>
            <a:ext cx="2510702" cy="458787"/>
            <a:chOff x="1202521" y="1045117"/>
            <a:chExt cx="2510702" cy="458787"/>
          </a:xfrm>
        </p:grpSpPr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1623761" y="1130842"/>
              <a:ext cx="2089462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Calibri" pitchFamily="34" charset="0"/>
                  <a:cs typeface="Arial" pitchFamily="34" charset="0"/>
                </a:rPr>
                <a:t>CHEFS D’ENTREPRISE </a:t>
              </a: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1202521" y="1045117"/>
              <a:ext cx="365125" cy="458787"/>
            </a:xfrm>
            <a:custGeom>
              <a:avLst/>
              <a:gdLst/>
              <a:ahLst/>
              <a:cxnLst>
                <a:cxn ang="0">
                  <a:pos x="644" y="614"/>
                </a:cxn>
                <a:cxn ang="0">
                  <a:pos x="588" y="582"/>
                </a:cxn>
                <a:cxn ang="0">
                  <a:pos x="420" y="641"/>
                </a:cxn>
                <a:cxn ang="0">
                  <a:pos x="463" y="501"/>
                </a:cxn>
                <a:cxn ang="0">
                  <a:pos x="463" y="475"/>
                </a:cxn>
                <a:cxn ang="0">
                  <a:pos x="476" y="441"/>
                </a:cxn>
                <a:cxn ang="0">
                  <a:pos x="493" y="373"/>
                </a:cxn>
                <a:cxn ang="0">
                  <a:pos x="501" y="375"/>
                </a:cxn>
                <a:cxn ang="0">
                  <a:pos x="510" y="373"/>
                </a:cxn>
                <a:cxn ang="0">
                  <a:pos x="524" y="359"/>
                </a:cxn>
                <a:cxn ang="0">
                  <a:pos x="541" y="305"/>
                </a:cxn>
                <a:cxn ang="0">
                  <a:pos x="546" y="269"/>
                </a:cxn>
                <a:cxn ang="0">
                  <a:pos x="542" y="257"/>
                </a:cxn>
                <a:cxn ang="0">
                  <a:pos x="526" y="249"/>
                </a:cxn>
                <a:cxn ang="0">
                  <a:pos x="513" y="253"/>
                </a:cxn>
                <a:cxn ang="0">
                  <a:pos x="510" y="253"/>
                </a:cxn>
                <a:cxn ang="0">
                  <a:pos x="506" y="247"/>
                </a:cxn>
                <a:cxn ang="0">
                  <a:pos x="513" y="166"/>
                </a:cxn>
                <a:cxn ang="0">
                  <a:pos x="506" y="117"/>
                </a:cxn>
                <a:cxn ang="0">
                  <a:pos x="476" y="60"/>
                </a:cxn>
                <a:cxn ang="0">
                  <a:pos x="426" y="20"/>
                </a:cxn>
                <a:cxn ang="0">
                  <a:pos x="365" y="0"/>
                </a:cxn>
                <a:cxn ang="0">
                  <a:pos x="347" y="0"/>
                </a:cxn>
                <a:cxn ang="0">
                  <a:pos x="313" y="2"/>
                </a:cxn>
                <a:cxn ang="0">
                  <a:pos x="254" y="28"/>
                </a:cxn>
                <a:cxn ang="0">
                  <a:pos x="210" y="73"/>
                </a:cxn>
                <a:cxn ang="0">
                  <a:pos x="184" y="132"/>
                </a:cxn>
                <a:cxn ang="0">
                  <a:pos x="181" y="186"/>
                </a:cxn>
                <a:cxn ang="0">
                  <a:pos x="188" y="247"/>
                </a:cxn>
                <a:cxn ang="0">
                  <a:pos x="181" y="255"/>
                </a:cxn>
                <a:cxn ang="0">
                  <a:pos x="177" y="251"/>
                </a:cxn>
                <a:cxn ang="0">
                  <a:pos x="168" y="249"/>
                </a:cxn>
                <a:cxn ang="0">
                  <a:pos x="151" y="260"/>
                </a:cxn>
                <a:cxn ang="0">
                  <a:pos x="147" y="279"/>
                </a:cxn>
                <a:cxn ang="0">
                  <a:pos x="167" y="346"/>
                </a:cxn>
                <a:cxn ang="0">
                  <a:pos x="173" y="363"/>
                </a:cxn>
                <a:cxn ang="0">
                  <a:pos x="185" y="373"/>
                </a:cxn>
                <a:cxn ang="0">
                  <a:pos x="194" y="375"/>
                </a:cxn>
                <a:cxn ang="0">
                  <a:pos x="201" y="373"/>
                </a:cxn>
                <a:cxn ang="0">
                  <a:pos x="227" y="459"/>
                </a:cxn>
                <a:cxn ang="0">
                  <a:pos x="232" y="475"/>
                </a:cxn>
                <a:cxn ang="0">
                  <a:pos x="228" y="509"/>
                </a:cxn>
                <a:cxn ang="0">
                  <a:pos x="197" y="543"/>
                </a:cxn>
                <a:cxn ang="0">
                  <a:pos x="76" y="596"/>
                </a:cxn>
                <a:cxn ang="0">
                  <a:pos x="40" y="622"/>
                </a:cxn>
                <a:cxn ang="0">
                  <a:pos x="21" y="644"/>
                </a:cxn>
                <a:cxn ang="0">
                  <a:pos x="6" y="690"/>
                </a:cxn>
                <a:cxn ang="0">
                  <a:pos x="3" y="785"/>
                </a:cxn>
                <a:cxn ang="0">
                  <a:pos x="12" y="809"/>
                </a:cxn>
                <a:cxn ang="0">
                  <a:pos x="32" y="834"/>
                </a:cxn>
                <a:cxn ang="0">
                  <a:pos x="81" y="852"/>
                </a:cxn>
                <a:cxn ang="0">
                  <a:pos x="197" y="863"/>
                </a:cxn>
                <a:cxn ang="0">
                  <a:pos x="347" y="867"/>
                </a:cxn>
                <a:cxn ang="0">
                  <a:pos x="535" y="861"/>
                </a:cxn>
                <a:cxn ang="0">
                  <a:pos x="630" y="847"/>
                </a:cxn>
                <a:cxn ang="0">
                  <a:pos x="669" y="829"/>
                </a:cxn>
                <a:cxn ang="0">
                  <a:pos x="683" y="809"/>
                </a:cxn>
                <a:cxn ang="0">
                  <a:pos x="691" y="772"/>
                </a:cxn>
                <a:cxn ang="0">
                  <a:pos x="680" y="662"/>
                </a:cxn>
                <a:cxn ang="0">
                  <a:pos x="662" y="630"/>
                </a:cxn>
                <a:cxn ang="0">
                  <a:pos x="385" y="644"/>
                </a:cxn>
                <a:cxn ang="0">
                  <a:pos x="332" y="605"/>
                </a:cxn>
                <a:cxn ang="0">
                  <a:pos x="372" y="700"/>
                </a:cxn>
              </a:cxnLst>
              <a:rect l="0" t="0" r="r" b="b"/>
              <a:pathLst>
                <a:path w="691" h="867">
                  <a:moveTo>
                    <a:pt x="662" y="630"/>
                  </a:moveTo>
                  <a:lnTo>
                    <a:pt x="662" y="630"/>
                  </a:lnTo>
                  <a:lnTo>
                    <a:pt x="655" y="622"/>
                  </a:lnTo>
                  <a:lnTo>
                    <a:pt x="644" y="614"/>
                  </a:lnTo>
                  <a:lnTo>
                    <a:pt x="632" y="604"/>
                  </a:lnTo>
                  <a:lnTo>
                    <a:pt x="617" y="596"/>
                  </a:lnTo>
                  <a:lnTo>
                    <a:pt x="617" y="596"/>
                  </a:lnTo>
                  <a:lnTo>
                    <a:pt x="588" y="582"/>
                  </a:lnTo>
                  <a:lnTo>
                    <a:pt x="555" y="568"/>
                  </a:lnTo>
                  <a:lnTo>
                    <a:pt x="523" y="554"/>
                  </a:lnTo>
                  <a:lnTo>
                    <a:pt x="497" y="542"/>
                  </a:lnTo>
                  <a:lnTo>
                    <a:pt x="420" y="641"/>
                  </a:lnTo>
                  <a:lnTo>
                    <a:pt x="376" y="580"/>
                  </a:lnTo>
                  <a:lnTo>
                    <a:pt x="465" y="508"/>
                  </a:lnTo>
                  <a:lnTo>
                    <a:pt x="465" y="508"/>
                  </a:lnTo>
                  <a:lnTo>
                    <a:pt x="463" y="501"/>
                  </a:lnTo>
                  <a:lnTo>
                    <a:pt x="462" y="492"/>
                  </a:lnTo>
                  <a:lnTo>
                    <a:pt x="462" y="484"/>
                  </a:lnTo>
                  <a:lnTo>
                    <a:pt x="463" y="475"/>
                  </a:lnTo>
                  <a:lnTo>
                    <a:pt x="463" y="475"/>
                  </a:lnTo>
                  <a:lnTo>
                    <a:pt x="464" y="468"/>
                  </a:lnTo>
                  <a:lnTo>
                    <a:pt x="466" y="459"/>
                  </a:lnTo>
                  <a:lnTo>
                    <a:pt x="466" y="459"/>
                  </a:lnTo>
                  <a:lnTo>
                    <a:pt x="476" y="441"/>
                  </a:lnTo>
                  <a:lnTo>
                    <a:pt x="483" y="419"/>
                  </a:lnTo>
                  <a:lnTo>
                    <a:pt x="489" y="397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9" y="375"/>
                  </a:lnTo>
                  <a:lnTo>
                    <a:pt x="499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10" y="373"/>
                  </a:lnTo>
                  <a:lnTo>
                    <a:pt x="510" y="373"/>
                  </a:lnTo>
                  <a:lnTo>
                    <a:pt x="515" y="371"/>
                  </a:lnTo>
                  <a:lnTo>
                    <a:pt x="518" y="368"/>
                  </a:lnTo>
                  <a:lnTo>
                    <a:pt x="522" y="363"/>
                  </a:lnTo>
                  <a:lnTo>
                    <a:pt x="524" y="359"/>
                  </a:lnTo>
                  <a:lnTo>
                    <a:pt x="526" y="351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41" y="305"/>
                  </a:lnTo>
                  <a:lnTo>
                    <a:pt x="541" y="305"/>
                  </a:lnTo>
                  <a:lnTo>
                    <a:pt x="545" y="290"/>
                  </a:lnTo>
                  <a:lnTo>
                    <a:pt x="546" y="279"/>
                  </a:lnTo>
                  <a:lnTo>
                    <a:pt x="546" y="269"/>
                  </a:lnTo>
                  <a:lnTo>
                    <a:pt x="546" y="269"/>
                  </a:lnTo>
                  <a:lnTo>
                    <a:pt x="545" y="264"/>
                  </a:lnTo>
                  <a:lnTo>
                    <a:pt x="544" y="260"/>
                  </a:lnTo>
                  <a:lnTo>
                    <a:pt x="542" y="257"/>
                  </a:lnTo>
                  <a:lnTo>
                    <a:pt x="539" y="253"/>
                  </a:lnTo>
                  <a:lnTo>
                    <a:pt x="532" y="250"/>
                  </a:lnTo>
                  <a:lnTo>
                    <a:pt x="526" y="249"/>
                  </a:lnTo>
                  <a:lnTo>
                    <a:pt x="526" y="249"/>
                  </a:lnTo>
                  <a:lnTo>
                    <a:pt x="522" y="249"/>
                  </a:lnTo>
                  <a:lnTo>
                    <a:pt x="522" y="249"/>
                  </a:lnTo>
                  <a:lnTo>
                    <a:pt x="518" y="251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2" y="255"/>
                  </a:lnTo>
                  <a:lnTo>
                    <a:pt x="512" y="255"/>
                  </a:lnTo>
                  <a:lnTo>
                    <a:pt x="510" y="253"/>
                  </a:lnTo>
                  <a:lnTo>
                    <a:pt x="508" y="252"/>
                  </a:lnTo>
                  <a:lnTo>
                    <a:pt x="506" y="250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10" y="226"/>
                  </a:lnTo>
                  <a:lnTo>
                    <a:pt x="512" y="206"/>
                  </a:lnTo>
                  <a:lnTo>
                    <a:pt x="513" y="186"/>
                  </a:lnTo>
                  <a:lnTo>
                    <a:pt x="513" y="166"/>
                  </a:lnTo>
                  <a:lnTo>
                    <a:pt x="513" y="166"/>
                  </a:lnTo>
                  <a:lnTo>
                    <a:pt x="512" y="149"/>
                  </a:lnTo>
                  <a:lnTo>
                    <a:pt x="510" y="132"/>
                  </a:lnTo>
                  <a:lnTo>
                    <a:pt x="506" y="117"/>
                  </a:lnTo>
                  <a:lnTo>
                    <a:pt x="501" y="101"/>
                  </a:lnTo>
                  <a:lnTo>
                    <a:pt x="493" y="86"/>
                  </a:lnTo>
                  <a:lnTo>
                    <a:pt x="485" y="73"/>
                  </a:lnTo>
                  <a:lnTo>
                    <a:pt x="476" y="60"/>
                  </a:lnTo>
                  <a:lnTo>
                    <a:pt x="465" y="48"/>
                  </a:lnTo>
                  <a:lnTo>
                    <a:pt x="453" y="38"/>
                  </a:lnTo>
                  <a:lnTo>
                    <a:pt x="440" y="28"/>
                  </a:lnTo>
                  <a:lnTo>
                    <a:pt x="426" y="20"/>
                  </a:lnTo>
                  <a:lnTo>
                    <a:pt x="412" y="13"/>
                  </a:lnTo>
                  <a:lnTo>
                    <a:pt x="397" y="7"/>
                  </a:lnTo>
                  <a:lnTo>
                    <a:pt x="382" y="2"/>
                  </a:lnTo>
                  <a:lnTo>
                    <a:pt x="365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8" y="7"/>
                  </a:lnTo>
                  <a:lnTo>
                    <a:pt x="283" y="13"/>
                  </a:lnTo>
                  <a:lnTo>
                    <a:pt x="267" y="20"/>
                  </a:lnTo>
                  <a:lnTo>
                    <a:pt x="254" y="28"/>
                  </a:lnTo>
                  <a:lnTo>
                    <a:pt x="241" y="38"/>
                  </a:lnTo>
                  <a:lnTo>
                    <a:pt x="230" y="48"/>
                  </a:lnTo>
                  <a:lnTo>
                    <a:pt x="219" y="60"/>
                  </a:lnTo>
                  <a:lnTo>
                    <a:pt x="210" y="73"/>
                  </a:lnTo>
                  <a:lnTo>
                    <a:pt x="200" y="86"/>
                  </a:lnTo>
                  <a:lnTo>
                    <a:pt x="194" y="101"/>
                  </a:lnTo>
                  <a:lnTo>
                    <a:pt x="188" y="117"/>
                  </a:lnTo>
                  <a:lnTo>
                    <a:pt x="184" y="132"/>
                  </a:lnTo>
                  <a:lnTo>
                    <a:pt x="181" y="149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1" y="186"/>
                  </a:lnTo>
                  <a:lnTo>
                    <a:pt x="182" y="206"/>
                  </a:lnTo>
                  <a:lnTo>
                    <a:pt x="185" y="226"/>
                  </a:lnTo>
                  <a:lnTo>
                    <a:pt x="188" y="247"/>
                  </a:lnTo>
                  <a:lnTo>
                    <a:pt x="188" y="247"/>
                  </a:lnTo>
                  <a:lnTo>
                    <a:pt x="188" y="250"/>
                  </a:lnTo>
                  <a:lnTo>
                    <a:pt x="186" y="252"/>
                  </a:lnTo>
                  <a:lnTo>
                    <a:pt x="184" y="253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3"/>
                  </a:lnTo>
                  <a:lnTo>
                    <a:pt x="181" y="253"/>
                  </a:lnTo>
                  <a:lnTo>
                    <a:pt x="177" y="251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68" y="249"/>
                  </a:lnTo>
                  <a:lnTo>
                    <a:pt x="168" y="249"/>
                  </a:lnTo>
                  <a:lnTo>
                    <a:pt x="161" y="250"/>
                  </a:lnTo>
                  <a:lnTo>
                    <a:pt x="155" y="253"/>
                  </a:lnTo>
                  <a:lnTo>
                    <a:pt x="153" y="257"/>
                  </a:lnTo>
                  <a:lnTo>
                    <a:pt x="151" y="260"/>
                  </a:lnTo>
                  <a:lnTo>
                    <a:pt x="148" y="264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50" y="290"/>
                  </a:lnTo>
                  <a:lnTo>
                    <a:pt x="153" y="305"/>
                  </a:lnTo>
                  <a:lnTo>
                    <a:pt x="153" y="305"/>
                  </a:lnTo>
                  <a:lnTo>
                    <a:pt x="167" y="346"/>
                  </a:lnTo>
                  <a:lnTo>
                    <a:pt x="167" y="346"/>
                  </a:lnTo>
                  <a:lnTo>
                    <a:pt x="167" y="351"/>
                  </a:lnTo>
                  <a:lnTo>
                    <a:pt x="171" y="359"/>
                  </a:lnTo>
                  <a:lnTo>
                    <a:pt x="173" y="363"/>
                  </a:lnTo>
                  <a:lnTo>
                    <a:pt x="177" y="368"/>
                  </a:lnTo>
                  <a:lnTo>
                    <a:pt x="180" y="371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201" y="373"/>
                  </a:lnTo>
                  <a:lnTo>
                    <a:pt x="201" y="373"/>
                  </a:lnTo>
                  <a:lnTo>
                    <a:pt x="206" y="397"/>
                  </a:lnTo>
                  <a:lnTo>
                    <a:pt x="212" y="419"/>
                  </a:lnTo>
                  <a:lnTo>
                    <a:pt x="219" y="441"/>
                  </a:lnTo>
                  <a:lnTo>
                    <a:pt x="227" y="459"/>
                  </a:lnTo>
                  <a:lnTo>
                    <a:pt x="227" y="459"/>
                  </a:lnTo>
                  <a:lnTo>
                    <a:pt x="231" y="468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3" y="485"/>
                  </a:lnTo>
                  <a:lnTo>
                    <a:pt x="232" y="494"/>
                  </a:lnTo>
                  <a:lnTo>
                    <a:pt x="231" y="502"/>
                  </a:lnTo>
                  <a:lnTo>
                    <a:pt x="228" y="509"/>
                  </a:lnTo>
                  <a:lnTo>
                    <a:pt x="316" y="580"/>
                  </a:lnTo>
                  <a:lnTo>
                    <a:pt x="272" y="641"/>
                  </a:lnTo>
                  <a:lnTo>
                    <a:pt x="197" y="543"/>
                  </a:lnTo>
                  <a:lnTo>
                    <a:pt x="197" y="543"/>
                  </a:lnTo>
                  <a:lnTo>
                    <a:pt x="170" y="555"/>
                  </a:lnTo>
                  <a:lnTo>
                    <a:pt x="139" y="568"/>
                  </a:lnTo>
                  <a:lnTo>
                    <a:pt x="106" y="582"/>
                  </a:lnTo>
                  <a:lnTo>
                    <a:pt x="76" y="596"/>
                  </a:lnTo>
                  <a:lnTo>
                    <a:pt x="76" y="596"/>
                  </a:lnTo>
                  <a:lnTo>
                    <a:pt x="62" y="604"/>
                  </a:lnTo>
                  <a:lnTo>
                    <a:pt x="49" y="614"/>
                  </a:lnTo>
                  <a:lnTo>
                    <a:pt x="40" y="622"/>
                  </a:lnTo>
                  <a:lnTo>
                    <a:pt x="32" y="630"/>
                  </a:lnTo>
                  <a:lnTo>
                    <a:pt x="32" y="630"/>
                  </a:lnTo>
                  <a:lnTo>
                    <a:pt x="26" y="636"/>
                  </a:lnTo>
                  <a:lnTo>
                    <a:pt x="21" y="644"/>
                  </a:lnTo>
                  <a:lnTo>
                    <a:pt x="16" y="654"/>
                  </a:lnTo>
                  <a:lnTo>
                    <a:pt x="12" y="664"/>
                  </a:lnTo>
                  <a:lnTo>
                    <a:pt x="8" y="677"/>
                  </a:lnTo>
                  <a:lnTo>
                    <a:pt x="6" y="690"/>
                  </a:lnTo>
                  <a:lnTo>
                    <a:pt x="2" y="719"/>
                  </a:lnTo>
                  <a:lnTo>
                    <a:pt x="0" y="747"/>
                  </a:lnTo>
                  <a:lnTo>
                    <a:pt x="1" y="773"/>
                  </a:lnTo>
                  <a:lnTo>
                    <a:pt x="3" y="785"/>
                  </a:lnTo>
                  <a:lnTo>
                    <a:pt x="5" y="794"/>
                  </a:lnTo>
                  <a:lnTo>
                    <a:pt x="8" y="803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8" y="819"/>
                  </a:lnTo>
                  <a:lnTo>
                    <a:pt x="21" y="823"/>
                  </a:lnTo>
                  <a:lnTo>
                    <a:pt x="26" y="829"/>
                  </a:lnTo>
                  <a:lnTo>
                    <a:pt x="32" y="834"/>
                  </a:lnTo>
                  <a:lnTo>
                    <a:pt x="40" y="839"/>
                  </a:lnTo>
                  <a:lnTo>
                    <a:pt x="51" y="842"/>
                  </a:lnTo>
                  <a:lnTo>
                    <a:pt x="64" y="847"/>
                  </a:lnTo>
                  <a:lnTo>
                    <a:pt x="81" y="852"/>
                  </a:lnTo>
                  <a:lnTo>
                    <a:pt x="102" y="855"/>
                  </a:lnTo>
                  <a:lnTo>
                    <a:pt x="128" y="859"/>
                  </a:lnTo>
                  <a:lnTo>
                    <a:pt x="160" y="861"/>
                  </a:lnTo>
                  <a:lnTo>
                    <a:pt x="197" y="863"/>
                  </a:lnTo>
                  <a:lnTo>
                    <a:pt x="240" y="865"/>
                  </a:lnTo>
                  <a:lnTo>
                    <a:pt x="290" y="866"/>
                  </a:lnTo>
                  <a:lnTo>
                    <a:pt x="347" y="867"/>
                  </a:lnTo>
                  <a:lnTo>
                    <a:pt x="347" y="867"/>
                  </a:lnTo>
                  <a:lnTo>
                    <a:pt x="404" y="866"/>
                  </a:lnTo>
                  <a:lnTo>
                    <a:pt x="455" y="865"/>
                  </a:lnTo>
                  <a:lnTo>
                    <a:pt x="498" y="863"/>
                  </a:lnTo>
                  <a:lnTo>
                    <a:pt x="535" y="861"/>
                  </a:lnTo>
                  <a:lnTo>
                    <a:pt x="565" y="859"/>
                  </a:lnTo>
                  <a:lnTo>
                    <a:pt x="592" y="855"/>
                  </a:lnTo>
                  <a:lnTo>
                    <a:pt x="614" y="852"/>
                  </a:lnTo>
                  <a:lnTo>
                    <a:pt x="630" y="847"/>
                  </a:lnTo>
                  <a:lnTo>
                    <a:pt x="644" y="842"/>
                  </a:lnTo>
                  <a:lnTo>
                    <a:pt x="655" y="839"/>
                  </a:lnTo>
                  <a:lnTo>
                    <a:pt x="663" y="834"/>
                  </a:lnTo>
                  <a:lnTo>
                    <a:pt x="669" y="829"/>
                  </a:lnTo>
                  <a:lnTo>
                    <a:pt x="673" y="823"/>
                  </a:lnTo>
                  <a:lnTo>
                    <a:pt x="676" y="819"/>
                  </a:lnTo>
                  <a:lnTo>
                    <a:pt x="683" y="809"/>
                  </a:lnTo>
                  <a:lnTo>
                    <a:pt x="683" y="809"/>
                  </a:lnTo>
                  <a:lnTo>
                    <a:pt x="685" y="803"/>
                  </a:lnTo>
                  <a:lnTo>
                    <a:pt x="689" y="794"/>
                  </a:lnTo>
                  <a:lnTo>
                    <a:pt x="690" y="783"/>
                  </a:lnTo>
                  <a:lnTo>
                    <a:pt x="691" y="772"/>
                  </a:lnTo>
                  <a:lnTo>
                    <a:pt x="691" y="744"/>
                  </a:lnTo>
                  <a:lnTo>
                    <a:pt x="689" y="716"/>
                  </a:lnTo>
                  <a:lnTo>
                    <a:pt x="685" y="688"/>
                  </a:lnTo>
                  <a:lnTo>
                    <a:pt x="680" y="662"/>
                  </a:lnTo>
                  <a:lnTo>
                    <a:pt x="675" y="651"/>
                  </a:lnTo>
                  <a:lnTo>
                    <a:pt x="671" y="642"/>
                  </a:lnTo>
                  <a:lnTo>
                    <a:pt x="667" y="635"/>
                  </a:lnTo>
                  <a:lnTo>
                    <a:pt x="662" y="630"/>
                  </a:lnTo>
                  <a:lnTo>
                    <a:pt x="662" y="630"/>
                  </a:lnTo>
                  <a:close/>
                  <a:moveTo>
                    <a:pt x="332" y="605"/>
                  </a:moveTo>
                  <a:lnTo>
                    <a:pt x="360" y="605"/>
                  </a:lnTo>
                  <a:lnTo>
                    <a:pt x="385" y="644"/>
                  </a:lnTo>
                  <a:lnTo>
                    <a:pt x="374" y="675"/>
                  </a:lnTo>
                  <a:lnTo>
                    <a:pt x="318" y="675"/>
                  </a:lnTo>
                  <a:lnTo>
                    <a:pt x="306" y="644"/>
                  </a:lnTo>
                  <a:lnTo>
                    <a:pt x="332" y="605"/>
                  </a:lnTo>
                  <a:close/>
                  <a:moveTo>
                    <a:pt x="345" y="852"/>
                  </a:moveTo>
                  <a:lnTo>
                    <a:pt x="294" y="814"/>
                  </a:lnTo>
                  <a:lnTo>
                    <a:pt x="320" y="700"/>
                  </a:lnTo>
                  <a:lnTo>
                    <a:pt x="372" y="700"/>
                  </a:lnTo>
                  <a:lnTo>
                    <a:pt x="398" y="814"/>
                  </a:lnTo>
                  <a:lnTo>
                    <a:pt x="345" y="8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98381" y="1031948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3751617" y="2622349"/>
            <a:ext cx="879684" cy="72008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Oui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41%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755576" y="5142629"/>
            <a:ext cx="879684" cy="7083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Non</a:t>
            </a:r>
          </a:p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50%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4663600"/>
              </p:ext>
            </p:extLst>
          </p:nvPr>
        </p:nvGraphicFramePr>
        <p:xfrm>
          <a:off x="8195618" y="3063096"/>
          <a:ext cx="759747" cy="29568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9747"/>
              </a:tblGrid>
              <a:tr h="8731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Oui</a:t>
                      </a:r>
                    </a:p>
                    <a:p>
                      <a:pPr algn="ctr" fontAlgn="b"/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945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945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9456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5227320" y="3259723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Taille de l’entreprise:</a:t>
            </a:r>
            <a:endParaRPr lang="fr-FR" sz="1600" b="1" u="sng" dirty="0"/>
          </a:p>
        </p:txBody>
      </p:sp>
    </p:spTree>
    <p:extLst>
      <p:ext uri="{BB962C8B-B14F-4D97-AF65-F5344CB8AC3E}">
        <p14:creationId xmlns:p14="http://schemas.microsoft.com/office/powerpoint/2010/main" xmlns="" val="30742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Emilie.Rey\Local Settings\Temp\Fichiers Internet temporaires\Content.IE5\0SOVU6FY\MP900422138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887"/>
          <a:stretch/>
        </p:blipFill>
        <p:spPr bwMode="auto">
          <a:xfrm>
            <a:off x="0" y="2492896"/>
            <a:ext cx="4267200" cy="449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3691136" y="2276872"/>
            <a:ext cx="1152128" cy="115212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4294967295"/>
          </p:nvPr>
        </p:nvSpPr>
        <p:spPr>
          <a:xfrm>
            <a:off x="3851920" y="335873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685" indent="-385685" algn="ctr" eaLnBrk="0" hangingPunct="0">
              <a:buNone/>
              <a:tabLst>
                <a:tab pos="7444085" algn="r"/>
              </a:tabLst>
            </a:pPr>
            <a:r>
              <a:rPr lang="fr-FR" sz="3600" dirty="0">
                <a:solidFill>
                  <a:schemeClr val="bg1"/>
                </a:solidFill>
              </a:rPr>
              <a:t>Volet </a:t>
            </a:r>
            <a:r>
              <a:rPr lang="fr-FR" sz="3600" dirty="0" smtClean="0">
                <a:solidFill>
                  <a:schemeClr val="bg1"/>
                </a:solidFill>
              </a:rPr>
              <a:t>barométrique</a:t>
            </a:r>
            <a:endParaRPr lang="fr-FR" sz="1800" dirty="0" smtClean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07160" y="2498993"/>
            <a:ext cx="72008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1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6192688" cy="612000"/>
          </a:xfrm>
        </p:spPr>
        <p:txBody>
          <a:bodyPr/>
          <a:lstStyle/>
          <a:p>
            <a:r>
              <a:rPr lang="fr-FR" sz="2400" b="0" dirty="0"/>
              <a:t>Perspectives économiques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4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43" y="672951"/>
            <a:ext cx="8812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1F497D"/>
                </a:solidFill>
              </a:rPr>
              <a:t>Pour les 6 mois à venir, diriez-vous de votre entreprise…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496" y="1074132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22619950"/>
              </p:ext>
            </p:extLst>
          </p:nvPr>
        </p:nvGraphicFramePr>
        <p:xfrm>
          <a:off x="864033" y="1074133"/>
          <a:ext cx="6125087" cy="559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3334176" y="3245798"/>
            <a:ext cx="1079881" cy="831274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Croissance 18%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95846" y="5229200"/>
            <a:ext cx="1024416" cy="8530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Baisse d’activité 28%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16747218"/>
              </p:ext>
            </p:extLst>
          </p:nvPr>
        </p:nvGraphicFramePr>
        <p:xfrm>
          <a:off x="5035172" y="2178106"/>
          <a:ext cx="3562598" cy="445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à coins arrondis 17"/>
          <p:cNvSpPr/>
          <p:nvPr/>
        </p:nvSpPr>
        <p:spPr>
          <a:xfrm>
            <a:off x="7957607" y="3245798"/>
            <a:ext cx="1078889" cy="831274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Croissance 30%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932040" y="5229200"/>
            <a:ext cx="1080120" cy="8530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</a:rPr>
              <a:t>Baisse d’activité 16%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931356" y="2718016"/>
            <a:ext cx="2385060" cy="443395"/>
            <a:chOff x="5931356" y="2718016"/>
            <a:chExt cx="2385060" cy="443395"/>
          </a:xfrm>
        </p:grpSpPr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6226954" y="2725569"/>
              <a:ext cx="2089462" cy="428288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CC0066"/>
                  </a:solidFill>
                  <a:cs typeface="Arial" pitchFamily="34" charset="0"/>
                </a:rPr>
                <a:t>SALARIÉS DU PRIVÉ</a:t>
              </a:r>
            </a:p>
          </p:txBody>
        </p:sp>
        <p:sp>
          <p:nvSpPr>
            <p:cNvPr id="25" name="Freeform 59"/>
            <p:cNvSpPr>
              <a:spLocks noEditPoints="1"/>
            </p:cNvSpPr>
            <p:nvPr/>
          </p:nvSpPr>
          <p:spPr bwMode="auto">
            <a:xfrm>
              <a:off x="5931356" y="2718016"/>
              <a:ext cx="591195" cy="443395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420262" y="2710320"/>
            <a:ext cx="2243551" cy="458787"/>
            <a:chOff x="1420262" y="2708920"/>
            <a:chExt cx="2243551" cy="458787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574351" y="2830858"/>
              <a:ext cx="2089462" cy="214911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8E94"/>
                  </a:solidFill>
                  <a:cs typeface="Arial" pitchFamily="34" charset="0"/>
                </a:rPr>
                <a:t>CHEFS D’ENTREPRISE</a:t>
              </a: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1420262" y="2708920"/>
              <a:ext cx="365125" cy="458787"/>
            </a:xfrm>
            <a:custGeom>
              <a:avLst/>
              <a:gdLst/>
              <a:ahLst/>
              <a:cxnLst>
                <a:cxn ang="0">
                  <a:pos x="644" y="614"/>
                </a:cxn>
                <a:cxn ang="0">
                  <a:pos x="588" y="582"/>
                </a:cxn>
                <a:cxn ang="0">
                  <a:pos x="420" y="641"/>
                </a:cxn>
                <a:cxn ang="0">
                  <a:pos x="463" y="501"/>
                </a:cxn>
                <a:cxn ang="0">
                  <a:pos x="463" y="475"/>
                </a:cxn>
                <a:cxn ang="0">
                  <a:pos x="476" y="441"/>
                </a:cxn>
                <a:cxn ang="0">
                  <a:pos x="493" y="373"/>
                </a:cxn>
                <a:cxn ang="0">
                  <a:pos x="501" y="375"/>
                </a:cxn>
                <a:cxn ang="0">
                  <a:pos x="510" y="373"/>
                </a:cxn>
                <a:cxn ang="0">
                  <a:pos x="524" y="359"/>
                </a:cxn>
                <a:cxn ang="0">
                  <a:pos x="541" y="305"/>
                </a:cxn>
                <a:cxn ang="0">
                  <a:pos x="546" y="269"/>
                </a:cxn>
                <a:cxn ang="0">
                  <a:pos x="542" y="257"/>
                </a:cxn>
                <a:cxn ang="0">
                  <a:pos x="526" y="249"/>
                </a:cxn>
                <a:cxn ang="0">
                  <a:pos x="513" y="253"/>
                </a:cxn>
                <a:cxn ang="0">
                  <a:pos x="510" y="253"/>
                </a:cxn>
                <a:cxn ang="0">
                  <a:pos x="506" y="247"/>
                </a:cxn>
                <a:cxn ang="0">
                  <a:pos x="513" y="166"/>
                </a:cxn>
                <a:cxn ang="0">
                  <a:pos x="506" y="117"/>
                </a:cxn>
                <a:cxn ang="0">
                  <a:pos x="476" y="60"/>
                </a:cxn>
                <a:cxn ang="0">
                  <a:pos x="426" y="20"/>
                </a:cxn>
                <a:cxn ang="0">
                  <a:pos x="365" y="0"/>
                </a:cxn>
                <a:cxn ang="0">
                  <a:pos x="347" y="0"/>
                </a:cxn>
                <a:cxn ang="0">
                  <a:pos x="313" y="2"/>
                </a:cxn>
                <a:cxn ang="0">
                  <a:pos x="254" y="28"/>
                </a:cxn>
                <a:cxn ang="0">
                  <a:pos x="210" y="73"/>
                </a:cxn>
                <a:cxn ang="0">
                  <a:pos x="184" y="132"/>
                </a:cxn>
                <a:cxn ang="0">
                  <a:pos x="181" y="186"/>
                </a:cxn>
                <a:cxn ang="0">
                  <a:pos x="188" y="247"/>
                </a:cxn>
                <a:cxn ang="0">
                  <a:pos x="181" y="255"/>
                </a:cxn>
                <a:cxn ang="0">
                  <a:pos x="177" y="251"/>
                </a:cxn>
                <a:cxn ang="0">
                  <a:pos x="168" y="249"/>
                </a:cxn>
                <a:cxn ang="0">
                  <a:pos x="151" y="260"/>
                </a:cxn>
                <a:cxn ang="0">
                  <a:pos x="147" y="279"/>
                </a:cxn>
                <a:cxn ang="0">
                  <a:pos x="167" y="346"/>
                </a:cxn>
                <a:cxn ang="0">
                  <a:pos x="173" y="363"/>
                </a:cxn>
                <a:cxn ang="0">
                  <a:pos x="185" y="373"/>
                </a:cxn>
                <a:cxn ang="0">
                  <a:pos x="194" y="375"/>
                </a:cxn>
                <a:cxn ang="0">
                  <a:pos x="201" y="373"/>
                </a:cxn>
                <a:cxn ang="0">
                  <a:pos x="227" y="459"/>
                </a:cxn>
                <a:cxn ang="0">
                  <a:pos x="232" y="475"/>
                </a:cxn>
                <a:cxn ang="0">
                  <a:pos x="228" y="509"/>
                </a:cxn>
                <a:cxn ang="0">
                  <a:pos x="197" y="543"/>
                </a:cxn>
                <a:cxn ang="0">
                  <a:pos x="76" y="596"/>
                </a:cxn>
                <a:cxn ang="0">
                  <a:pos x="40" y="622"/>
                </a:cxn>
                <a:cxn ang="0">
                  <a:pos x="21" y="644"/>
                </a:cxn>
                <a:cxn ang="0">
                  <a:pos x="6" y="690"/>
                </a:cxn>
                <a:cxn ang="0">
                  <a:pos x="3" y="785"/>
                </a:cxn>
                <a:cxn ang="0">
                  <a:pos x="12" y="809"/>
                </a:cxn>
                <a:cxn ang="0">
                  <a:pos x="32" y="834"/>
                </a:cxn>
                <a:cxn ang="0">
                  <a:pos x="81" y="852"/>
                </a:cxn>
                <a:cxn ang="0">
                  <a:pos x="197" y="863"/>
                </a:cxn>
                <a:cxn ang="0">
                  <a:pos x="347" y="867"/>
                </a:cxn>
                <a:cxn ang="0">
                  <a:pos x="535" y="861"/>
                </a:cxn>
                <a:cxn ang="0">
                  <a:pos x="630" y="847"/>
                </a:cxn>
                <a:cxn ang="0">
                  <a:pos x="669" y="829"/>
                </a:cxn>
                <a:cxn ang="0">
                  <a:pos x="683" y="809"/>
                </a:cxn>
                <a:cxn ang="0">
                  <a:pos x="691" y="772"/>
                </a:cxn>
                <a:cxn ang="0">
                  <a:pos x="680" y="662"/>
                </a:cxn>
                <a:cxn ang="0">
                  <a:pos x="662" y="630"/>
                </a:cxn>
                <a:cxn ang="0">
                  <a:pos x="385" y="644"/>
                </a:cxn>
                <a:cxn ang="0">
                  <a:pos x="332" y="605"/>
                </a:cxn>
                <a:cxn ang="0">
                  <a:pos x="372" y="700"/>
                </a:cxn>
              </a:cxnLst>
              <a:rect l="0" t="0" r="r" b="b"/>
              <a:pathLst>
                <a:path w="691" h="867">
                  <a:moveTo>
                    <a:pt x="662" y="630"/>
                  </a:moveTo>
                  <a:lnTo>
                    <a:pt x="662" y="630"/>
                  </a:lnTo>
                  <a:lnTo>
                    <a:pt x="655" y="622"/>
                  </a:lnTo>
                  <a:lnTo>
                    <a:pt x="644" y="614"/>
                  </a:lnTo>
                  <a:lnTo>
                    <a:pt x="632" y="604"/>
                  </a:lnTo>
                  <a:lnTo>
                    <a:pt x="617" y="596"/>
                  </a:lnTo>
                  <a:lnTo>
                    <a:pt x="617" y="596"/>
                  </a:lnTo>
                  <a:lnTo>
                    <a:pt x="588" y="582"/>
                  </a:lnTo>
                  <a:lnTo>
                    <a:pt x="555" y="568"/>
                  </a:lnTo>
                  <a:lnTo>
                    <a:pt x="523" y="554"/>
                  </a:lnTo>
                  <a:lnTo>
                    <a:pt x="497" y="542"/>
                  </a:lnTo>
                  <a:lnTo>
                    <a:pt x="420" y="641"/>
                  </a:lnTo>
                  <a:lnTo>
                    <a:pt x="376" y="580"/>
                  </a:lnTo>
                  <a:lnTo>
                    <a:pt x="465" y="508"/>
                  </a:lnTo>
                  <a:lnTo>
                    <a:pt x="465" y="508"/>
                  </a:lnTo>
                  <a:lnTo>
                    <a:pt x="463" y="501"/>
                  </a:lnTo>
                  <a:lnTo>
                    <a:pt x="462" y="492"/>
                  </a:lnTo>
                  <a:lnTo>
                    <a:pt x="462" y="484"/>
                  </a:lnTo>
                  <a:lnTo>
                    <a:pt x="463" y="475"/>
                  </a:lnTo>
                  <a:lnTo>
                    <a:pt x="463" y="475"/>
                  </a:lnTo>
                  <a:lnTo>
                    <a:pt x="464" y="468"/>
                  </a:lnTo>
                  <a:lnTo>
                    <a:pt x="466" y="459"/>
                  </a:lnTo>
                  <a:lnTo>
                    <a:pt x="466" y="459"/>
                  </a:lnTo>
                  <a:lnTo>
                    <a:pt x="476" y="441"/>
                  </a:lnTo>
                  <a:lnTo>
                    <a:pt x="483" y="419"/>
                  </a:lnTo>
                  <a:lnTo>
                    <a:pt x="489" y="397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9" y="375"/>
                  </a:lnTo>
                  <a:lnTo>
                    <a:pt x="499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10" y="373"/>
                  </a:lnTo>
                  <a:lnTo>
                    <a:pt x="510" y="373"/>
                  </a:lnTo>
                  <a:lnTo>
                    <a:pt x="515" y="371"/>
                  </a:lnTo>
                  <a:lnTo>
                    <a:pt x="518" y="368"/>
                  </a:lnTo>
                  <a:lnTo>
                    <a:pt x="522" y="363"/>
                  </a:lnTo>
                  <a:lnTo>
                    <a:pt x="524" y="359"/>
                  </a:lnTo>
                  <a:lnTo>
                    <a:pt x="526" y="351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41" y="305"/>
                  </a:lnTo>
                  <a:lnTo>
                    <a:pt x="541" y="305"/>
                  </a:lnTo>
                  <a:lnTo>
                    <a:pt x="545" y="290"/>
                  </a:lnTo>
                  <a:lnTo>
                    <a:pt x="546" y="279"/>
                  </a:lnTo>
                  <a:lnTo>
                    <a:pt x="546" y="269"/>
                  </a:lnTo>
                  <a:lnTo>
                    <a:pt x="546" y="269"/>
                  </a:lnTo>
                  <a:lnTo>
                    <a:pt x="545" y="264"/>
                  </a:lnTo>
                  <a:lnTo>
                    <a:pt x="544" y="260"/>
                  </a:lnTo>
                  <a:lnTo>
                    <a:pt x="542" y="257"/>
                  </a:lnTo>
                  <a:lnTo>
                    <a:pt x="539" y="253"/>
                  </a:lnTo>
                  <a:lnTo>
                    <a:pt x="532" y="250"/>
                  </a:lnTo>
                  <a:lnTo>
                    <a:pt x="526" y="249"/>
                  </a:lnTo>
                  <a:lnTo>
                    <a:pt x="526" y="249"/>
                  </a:lnTo>
                  <a:lnTo>
                    <a:pt x="522" y="249"/>
                  </a:lnTo>
                  <a:lnTo>
                    <a:pt x="522" y="249"/>
                  </a:lnTo>
                  <a:lnTo>
                    <a:pt x="518" y="251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2" y="255"/>
                  </a:lnTo>
                  <a:lnTo>
                    <a:pt x="512" y="255"/>
                  </a:lnTo>
                  <a:lnTo>
                    <a:pt x="510" y="253"/>
                  </a:lnTo>
                  <a:lnTo>
                    <a:pt x="508" y="252"/>
                  </a:lnTo>
                  <a:lnTo>
                    <a:pt x="506" y="250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10" y="226"/>
                  </a:lnTo>
                  <a:lnTo>
                    <a:pt x="512" y="206"/>
                  </a:lnTo>
                  <a:lnTo>
                    <a:pt x="513" y="186"/>
                  </a:lnTo>
                  <a:lnTo>
                    <a:pt x="513" y="166"/>
                  </a:lnTo>
                  <a:lnTo>
                    <a:pt x="513" y="166"/>
                  </a:lnTo>
                  <a:lnTo>
                    <a:pt x="512" y="149"/>
                  </a:lnTo>
                  <a:lnTo>
                    <a:pt x="510" y="132"/>
                  </a:lnTo>
                  <a:lnTo>
                    <a:pt x="506" y="117"/>
                  </a:lnTo>
                  <a:lnTo>
                    <a:pt x="501" y="101"/>
                  </a:lnTo>
                  <a:lnTo>
                    <a:pt x="493" y="86"/>
                  </a:lnTo>
                  <a:lnTo>
                    <a:pt x="485" y="73"/>
                  </a:lnTo>
                  <a:lnTo>
                    <a:pt x="476" y="60"/>
                  </a:lnTo>
                  <a:lnTo>
                    <a:pt x="465" y="48"/>
                  </a:lnTo>
                  <a:lnTo>
                    <a:pt x="453" y="38"/>
                  </a:lnTo>
                  <a:lnTo>
                    <a:pt x="440" y="28"/>
                  </a:lnTo>
                  <a:lnTo>
                    <a:pt x="426" y="20"/>
                  </a:lnTo>
                  <a:lnTo>
                    <a:pt x="412" y="13"/>
                  </a:lnTo>
                  <a:lnTo>
                    <a:pt x="397" y="7"/>
                  </a:lnTo>
                  <a:lnTo>
                    <a:pt x="382" y="2"/>
                  </a:lnTo>
                  <a:lnTo>
                    <a:pt x="365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8" y="7"/>
                  </a:lnTo>
                  <a:lnTo>
                    <a:pt x="283" y="13"/>
                  </a:lnTo>
                  <a:lnTo>
                    <a:pt x="267" y="20"/>
                  </a:lnTo>
                  <a:lnTo>
                    <a:pt x="254" y="28"/>
                  </a:lnTo>
                  <a:lnTo>
                    <a:pt x="241" y="38"/>
                  </a:lnTo>
                  <a:lnTo>
                    <a:pt x="230" y="48"/>
                  </a:lnTo>
                  <a:lnTo>
                    <a:pt x="219" y="60"/>
                  </a:lnTo>
                  <a:lnTo>
                    <a:pt x="210" y="73"/>
                  </a:lnTo>
                  <a:lnTo>
                    <a:pt x="200" y="86"/>
                  </a:lnTo>
                  <a:lnTo>
                    <a:pt x="194" y="101"/>
                  </a:lnTo>
                  <a:lnTo>
                    <a:pt x="188" y="117"/>
                  </a:lnTo>
                  <a:lnTo>
                    <a:pt x="184" y="132"/>
                  </a:lnTo>
                  <a:lnTo>
                    <a:pt x="181" y="149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1" y="186"/>
                  </a:lnTo>
                  <a:lnTo>
                    <a:pt x="182" y="206"/>
                  </a:lnTo>
                  <a:lnTo>
                    <a:pt x="185" y="226"/>
                  </a:lnTo>
                  <a:lnTo>
                    <a:pt x="188" y="247"/>
                  </a:lnTo>
                  <a:lnTo>
                    <a:pt x="188" y="247"/>
                  </a:lnTo>
                  <a:lnTo>
                    <a:pt x="188" y="250"/>
                  </a:lnTo>
                  <a:lnTo>
                    <a:pt x="186" y="252"/>
                  </a:lnTo>
                  <a:lnTo>
                    <a:pt x="184" y="253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3"/>
                  </a:lnTo>
                  <a:lnTo>
                    <a:pt x="181" y="253"/>
                  </a:lnTo>
                  <a:lnTo>
                    <a:pt x="177" y="251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68" y="249"/>
                  </a:lnTo>
                  <a:lnTo>
                    <a:pt x="168" y="249"/>
                  </a:lnTo>
                  <a:lnTo>
                    <a:pt x="161" y="250"/>
                  </a:lnTo>
                  <a:lnTo>
                    <a:pt x="155" y="253"/>
                  </a:lnTo>
                  <a:lnTo>
                    <a:pt x="153" y="257"/>
                  </a:lnTo>
                  <a:lnTo>
                    <a:pt x="151" y="260"/>
                  </a:lnTo>
                  <a:lnTo>
                    <a:pt x="148" y="264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50" y="290"/>
                  </a:lnTo>
                  <a:lnTo>
                    <a:pt x="153" y="305"/>
                  </a:lnTo>
                  <a:lnTo>
                    <a:pt x="153" y="305"/>
                  </a:lnTo>
                  <a:lnTo>
                    <a:pt x="167" y="346"/>
                  </a:lnTo>
                  <a:lnTo>
                    <a:pt x="167" y="346"/>
                  </a:lnTo>
                  <a:lnTo>
                    <a:pt x="167" y="351"/>
                  </a:lnTo>
                  <a:lnTo>
                    <a:pt x="171" y="359"/>
                  </a:lnTo>
                  <a:lnTo>
                    <a:pt x="173" y="363"/>
                  </a:lnTo>
                  <a:lnTo>
                    <a:pt x="177" y="368"/>
                  </a:lnTo>
                  <a:lnTo>
                    <a:pt x="180" y="371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201" y="373"/>
                  </a:lnTo>
                  <a:lnTo>
                    <a:pt x="201" y="373"/>
                  </a:lnTo>
                  <a:lnTo>
                    <a:pt x="206" y="397"/>
                  </a:lnTo>
                  <a:lnTo>
                    <a:pt x="212" y="419"/>
                  </a:lnTo>
                  <a:lnTo>
                    <a:pt x="219" y="441"/>
                  </a:lnTo>
                  <a:lnTo>
                    <a:pt x="227" y="459"/>
                  </a:lnTo>
                  <a:lnTo>
                    <a:pt x="227" y="459"/>
                  </a:lnTo>
                  <a:lnTo>
                    <a:pt x="231" y="468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3" y="485"/>
                  </a:lnTo>
                  <a:lnTo>
                    <a:pt x="232" y="494"/>
                  </a:lnTo>
                  <a:lnTo>
                    <a:pt x="231" y="502"/>
                  </a:lnTo>
                  <a:lnTo>
                    <a:pt x="228" y="509"/>
                  </a:lnTo>
                  <a:lnTo>
                    <a:pt x="316" y="580"/>
                  </a:lnTo>
                  <a:lnTo>
                    <a:pt x="272" y="641"/>
                  </a:lnTo>
                  <a:lnTo>
                    <a:pt x="197" y="543"/>
                  </a:lnTo>
                  <a:lnTo>
                    <a:pt x="197" y="543"/>
                  </a:lnTo>
                  <a:lnTo>
                    <a:pt x="170" y="555"/>
                  </a:lnTo>
                  <a:lnTo>
                    <a:pt x="139" y="568"/>
                  </a:lnTo>
                  <a:lnTo>
                    <a:pt x="106" y="582"/>
                  </a:lnTo>
                  <a:lnTo>
                    <a:pt x="76" y="596"/>
                  </a:lnTo>
                  <a:lnTo>
                    <a:pt x="76" y="596"/>
                  </a:lnTo>
                  <a:lnTo>
                    <a:pt x="62" y="604"/>
                  </a:lnTo>
                  <a:lnTo>
                    <a:pt x="49" y="614"/>
                  </a:lnTo>
                  <a:lnTo>
                    <a:pt x="40" y="622"/>
                  </a:lnTo>
                  <a:lnTo>
                    <a:pt x="32" y="630"/>
                  </a:lnTo>
                  <a:lnTo>
                    <a:pt x="32" y="630"/>
                  </a:lnTo>
                  <a:lnTo>
                    <a:pt x="26" y="636"/>
                  </a:lnTo>
                  <a:lnTo>
                    <a:pt x="21" y="644"/>
                  </a:lnTo>
                  <a:lnTo>
                    <a:pt x="16" y="654"/>
                  </a:lnTo>
                  <a:lnTo>
                    <a:pt x="12" y="664"/>
                  </a:lnTo>
                  <a:lnTo>
                    <a:pt x="8" y="677"/>
                  </a:lnTo>
                  <a:lnTo>
                    <a:pt x="6" y="690"/>
                  </a:lnTo>
                  <a:lnTo>
                    <a:pt x="2" y="719"/>
                  </a:lnTo>
                  <a:lnTo>
                    <a:pt x="0" y="747"/>
                  </a:lnTo>
                  <a:lnTo>
                    <a:pt x="1" y="773"/>
                  </a:lnTo>
                  <a:lnTo>
                    <a:pt x="3" y="785"/>
                  </a:lnTo>
                  <a:lnTo>
                    <a:pt x="5" y="794"/>
                  </a:lnTo>
                  <a:lnTo>
                    <a:pt x="8" y="803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8" y="819"/>
                  </a:lnTo>
                  <a:lnTo>
                    <a:pt x="21" y="823"/>
                  </a:lnTo>
                  <a:lnTo>
                    <a:pt x="26" y="829"/>
                  </a:lnTo>
                  <a:lnTo>
                    <a:pt x="32" y="834"/>
                  </a:lnTo>
                  <a:lnTo>
                    <a:pt x="40" y="839"/>
                  </a:lnTo>
                  <a:lnTo>
                    <a:pt x="51" y="842"/>
                  </a:lnTo>
                  <a:lnTo>
                    <a:pt x="64" y="847"/>
                  </a:lnTo>
                  <a:lnTo>
                    <a:pt x="81" y="852"/>
                  </a:lnTo>
                  <a:lnTo>
                    <a:pt x="102" y="855"/>
                  </a:lnTo>
                  <a:lnTo>
                    <a:pt x="128" y="859"/>
                  </a:lnTo>
                  <a:lnTo>
                    <a:pt x="160" y="861"/>
                  </a:lnTo>
                  <a:lnTo>
                    <a:pt x="197" y="863"/>
                  </a:lnTo>
                  <a:lnTo>
                    <a:pt x="240" y="865"/>
                  </a:lnTo>
                  <a:lnTo>
                    <a:pt x="290" y="866"/>
                  </a:lnTo>
                  <a:lnTo>
                    <a:pt x="347" y="867"/>
                  </a:lnTo>
                  <a:lnTo>
                    <a:pt x="347" y="867"/>
                  </a:lnTo>
                  <a:lnTo>
                    <a:pt x="404" y="866"/>
                  </a:lnTo>
                  <a:lnTo>
                    <a:pt x="455" y="865"/>
                  </a:lnTo>
                  <a:lnTo>
                    <a:pt x="498" y="863"/>
                  </a:lnTo>
                  <a:lnTo>
                    <a:pt x="535" y="861"/>
                  </a:lnTo>
                  <a:lnTo>
                    <a:pt x="565" y="859"/>
                  </a:lnTo>
                  <a:lnTo>
                    <a:pt x="592" y="855"/>
                  </a:lnTo>
                  <a:lnTo>
                    <a:pt x="614" y="852"/>
                  </a:lnTo>
                  <a:lnTo>
                    <a:pt x="630" y="847"/>
                  </a:lnTo>
                  <a:lnTo>
                    <a:pt x="644" y="842"/>
                  </a:lnTo>
                  <a:lnTo>
                    <a:pt x="655" y="839"/>
                  </a:lnTo>
                  <a:lnTo>
                    <a:pt x="663" y="834"/>
                  </a:lnTo>
                  <a:lnTo>
                    <a:pt x="669" y="829"/>
                  </a:lnTo>
                  <a:lnTo>
                    <a:pt x="673" y="823"/>
                  </a:lnTo>
                  <a:lnTo>
                    <a:pt x="676" y="819"/>
                  </a:lnTo>
                  <a:lnTo>
                    <a:pt x="683" y="809"/>
                  </a:lnTo>
                  <a:lnTo>
                    <a:pt x="683" y="809"/>
                  </a:lnTo>
                  <a:lnTo>
                    <a:pt x="685" y="803"/>
                  </a:lnTo>
                  <a:lnTo>
                    <a:pt x="689" y="794"/>
                  </a:lnTo>
                  <a:lnTo>
                    <a:pt x="690" y="783"/>
                  </a:lnTo>
                  <a:lnTo>
                    <a:pt x="691" y="772"/>
                  </a:lnTo>
                  <a:lnTo>
                    <a:pt x="691" y="744"/>
                  </a:lnTo>
                  <a:lnTo>
                    <a:pt x="689" y="716"/>
                  </a:lnTo>
                  <a:lnTo>
                    <a:pt x="685" y="688"/>
                  </a:lnTo>
                  <a:lnTo>
                    <a:pt x="680" y="662"/>
                  </a:lnTo>
                  <a:lnTo>
                    <a:pt x="675" y="651"/>
                  </a:lnTo>
                  <a:lnTo>
                    <a:pt x="671" y="642"/>
                  </a:lnTo>
                  <a:lnTo>
                    <a:pt x="667" y="635"/>
                  </a:lnTo>
                  <a:lnTo>
                    <a:pt x="662" y="630"/>
                  </a:lnTo>
                  <a:lnTo>
                    <a:pt x="662" y="630"/>
                  </a:lnTo>
                  <a:close/>
                  <a:moveTo>
                    <a:pt x="332" y="605"/>
                  </a:moveTo>
                  <a:lnTo>
                    <a:pt x="360" y="605"/>
                  </a:lnTo>
                  <a:lnTo>
                    <a:pt x="385" y="644"/>
                  </a:lnTo>
                  <a:lnTo>
                    <a:pt x="374" y="675"/>
                  </a:lnTo>
                  <a:lnTo>
                    <a:pt x="318" y="675"/>
                  </a:lnTo>
                  <a:lnTo>
                    <a:pt x="306" y="644"/>
                  </a:lnTo>
                  <a:lnTo>
                    <a:pt x="332" y="605"/>
                  </a:lnTo>
                  <a:close/>
                  <a:moveTo>
                    <a:pt x="345" y="852"/>
                  </a:moveTo>
                  <a:lnTo>
                    <a:pt x="294" y="814"/>
                  </a:lnTo>
                  <a:lnTo>
                    <a:pt x="320" y="700"/>
                  </a:lnTo>
                  <a:lnTo>
                    <a:pt x="372" y="700"/>
                  </a:lnTo>
                  <a:lnTo>
                    <a:pt x="398" y="814"/>
                  </a:lnTo>
                  <a:lnTo>
                    <a:pt x="345" y="8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40609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6192688" cy="612000"/>
          </a:xfrm>
        </p:spPr>
        <p:txBody>
          <a:bodyPr/>
          <a:lstStyle/>
          <a:p>
            <a:r>
              <a:rPr lang="fr-FR" sz="2400" b="0" dirty="0"/>
              <a:t>Perspectives </a:t>
            </a:r>
            <a:r>
              <a:rPr lang="fr-FR" sz="2400" b="0" dirty="0" smtClean="0"/>
              <a:t>économiques - évolutions</a:t>
            </a:r>
            <a:endParaRPr lang="fr-FR" sz="24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5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43" y="672951"/>
            <a:ext cx="8812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1F497D"/>
                </a:solidFill>
              </a:rPr>
              <a:t>Pour les 6 mois à venir, diriez-vous de votre entreprise…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496" y="1074132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graphicFrame>
        <p:nvGraphicFramePr>
          <p:cNvPr id="21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11423620"/>
              </p:ext>
            </p:extLst>
          </p:nvPr>
        </p:nvGraphicFramePr>
        <p:xfrm>
          <a:off x="187111" y="1712683"/>
          <a:ext cx="4346369" cy="4322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4455722"/>
              </p:ext>
            </p:extLst>
          </p:nvPr>
        </p:nvGraphicFramePr>
        <p:xfrm>
          <a:off x="4716016" y="1727547"/>
          <a:ext cx="4227616" cy="4322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3" name="Groupe 22"/>
          <p:cNvGrpSpPr/>
          <p:nvPr/>
        </p:nvGrpSpPr>
        <p:grpSpPr>
          <a:xfrm>
            <a:off x="6008400" y="1284182"/>
            <a:ext cx="2452032" cy="443395"/>
            <a:chOff x="5931356" y="2718016"/>
            <a:chExt cx="2452032" cy="443395"/>
          </a:xfrm>
        </p:grpSpPr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6293926" y="2725569"/>
              <a:ext cx="2089462" cy="428288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CC0066"/>
                  </a:solidFill>
                  <a:cs typeface="Arial" pitchFamily="34" charset="0"/>
                </a:rPr>
                <a:t>SALARIÉS DU PRIVÉ</a:t>
              </a:r>
            </a:p>
          </p:txBody>
        </p:sp>
        <p:sp>
          <p:nvSpPr>
            <p:cNvPr id="26" name="Freeform 59"/>
            <p:cNvSpPr>
              <a:spLocks noEditPoints="1"/>
            </p:cNvSpPr>
            <p:nvPr/>
          </p:nvSpPr>
          <p:spPr bwMode="auto">
            <a:xfrm>
              <a:off x="5931356" y="2718016"/>
              <a:ext cx="591195" cy="443395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542579" y="1268760"/>
            <a:ext cx="2237333" cy="458787"/>
            <a:chOff x="1465535" y="2609956"/>
            <a:chExt cx="2237333" cy="458787"/>
          </a:xfrm>
        </p:grpSpPr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1613406" y="2731894"/>
              <a:ext cx="2089462" cy="214911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8E94"/>
                  </a:solidFill>
                  <a:cs typeface="Arial" pitchFamily="34" charset="0"/>
                </a:rPr>
                <a:t>CHEFS D’ENTREPRISE</a:t>
              </a:r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1465535" y="2609956"/>
              <a:ext cx="365125" cy="458787"/>
            </a:xfrm>
            <a:custGeom>
              <a:avLst/>
              <a:gdLst/>
              <a:ahLst/>
              <a:cxnLst>
                <a:cxn ang="0">
                  <a:pos x="644" y="614"/>
                </a:cxn>
                <a:cxn ang="0">
                  <a:pos x="588" y="582"/>
                </a:cxn>
                <a:cxn ang="0">
                  <a:pos x="420" y="641"/>
                </a:cxn>
                <a:cxn ang="0">
                  <a:pos x="463" y="501"/>
                </a:cxn>
                <a:cxn ang="0">
                  <a:pos x="463" y="475"/>
                </a:cxn>
                <a:cxn ang="0">
                  <a:pos x="476" y="441"/>
                </a:cxn>
                <a:cxn ang="0">
                  <a:pos x="493" y="373"/>
                </a:cxn>
                <a:cxn ang="0">
                  <a:pos x="501" y="375"/>
                </a:cxn>
                <a:cxn ang="0">
                  <a:pos x="510" y="373"/>
                </a:cxn>
                <a:cxn ang="0">
                  <a:pos x="524" y="359"/>
                </a:cxn>
                <a:cxn ang="0">
                  <a:pos x="541" y="305"/>
                </a:cxn>
                <a:cxn ang="0">
                  <a:pos x="546" y="269"/>
                </a:cxn>
                <a:cxn ang="0">
                  <a:pos x="542" y="257"/>
                </a:cxn>
                <a:cxn ang="0">
                  <a:pos x="526" y="249"/>
                </a:cxn>
                <a:cxn ang="0">
                  <a:pos x="513" y="253"/>
                </a:cxn>
                <a:cxn ang="0">
                  <a:pos x="510" y="253"/>
                </a:cxn>
                <a:cxn ang="0">
                  <a:pos x="506" y="247"/>
                </a:cxn>
                <a:cxn ang="0">
                  <a:pos x="513" y="166"/>
                </a:cxn>
                <a:cxn ang="0">
                  <a:pos x="506" y="117"/>
                </a:cxn>
                <a:cxn ang="0">
                  <a:pos x="476" y="60"/>
                </a:cxn>
                <a:cxn ang="0">
                  <a:pos x="426" y="20"/>
                </a:cxn>
                <a:cxn ang="0">
                  <a:pos x="365" y="0"/>
                </a:cxn>
                <a:cxn ang="0">
                  <a:pos x="347" y="0"/>
                </a:cxn>
                <a:cxn ang="0">
                  <a:pos x="313" y="2"/>
                </a:cxn>
                <a:cxn ang="0">
                  <a:pos x="254" y="28"/>
                </a:cxn>
                <a:cxn ang="0">
                  <a:pos x="210" y="73"/>
                </a:cxn>
                <a:cxn ang="0">
                  <a:pos x="184" y="132"/>
                </a:cxn>
                <a:cxn ang="0">
                  <a:pos x="181" y="186"/>
                </a:cxn>
                <a:cxn ang="0">
                  <a:pos x="188" y="247"/>
                </a:cxn>
                <a:cxn ang="0">
                  <a:pos x="181" y="255"/>
                </a:cxn>
                <a:cxn ang="0">
                  <a:pos x="177" y="251"/>
                </a:cxn>
                <a:cxn ang="0">
                  <a:pos x="168" y="249"/>
                </a:cxn>
                <a:cxn ang="0">
                  <a:pos x="151" y="260"/>
                </a:cxn>
                <a:cxn ang="0">
                  <a:pos x="147" y="279"/>
                </a:cxn>
                <a:cxn ang="0">
                  <a:pos x="167" y="346"/>
                </a:cxn>
                <a:cxn ang="0">
                  <a:pos x="173" y="363"/>
                </a:cxn>
                <a:cxn ang="0">
                  <a:pos x="185" y="373"/>
                </a:cxn>
                <a:cxn ang="0">
                  <a:pos x="194" y="375"/>
                </a:cxn>
                <a:cxn ang="0">
                  <a:pos x="201" y="373"/>
                </a:cxn>
                <a:cxn ang="0">
                  <a:pos x="227" y="459"/>
                </a:cxn>
                <a:cxn ang="0">
                  <a:pos x="232" y="475"/>
                </a:cxn>
                <a:cxn ang="0">
                  <a:pos x="228" y="509"/>
                </a:cxn>
                <a:cxn ang="0">
                  <a:pos x="197" y="543"/>
                </a:cxn>
                <a:cxn ang="0">
                  <a:pos x="76" y="596"/>
                </a:cxn>
                <a:cxn ang="0">
                  <a:pos x="40" y="622"/>
                </a:cxn>
                <a:cxn ang="0">
                  <a:pos x="21" y="644"/>
                </a:cxn>
                <a:cxn ang="0">
                  <a:pos x="6" y="690"/>
                </a:cxn>
                <a:cxn ang="0">
                  <a:pos x="3" y="785"/>
                </a:cxn>
                <a:cxn ang="0">
                  <a:pos x="12" y="809"/>
                </a:cxn>
                <a:cxn ang="0">
                  <a:pos x="32" y="834"/>
                </a:cxn>
                <a:cxn ang="0">
                  <a:pos x="81" y="852"/>
                </a:cxn>
                <a:cxn ang="0">
                  <a:pos x="197" y="863"/>
                </a:cxn>
                <a:cxn ang="0">
                  <a:pos x="347" y="867"/>
                </a:cxn>
                <a:cxn ang="0">
                  <a:pos x="535" y="861"/>
                </a:cxn>
                <a:cxn ang="0">
                  <a:pos x="630" y="847"/>
                </a:cxn>
                <a:cxn ang="0">
                  <a:pos x="669" y="829"/>
                </a:cxn>
                <a:cxn ang="0">
                  <a:pos x="683" y="809"/>
                </a:cxn>
                <a:cxn ang="0">
                  <a:pos x="691" y="772"/>
                </a:cxn>
                <a:cxn ang="0">
                  <a:pos x="680" y="662"/>
                </a:cxn>
                <a:cxn ang="0">
                  <a:pos x="662" y="630"/>
                </a:cxn>
                <a:cxn ang="0">
                  <a:pos x="385" y="644"/>
                </a:cxn>
                <a:cxn ang="0">
                  <a:pos x="332" y="605"/>
                </a:cxn>
                <a:cxn ang="0">
                  <a:pos x="372" y="700"/>
                </a:cxn>
              </a:cxnLst>
              <a:rect l="0" t="0" r="r" b="b"/>
              <a:pathLst>
                <a:path w="691" h="867">
                  <a:moveTo>
                    <a:pt x="662" y="630"/>
                  </a:moveTo>
                  <a:lnTo>
                    <a:pt x="662" y="630"/>
                  </a:lnTo>
                  <a:lnTo>
                    <a:pt x="655" y="622"/>
                  </a:lnTo>
                  <a:lnTo>
                    <a:pt x="644" y="614"/>
                  </a:lnTo>
                  <a:lnTo>
                    <a:pt x="632" y="604"/>
                  </a:lnTo>
                  <a:lnTo>
                    <a:pt x="617" y="596"/>
                  </a:lnTo>
                  <a:lnTo>
                    <a:pt x="617" y="596"/>
                  </a:lnTo>
                  <a:lnTo>
                    <a:pt x="588" y="582"/>
                  </a:lnTo>
                  <a:lnTo>
                    <a:pt x="555" y="568"/>
                  </a:lnTo>
                  <a:lnTo>
                    <a:pt x="523" y="554"/>
                  </a:lnTo>
                  <a:lnTo>
                    <a:pt x="497" y="542"/>
                  </a:lnTo>
                  <a:lnTo>
                    <a:pt x="420" y="641"/>
                  </a:lnTo>
                  <a:lnTo>
                    <a:pt x="376" y="580"/>
                  </a:lnTo>
                  <a:lnTo>
                    <a:pt x="465" y="508"/>
                  </a:lnTo>
                  <a:lnTo>
                    <a:pt x="465" y="508"/>
                  </a:lnTo>
                  <a:lnTo>
                    <a:pt x="463" y="501"/>
                  </a:lnTo>
                  <a:lnTo>
                    <a:pt x="462" y="492"/>
                  </a:lnTo>
                  <a:lnTo>
                    <a:pt x="462" y="484"/>
                  </a:lnTo>
                  <a:lnTo>
                    <a:pt x="463" y="475"/>
                  </a:lnTo>
                  <a:lnTo>
                    <a:pt x="463" y="475"/>
                  </a:lnTo>
                  <a:lnTo>
                    <a:pt x="464" y="468"/>
                  </a:lnTo>
                  <a:lnTo>
                    <a:pt x="466" y="459"/>
                  </a:lnTo>
                  <a:lnTo>
                    <a:pt x="466" y="459"/>
                  </a:lnTo>
                  <a:lnTo>
                    <a:pt x="476" y="441"/>
                  </a:lnTo>
                  <a:lnTo>
                    <a:pt x="483" y="419"/>
                  </a:lnTo>
                  <a:lnTo>
                    <a:pt x="489" y="397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9" y="375"/>
                  </a:lnTo>
                  <a:lnTo>
                    <a:pt x="499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10" y="373"/>
                  </a:lnTo>
                  <a:lnTo>
                    <a:pt x="510" y="373"/>
                  </a:lnTo>
                  <a:lnTo>
                    <a:pt x="515" y="371"/>
                  </a:lnTo>
                  <a:lnTo>
                    <a:pt x="518" y="368"/>
                  </a:lnTo>
                  <a:lnTo>
                    <a:pt x="522" y="363"/>
                  </a:lnTo>
                  <a:lnTo>
                    <a:pt x="524" y="359"/>
                  </a:lnTo>
                  <a:lnTo>
                    <a:pt x="526" y="351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41" y="305"/>
                  </a:lnTo>
                  <a:lnTo>
                    <a:pt x="541" y="305"/>
                  </a:lnTo>
                  <a:lnTo>
                    <a:pt x="545" y="290"/>
                  </a:lnTo>
                  <a:lnTo>
                    <a:pt x="546" y="279"/>
                  </a:lnTo>
                  <a:lnTo>
                    <a:pt x="546" y="269"/>
                  </a:lnTo>
                  <a:lnTo>
                    <a:pt x="546" y="269"/>
                  </a:lnTo>
                  <a:lnTo>
                    <a:pt x="545" y="264"/>
                  </a:lnTo>
                  <a:lnTo>
                    <a:pt x="544" y="260"/>
                  </a:lnTo>
                  <a:lnTo>
                    <a:pt x="542" y="257"/>
                  </a:lnTo>
                  <a:lnTo>
                    <a:pt x="539" y="253"/>
                  </a:lnTo>
                  <a:lnTo>
                    <a:pt x="532" y="250"/>
                  </a:lnTo>
                  <a:lnTo>
                    <a:pt x="526" y="249"/>
                  </a:lnTo>
                  <a:lnTo>
                    <a:pt x="526" y="249"/>
                  </a:lnTo>
                  <a:lnTo>
                    <a:pt x="522" y="249"/>
                  </a:lnTo>
                  <a:lnTo>
                    <a:pt x="522" y="249"/>
                  </a:lnTo>
                  <a:lnTo>
                    <a:pt x="518" y="251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2" y="255"/>
                  </a:lnTo>
                  <a:lnTo>
                    <a:pt x="512" y="255"/>
                  </a:lnTo>
                  <a:lnTo>
                    <a:pt x="510" y="253"/>
                  </a:lnTo>
                  <a:lnTo>
                    <a:pt x="508" y="252"/>
                  </a:lnTo>
                  <a:lnTo>
                    <a:pt x="506" y="250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10" y="226"/>
                  </a:lnTo>
                  <a:lnTo>
                    <a:pt x="512" y="206"/>
                  </a:lnTo>
                  <a:lnTo>
                    <a:pt x="513" y="186"/>
                  </a:lnTo>
                  <a:lnTo>
                    <a:pt x="513" y="166"/>
                  </a:lnTo>
                  <a:lnTo>
                    <a:pt x="513" y="166"/>
                  </a:lnTo>
                  <a:lnTo>
                    <a:pt x="512" y="149"/>
                  </a:lnTo>
                  <a:lnTo>
                    <a:pt x="510" y="132"/>
                  </a:lnTo>
                  <a:lnTo>
                    <a:pt x="506" y="117"/>
                  </a:lnTo>
                  <a:lnTo>
                    <a:pt x="501" y="101"/>
                  </a:lnTo>
                  <a:lnTo>
                    <a:pt x="493" y="86"/>
                  </a:lnTo>
                  <a:lnTo>
                    <a:pt x="485" y="73"/>
                  </a:lnTo>
                  <a:lnTo>
                    <a:pt x="476" y="60"/>
                  </a:lnTo>
                  <a:lnTo>
                    <a:pt x="465" y="48"/>
                  </a:lnTo>
                  <a:lnTo>
                    <a:pt x="453" y="38"/>
                  </a:lnTo>
                  <a:lnTo>
                    <a:pt x="440" y="28"/>
                  </a:lnTo>
                  <a:lnTo>
                    <a:pt x="426" y="20"/>
                  </a:lnTo>
                  <a:lnTo>
                    <a:pt x="412" y="13"/>
                  </a:lnTo>
                  <a:lnTo>
                    <a:pt x="397" y="7"/>
                  </a:lnTo>
                  <a:lnTo>
                    <a:pt x="382" y="2"/>
                  </a:lnTo>
                  <a:lnTo>
                    <a:pt x="365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8" y="7"/>
                  </a:lnTo>
                  <a:lnTo>
                    <a:pt x="283" y="13"/>
                  </a:lnTo>
                  <a:lnTo>
                    <a:pt x="267" y="20"/>
                  </a:lnTo>
                  <a:lnTo>
                    <a:pt x="254" y="28"/>
                  </a:lnTo>
                  <a:lnTo>
                    <a:pt x="241" y="38"/>
                  </a:lnTo>
                  <a:lnTo>
                    <a:pt x="230" y="48"/>
                  </a:lnTo>
                  <a:lnTo>
                    <a:pt x="219" y="60"/>
                  </a:lnTo>
                  <a:lnTo>
                    <a:pt x="210" y="73"/>
                  </a:lnTo>
                  <a:lnTo>
                    <a:pt x="200" y="86"/>
                  </a:lnTo>
                  <a:lnTo>
                    <a:pt x="194" y="101"/>
                  </a:lnTo>
                  <a:lnTo>
                    <a:pt x="188" y="117"/>
                  </a:lnTo>
                  <a:lnTo>
                    <a:pt x="184" y="132"/>
                  </a:lnTo>
                  <a:lnTo>
                    <a:pt x="181" y="149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1" y="186"/>
                  </a:lnTo>
                  <a:lnTo>
                    <a:pt x="182" y="206"/>
                  </a:lnTo>
                  <a:lnTo>
                    <a:pt x="185" y="226"/>
                  </a:lnTo>
                  <a:lnTo>
                    <a:pt x="188" y="247"/>
                  </a:lnTo>
                  <a:lnTo>
                    <a:pt x="188" y="247"/>
                  </a:lnTo>
                  <a:lnTo>
                    <a:pt x="188" y="250"/>
                  </a:lnTo>
                  <a:lnTo>
                    <a:pt x="186" y="252"/>
                  </a:lnTo>
                  <a:lnTo>
                    <a:pt x="184" y="253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3"/>
                  </a:lnTo>
                  <a:lnTo>
                    <a:pt x="181" y="253"/>
                  </a:lnTo>
                  <a:lnTo>
                    <a:pt x="177" y="251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68" y="249"/>
                  </a:lnTo>
                  <a:lnTo>
                    <a:pt x="168" y="249"/>
                  </a:lnTo>
                  <a:lnTo>
                    <a:pt x="161" y="250"/>
                  </a:lnTo>
                  <a:lnTo>
                    <a:pt x="155" y="253"/>
                  </a:lnTo>
                  <a:lnTo>
                    <a:pt x="153" y="257"/>
                  </a:lnTo>
                  <a:lnTo>
                    <a:pt x="151" y="260"/>
                  </a:lnTo>
                  <a:lnTo>
                    <a:pt x="148" y="264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50" y="290"/>
                  </a:lnTo>
                  <a:lnTo>
                    <a:pt x="153" y="305"/>
                  </a:lnTo>
                  <a:lnTo>
                    <a:pt x="153" y="305"/>
                  </a:lnTo>
                  <a:lnTo>
                    <a:pt x="167" y="346"/>
                  </a:lnTo>
                  <a:lnTo>
                    <a:pt x="167" y="346"/>
                  </a:lnTo>
                  <a:lnTo>
                    <a:pt x="167" y="351"/>
                  </a:lnTo>
                  <a:lnTo>
                    <a:pt x="171" y="359"/>
                  </a:lnTo>
                  <a:lnTo>
                    <a:pt x="173" y="363"/>
                  </a:lnTo>
                  <a:lnTo>
                    <a:pt x="177" y="368"/>
                  </a:lnTo>
                  <a:lnTo>
                    <a:pt x="180" y="371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201" y="373"/>
                  </a:lnTo>
                  <a:lnTo>
                    <a:pt x="201" y="373"/>
                  </a:lnTo>
                  <a:lnTo>
                    <a:pt x="206" y="397"/>
                  </a:lnTo>
                  <a:lnTo>
                    <a:pt x="212" y="419"/>
                  </a:lnTo>
                  <a:lnTo>
                    <a:pt x="219" y="441"/>
                  </a:lnTo>
                  <a:lnTo>
                    <a:pt x="227" y="459"/>
                  </a:lnTo>
                  <a:lnTo>
                    <a:pt x="227" y="459"/>
                  </a:lnTo>
                  <a:lnTo>
                    <a:pt x="231" y="468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3" y="485"/>
                  </a:lnTo>
                  <a:lnTo>
                    <a:pt x="232" y="494"/>
                  </a:lnTo>
                  <a:lnTo>
                    <a:pt x="231" y="502"/>
                  </a:lnTo>
                  <a:lnTo>
                    <a:pt x="228" y="509"/>
                  </a:lnTo>
                  <a:lnTo>
                    <a:pt x="316" y="580"/>
                  </a:lnTo>
                  <a:lnTo>
                    <a:pt x="272" y="641"/>
                  </a:lnTo>
                  <a:lnTo>
                    <a:pt x="197" y="543"/>
                  </a:lnTo>
                  <a:lnTo>
                    <a:pt x="197" y="543"/>
                  </a:lnTo>
                  <a:lnTo>
                    <a:pt x="170" y="555"/>
                  </a:lnTo>
                  <a:lnTo>
                    <a:pt x="139" y="568"/>
                  </a:lnTo>
                  <a:lnTo>
                    <a:pt x="106" y="582"/>
                  </a:lnTo>
                  <a:lnTo>
                    <a:pt x="76" y="596"/>
                  </a:lnTo>
                  <a:lnTo>
                    <a:pt x="76" y="596"/>
                  </a:lnTo>
                  <a:lnTo>
                    <a:pt x="62" y="604"/>
                  </a:lnTo>
                  <a:lnTo>
                    <a:pt x="49" y="614"/>
                  </a:lnTo>
                  <a:lnTo>
                    <a:pt x="40" y="622"/>
                  </a:lnTo>
                  <a:lnTo>
                    <a:pt x="32" y="630"/>
                  </a:lnTo>
                  <a:lnTo>
                    <a:pt x="32" y="630"/>
                  </a:lnTo>
                  <a:lnTo>
                    <a:pt x="26" y="636"/>
                  </a:lnTo>
                  <a:lnTo>
                    <a:pt x="21" y="644"/>
                  </a:lnTo>
                  <a:lnTo>
                    <a:pt x="16" y="654"/>
                  </a:lnTo>
                  <a:lnTo>
                    <a:pt x="12" y="664"/>
                  </a:lnTo>
                  <a:lnTo>
                    <a:pt x="8" y="677"/>
                  </a:lnTo>
                  <a:lnTo>
                    <a:pt x="6" y="690"/>
                  </a:lnTo>
                  <a:lnTo>
                    <a:pt x="2" y="719"/>
                  </a:lnTo>
                  <a:lnTo>
                    <a:pt x="0" y="747"/>
                  </a:lnTo>
                  <a:lnTo>
                    <a:pt x="1" y="773"/>
                  </a:lnTo>
                  <a:lnTo>
                    <a:pt x="3" y="785"/>
                  </a:lnTo>
                  <a:lnTo>
                    <a:pt x="5" y="794"/>
                  </a:lnTo>
                  <a:lnTo>
                    <a:pt x="8" y="803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8" y="819"/>
                  </a:lnTo>
                  <a:lnTo>
                    <a:pt x="21" y="823"/>
                  </a:lnTo>
                  <a:lnTo>
                    <a:pt x="26" y="829"/>
                  </a:lnTo>
                  <a:lnTo>
                    <a:pt x="32" y="834"/>
                  </a:lnTo>
                  <a:lnTo>
                    <a:pt x="40" y="839"/>
                  </a:lnTo>
                  <a:lnTo>
                    <a:pt x="51" y="842"/>
                  </a:lnTo>
                  <a:lnTo>
                    <a:pt x="64" y="847"/>
                  </a:lnTo>
                  <a:lnTo>
                    <a:pt x="81" y="852"/>
                  </a:lnTo>
                  <a:lnTo>
                    <a:pt x="102" y="855"/>
                  </a:lnTo>
                  <a:lnTo>
                    <a:pt x="128" y="859"/>
                  </a:lnTo>
                  <a:lnTo>
                    <a:pt x="160" y="861"/>
                  </a:lnTo>
                  <a:lnTo>
                    <a:pt x="197" y="863"/>
                  </a:lnTo>
                  <a:lnTo>
                    <a:pt x="240" y="865"/>
                  </a:lnTo>
                  <a:lnTo>
                    <a:pt x="290" y="866"/>
                  </a:lnTo>
                  <a:lnTo>
                    <a:pt x="347" y="867"/>
                  </a:lnTo>
                  <a:lnTo>
                    <a:pt x="347" y="867"/>
                  </a:lnTo>
                  <a:lnTo>
                    <a:pt x="404" y="866"/>
                  </a:lnTo>
                  <a:lnTo>
                    <a:pt x="455" y="865"/>
                  </a:lnTo>
                  <a:lnTo>
                    <a:pt x="498" y="863"/>
                  </a:lnTo>
                  <a:lnTo>
                    <a:pt x="535" y="861"/>
                  </a:lnTo>
                  <a:lnTo>
                    <a:pt x="565" y="859"/>
                  </a:lnTo>
                  <a:lnTo>
                    <a:pt x="592" y="855"/>
                  </a:lnTo>
                  <a:lnTo>
                    <a:pt x="614" y="852"/>
                  </a:lnTo>
                  <a:lnTo>
                    <a:pt x="630" y="847"/>
                  </a:lnTo>
                  <a:lnTo>
                    <a:pt x="644" y="842"/>
                  </a:lnTo>
                  <a:lnTo>
                    <a:pt x="655" y="839"/>
                  </a:lnTo>
                  <a:lnTo>
                    <a:pt x="663" y="834"/>
                  </a:lnTo>
                  <a:lnTo>
                    <a:pt x="669" y="829"/>
                  </a:lnTo>
                  <a:lnTo>
                    <a:pt x="673" y="823"/>
                  </a:lnTo>
                  <a:lnTo>
                    <a:pt x="676" y="819"/>
                  </a:lnTo>
                  <a:lnTo>
                    <a:pt x="683" y="809"/>
                  </a:lnTo>
                  <a:lnTo>
                    <a:pt x="683" y="809"/>
                  </a:lnTo>
                  <a:lnTo>
                    <a:pt x="685" y="803"/>
                  </a:lnTo>
                  <a:lnTo>
                    <a:pt x="689" y="794"/>
                  </a:lnTo>
                  <a:lnTo>
                    <a:pt x="690" y="783"/>
                  </a:lnTo>
                  <a:lnTo>
                    <a:pt x="691" y="772"/>
                  </a:lnTo>
                  <a:lnTo>
                    <a:pt x="691" y="744"/>
                  </a:lnTo>
                  <a:lnTo>
                    <a:pt x="689" y="716"/>
                  </a:lnTo>
                  <a:lnTo>
                    <a:pt x="685" y="688"/>
                  </a:lnTo>
                  <a:lnTo>
                    <a:pt x="680" y="662"/>
                  </a:lnTo>
                  <a:lnTo>
                    <a:pt x="675" y="651"/>
                  </a:lnTo>
                  <a:lnTo>
                    <a:pt x="671" y="642"/>
                  </a:lnTo>
                  <a:lnTo>
                    <a:pt x="667" y="635"/>
                  </a:lnTo>
                  <a:lnTo>
                    <a:pt x="662" y="630"/>
                  </a:lnTo>
                  <a:lnTo>
                    <a:pt x="662" y="630"/>
                  </a:lnTo>
                  <a:close/>
                  <a:moveTo>
                    <a:pt x="332" y="605"/>
                  </a:moveTo>
                  <a:lnTo>
                    <a:pt x="360" y="605"/>
                  </a:lnTo>
                  <a:lnTo>
                    <a:pt x="385" y="644"/>
                  </a:lnTo>
                  <a:lnTo>
                    <a:pt x="374" y="675"/>
                  </a:lnTo>
                  <a:lnTo>
                    <a:pt x="318" y="675"/>
                  </a:lnTo>
                  <a:lnTo>
                    <a:pt x="306" y="644"/>
                  </a:lnTo>
                  <a:lnTo>
                    <a:pt x="332" y="605"/>
                  </a:lnTo>
                  <a:close/>
                  <a:moveTo>
                    <a:pt x="345" y="852"/>
                  </a:moveTo>
                  <a:lnTo>
                    <a:pt x="294" y="814"/>
                  </a:lnTo>
                  <a:lnTo>
                    <a:pt x="320" y="700"/>
                  </a:lnTo>
                  <a:lnTo>
                    <a:pt x="372" y="700"/>
                  </a:lnTo>
                  <a:lnTo>
                    <a:pt x="398" y="814"/>
                  </a:lnTo>
                  <a:lnTo>
                    <a:pt x="345" y="8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14761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6192688" cy="612000"/>
          </a:xfrm>
        </p:spPr>
        <p:txBody>
          <a:bodyPr/>
          <a:lstStyle/>
          <a:p>
            <a:r>
              <a:rPr lang="fr-FR" sz="2400" b="0" dirty="0"/>
              <a:t>Reprise économique du secteur d’activité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6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0424849"/>
              </p:ext>
            </p:extLst>
          </p:nvPr>
        </p:nvGraphicFramePr>
        <p:xfrm>
          <a:off x="874765" y="1667088"/>
          <a:ext cx="3768968" cy="436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à coins arrondis 15"/>
          <p:cNvSpPr/>
          <p:nvPr/>
        </p:nvSpPr>
        <p:spPr>
          <a:xfrm>
            <a:off x="2736602" y="5269930"/>
            <a:ext cx="1674421" cy="85304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1"/>
                </a:solidFill>
              </a:rPr>
              <a:t>25 mois en moyenne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01844"/>
              </p:ext>
            </p:extLst>
          </p:nvPr>
        </p:nvGraphicFramePr>
        <p:xfrm>
          <a:off x="5011387" y="1791119"/>
          <a:ext cx="3905003" cy="417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gray">
          <a:xfrm>
            <a:off x="385287" y="1284730"/>
            <a:ext cx="4488872" cy="72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  <a:buFont typeface="Wingdings" pitchFamily="2" charset="2"/>
              <a:buNone/>
            </a:pPr>
            <a:r>
              <a:rPr lang="fr-FR" sz="1400" dirty="0" smtClean="0"/>
              <a:t>Pour </a:t>
            </a:r>
            <a:r>
              <a:rPr lang="fr-FR" sz="1400" dirty="0"/>
              <a:t>vous, en tant que chef d’entreprise, dans combien de mois pensez-vous qu’il y aura une reprise économique dans votre secteur d’activité (si vous estimez qu’elle a déjà eu lieu, dites 0 mois) ? 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gray">
          <a:xfrm>
            <a:off x="4953000" y="1284730"/>
            <a:ext cx="4191000" cy="9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  <a:buFont typeface="Wingdings" pitchFamily="2" charset="2"/>
              <a:buNone/>
            </a:pPr>
            <a:r>
              <a:rPr lang="fr-FR" sz="1400" dirty="0" smtClean="0">
                <a:solidFill>
                  <a:schemeClr val="tx1"/>
                </a:solidFill>
              </a:rPr>
              <a:t>Pour </a:t>
            </a:r>
            <a:r>
              <a:rPr lang="fr-FR" sz="1400" dirty="0">
                <a:solidFill>
                  <a:schemeClr val="tx1"/>
                </a:solidFill>
              </a:rPr>
              <a:t>vous, en tant que salarié, dans combien de mois pensez-vous qu’il y aura une reprise économique dans votre secteur d’activité (si vous estimez qu’elle a déjà eu lieu, dites 0 mois) ? 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6897586" y="5269930"/>
            <a:ext cx="1759525" cy="853044"/>
          </a:xfrm>
          <a:prstGeom prst="round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CC0066"/>
                </a:solidFill>
              </a:rPr>
              <a:t>11 mois en moyenne</a:t>
            </a:r>
            <a:endParaRPr lang="fr-FR" sz="1600" b="1" dirty="0">
              <a:solidFill>
                <a:srgbClr val="CC0066"/>
              </a:solidFill>
            </a:endParaRPr>
          </a:p>
        </p:txBody>
      </p:sp>
      <p:sp>
        <p:nvSpPr>
          <p:cNvPr id="25" name="Double flèche horizontale 24"/>
          <p:cNvSpPr/>
          <p:nvPr/>
        </p:nvSpPr>
        <p:spPr>
          <a:xfrm rot="13951325">
            <a:off x="2130940" y="5236283"/>
            <a:ext cx="593766" cy="38001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Double flèche horizontale 29"/>
          <p:cNvSpPr/>
          <p:nvPr/>
        </p:nvSpPr>
        <p:spPr>
          <a:xfrm rot="13128806">
            <a:off x="6291924" y="5253363"/>
            <a:ext cx="593766" cy="380010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Groupe 31"/>
          <p:cNvGrpSpPr/>
          <p:nvPr/>
        </p:nvGrpSpPr>
        <p:grpSpPr>
          <a:xfrm>
            <a:off x="5139798" y="794974"/>
            <a:ext cx="3598862" cy="443395"/>
            <a:chOff x="5154070" y="1199407"/>
            <a:chExt cx="3598862" cy="443395"/>
          </a:xfrm>
        </p:grpSpPr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5154070" y="1277436"/>
              <a:ext cx="3598862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Calibri" pitchFamily="34" charset="0"/>
                  <a:cs typeface="Arial" pitchFamily="34" charset="0"/>
                </a:rPr>
                <a:t>SALARIÉS DU PRIVÉ</a:t>
              </a: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59"/>
            <p:cNvSpPr>
              <a:spLocks noEditPoints="1"/>
            </p:cNvSpPr>
            <p:nvPr/>
          </p:nvSpPr>
          <p:spPr bwMode="auto">
            <a:xfrm>
              <a:off x="5454400" y="1199407"/>
              <a:ext cx="591195" cy="443395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269210" y="787278"/>
            <a:ext cx="2510702" cy="458787"/>
            <a:chOff x="1202521" y="1184015"/>
            <a:chExt cx="2510702" cy="458787"/>
          </a:xfrm>
        </p:grpSpPr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1623761" y="1269740"/>
              <a:ext cx="2089462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Calibri" pitchFamily="34" charset="0"/>
                  <a:cs typeface="Arial" pitchFamily="34" charset="0"/>
                </a:rPr>
                <a:t>CHEFS D’ENTREPRISE </a:t>
              </a: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1202521" y="1184015"/>
              <a:ext cx="365125" cy="458787"/>
            </a:xfrm>
            <a:custGeom>
              <a:avLst/>
              <a:gdLst/>
              <a:ahLst/>
              <a:cxnLst>
                <a:cxn ang="0">
                  <a:pos x="644" y="614"/>
                </a:cxn>
                <a:cxn ang="0">
                  <a:pos x="588" y="582"/>
                </a:cxn>
                <a:cxn ang="0">
                  <a:pos x="420" y="641"/>
                </a:cxn>
                <a:cxn ang="0">
                  <a:pos x="463" y="501"/>
                </a:cxn>
                <a:cxn ang="0">
                  <a:pos x="463" y="475"/>
                </a:cxn>
                <a:cxn ang="0">
                  <a:pos x="476" y="441"/>
                </a:cxn>
                <a:cxn ang="0">
                  <a:pos x="493" y="373"/>
                </a:cxn>
                <a:cxn ang="0">
                  <a:pos x="501" y="375"/>
                </a:cxn>
                <a:cxn ang="0">
                  <a:pos x="510" y="373"/>
                </a:cxn>
                <a:cxn ang="0">
                  <a:pos x="524" y="359"/>
                </a:cxn>
                <a:cxn ang="0">
                  <a:pos x="541" y="305"/>
                </a:cxn>
                <a:cxn ang="0">
                  <a:pos x="546" y="269"/>
                </a:cxn>
                <a:cxn ang="0">
                  <a:pos x="542" y="257"/>
                </a:cxn>
                <a:cxn ang="0">
                  <a:pos x="526" y="249"/>
                </a:cxn>
                <a:cxn ang="0">
                  <a:pos x="513" y="253"/>
                </a:cxn>
                <a:cxn ang="0">
                  <a:pos x="510" y="253"/>
                </a:cxn>
                <a:cxn ang="0">
                  <a:pos x="506" y="247"/>
                </a:cxn>
                <a:cxn ang="0">
                  <a:pos x="513" y="166"/>
                </a:cxn>
                <a:cxn ang="0">
                  <a:pos x="506" y="117"/>
                </a:cxn>
                <a:cxn ang="0">
                  <a:pos x="476" y="60"/>
                </a:cxn>
                <a:cxn ang="0">
                  <a:pos x="426" y="20"/>
                </a:cxn>
                <a:cxn ang="0">
                  <a:pos x="365" y="0"/>
                </a:cxn>
                <a:cxn ang="0">
                  <a:pos x="347" y="0"/>
                </a:cxn>
                <a:cxn ang="0">
                  <a:pos x="313" y="2"/>
                </a:cxn>
                <a:cxn ang="0">
                  <a:pos x="254" y="28"/>
                </a:cxn>
                <a:cxn ang="0">
                  <a:pos x="210" y="73"/>
                </a:cxn>
                <a:cxn ang="0">
                  <a:pos x="184" y="132"/>
                </a:cxn>
                <a:cxn ang="0">
                  <a:pos x="181" y="186"/>
                </a:cxn>
                <a:cxn ang="0">
                  <a:pos x="188" y="247"/>
                </a:cxn>
                <a:cxn ang="0">
                  <a:pos x="181" y="255"/>
                </a:cxn>
                <a:cxn ang="0">
                  <a:pos x="177" y="251"/>
                </a:cxn>
                <a:cxn ang="0">
                  <a:pos x="168" y="249"/>
                </a:cxn>
                <a:cxn ang="0">
                  <a:pos x="151" y="260"/>
                </a:cxn>
                <a:cxn ang="0">
                  <a:pos x="147" y="279"/>
                </a:cxn>
                <a:cxn ang="0">
                  <a:pos x="167" y="346"/>
                </a:cxn>
                <a:cxn ang="0">
                  <a:pos x="173" y="363"/>
                </a:cxn>
                <a:cxn ang="0">
                  <a:pos x="185" y="373"/>
                </a:cxn>
                <a:cxn ang="0">
                  <a:pos x="194" y="375"/>
                </a:cxn>
                <a:cxn ang="0">
                  <a:pos x="201" y="373"/>
                </a:cxn>
                <a:cxn ang="0">
                  <a:pos x="227" y="459"/>
                </a:cxn>
                <a:cxn ang="0">
                  <a:pos x="232" y="475"/>
                </a:cxn>
                <a:cxn ang="0">
                  <a:pos x="228" y="509"/>
                </a:cxn>
                <a:cxn ang="0">
                  <a:pos x="197" y="543"/>
                </a:cxn>
                <a:cxn ang="0">
                  <a:pos x="76" y="596"/>
                </a:cxn>
                <a:cxn ang="0">
                  <a:pos x="40" y="622"/>
                </a:cxn>
                <a:cxn ang="0">
                  <a:pos x="21" y="644"/>
                </a:cxn>
                <a:cxn ang="0">
                  <a:pos x="6" y="690"/>
                </a:cxn>
                <a:cxn ang="0">
                  <a:pos x="3" y="785"/>
                </a:cxn>
                <a:cxn ang="0">
                  <a:pos x="12" y="809"/>
                </a:cxn>
                <a:cxn ang="0">
                  <a:pos x="32" y="834"/>
                </a:cxn>
                <a:cxn ang="0">
                  <a:pos x="81" y="852"/>
                </a:cxn>
                <a:cxn ang="0">
                  <a:pos x="197" y="863"/>
                </a:cxn>
                <a:cxn ang="0">
                  <a:pos x="347" y="867"/>
                </a:cxn>
                <a:cxn ang="0">
                  <a:pos x="535" y="861"/>
                </a:cxn>
                <a:cxn ang="0">
                  <a:pos x="630" y="847"/>
                </a:cxn>
                <a:cxn ang="0">
                  <a:pos x="669" y="829"/>
                </a:cxn>
                <a:cxn ang="0">
                  <a:pos x="683" y="809"/>
                </a:cxn>
                <a:cxn ang="0">
                  <a:pos x="691" y="772"/>
                </a:cxn>
                <a:cxn ang="0">
                  <a:pos x="680" y="662"/>
                </a:cxn>
                <a:cxn ang="0">
                  <a:pos x="662" y="630"/>
                </a:cxn>
                <a:cxn ang="0">
                  <a:pos x="385" y="644"/>
                </a:cxn>
                <a:cxn ang="0">
                  <a:pos x="332" y="605"/>
                </a:cxn>
                <a:cxn ang="0">
                  <a:pos x="372" y="700"/>
                </a:cxn>
              </a:cxnLst>
              <a:rect l="0" t="0" r="r" b="b"/>
              <a:pathLst>
                <a:path w="691" h="867">
                  <a:moveTo>
                    <a:pt x="662" y="630"/>
                  </a:moveTo>
                  <a:lnTo>
                    <a:pt x="662" y="630"/>
                  </a:lnTo>
                  <a:lnTo>
                    <a:pt x="655" y="622"/>
                  </a:lnTo>
                  <a:lnTo>
                    <a:pt x="644" y="614"/>
                  </a:lnTo>
                  <a:lnTo>
                    <a:pt x="632" y="604"/>
                  </a:lnTo>
                  <a:lnTo>
                    <a:pt x="617" y="596"/>
                  </a:lnTo>
                  <a:lnTo>
                    <a:pt x="617" y="596"/>
                  </a:lnTo>
                  <a:lnTo>
                    <a:pt x="588" y="582"/>
                  </a:lnTo>
                  <a:lnTo>
                    <a:pt x="555" y="568"/>
                  </a:lnTo>
                  <a:lnTo>
                    <a:pt x="523" y="554"/>
                  </a:lnTo>
                  <a:lnTo>
                    <a:pt x="497" y="542"/>
                  </a:lnTo>
                  <a:lnTo>
                    <a:pt x="420" y="641"/>
                  </a:lnTo>
                  <a:lnTo>
                    <a:pt x="376" y="580"/>
                  </a:lnTo>
                  <a:lnTo>
                    <a:pt x="465" y="508"/>
                  </a:lnTo>
                  <a:lnTo>
                    <a:pt x="465" y="508"/>
                  </a:lnTo>
                  <a:lnTo>
                    <a:pt x="463" y="501"/>
                  </a:lnTo>
                  <a:lnTo>
                    <a:pt x="462" y="492"/>
                  </a:lnTo>
                  <a:lnTo>
                    <a:pt x="462" y="484"/>
                  </a:lnTo>
                  <a:lnTo>
                    <a:pt x="463" y="475"/>
                  </a:lnTo>
                  <a:lnTo>
                    <a:pt x="463" y="475"/>
                  </a:lnTo>
                  <a:lnTo>
                    <a:pt x="464" y="468"/>
                  </a:lnTo>
                  <a:lnTo>
                    <a:pt x="466" y="459"/>
                  </a:lnTo>
                  <a:lnTo>
                    <a:pt x="466" y="459"/>
                  </a:lnTo>
                  <a:lnTo>
                    <a:pt x="476" y="441"/>
                  </a:lnTo>
                  <a:lnTo>
                    <a:pt x="483" y="419"/>
                  </a:lnTo>
                  <a:lnTo>
                    <a:pt x="489" y="397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9" y="375"/>
                  </a:lnTo>
                  <a:lnTo>
                    <a:pt x="499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10" y="373"/>
                  </a:lnTo>
                  <a:lnTo>
                    <a:pt x="510" y="373"/>
                  </a:lnTo>
                  <a:lnTo>
                    <a:pt x="515" y="371"/>
                  </a:lnTo>
                  <a:lnTo>
                    <a:pt x="518" y="368"/>
                  </a:lnTo>
                  <a:lnTo>
                    <a:pt x="522" y="363"/>
                  </a:lnTo>
                  <a:lnTo>
                    <a:pt x="524" y="359"/>
                  </a:lnTo>
                  <a:lnTo>
                    <a:pt x="526" y="351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41" y="305"/>
                  </a:lnTo>
                  <a:lnTo>
                    <a:pt x="541" y="305"/>
                  </a:lnTo>
                  <a:lnTo>
                    <a:pt x="545" y="290"/>
                  </a:lnTo>
                  <a:lnTo>
                    <a:pt x="546" y="279"/>
                  </a:lnTo>
                  <a:lnTo>
                    <a:pt x="546" y="269"/>
                  </a:lnTo>
                  <a:lnTo>
                    <a:pt x="546" y="269"/>
                  </a:lnTo>
                  <a:lnTo>
                    <a:pt x="545" y="264"/>
                  </a:lnTo>
                  <a:lnTo>
                    <a:pt x="544" y="260"/>
                  </a:lnTo>
                  <a:lnTo>
                    <a:pt x="542" y="257"/>
                  </a:lnTo>
                  <a:lnTo>
                    <a:pt x="539" y="253"/>
                  </a:lnTo>
                  <a:lnTo>
                    <a:pt x="532" y="250"/>
                  </a:lnTo>
                  <a:lnTo>
                    <a:pt x="526" y="249"/>
                  </a:lnTo>
                  <a:lnTo>
                    <a:pt x="526" y="249"/>
                  </a:lnTo>
                  <a:lnTo>
                    <a:pt x="522" y="249"/>
                  </a:lnTo>
                  <a:lnTo>
                    <a:pt x="522" y="249"/>
                  </a:lnTo>
                  <a:lnTo>
                    <a:pt x="518" y="251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2" y="255"/>
                  </a:lnTo>
                  <a:lnTo>
                    <a:pt x="512" y="255"/>
                  </a:lnTo>
                  <a:lnTo>
                    <a:pt x="510" y="253"/>
                  </a:lnTo>
                  <a:lnTo>
                    <a:pt x="508" y="252"/>
                  </a:lnTo>
                  <a:lnTo>
                    <a:pt x="506" y="250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10" y="226"/>
                  </a:lnTo>
                  <a:lnTo>
                    <a:pt x="512" y="206"/>
                  </a:lnTo>
                  <a:lnTo>
                    <a:pt x="513" y="186"/>
                  </a:lnTo>
                  <a:lnTo>
                    <a:pt x="513" y="166"/>
                  </a:lnTo>
                  <a:lnTo>
                    <a:pt x="513" y="166"/>
                  </a:lnTo>
                  <a:lnTo>
                    <a:pt x="512" y="149"/>
                  </a:lnTo>
                  <a:lnTo>
                    <a:pt x="510" y="132"/>
                  </a:lnTo>
                  <a:lnTo>
                    <a:pt x="506" y="117"/>
                  </a:lnTo>
                  <a:lnTo>
                    <a:pt x="501" y="101"/>
                  </a:lnTo>
                  <a:lnTo>
                    <a:pt x="493" y="86"/>
                  </a:lnTo>
                  <a:lnTo>
                    <a:pt x="485" y="73"/>
                  </a:lnTo>
                  <a:lnTo>
                    <a:pt x="476" y="60"/>
                  </a:lnTo>
                  <a:lnTo>
                    <a:pt x="465" y="48"/>
                  </a:lnTo>
                  <a:lnTo>
                    <a:pt x="453" y="38"/>
                  </a:lnTo>
                  <a:lnTo>
                    <a:pt x="440" y="28"/>
                  </a:lnTo>
                  <a:lnTo>
                    <a:pt x="426" y="20"/>
                  </a:lnTo>
                  <a:lnTo>
                    <a:pt x="412" y="13"/>
                  </a:lnTo>
                  <a:lnTo>
                    <a:pt x="397" y="7"/>
                  </a:lnTo>
                  <a:lnTo>
                    <a:pt x="382" y="2"/>
                  </a:lnTo>
                  <a:lnTo>
                    <a:pt x="365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8" y="7"/>
                  </a:lnTo>
                  <a:lnTo>
                    <a:pt x="283" y="13"/>
                  </a:lnTo>
                  <a:lnTo>
                    <a:pt x="267" y="20"/>
                  </a:lnTo>
                  <a:lnTo>
                    <a:pt x="254" y="28"/>
                  </a:lnTo>
                  <a:lnTo>
                    <a:pt x="241" y="38"/>
                  </a:lnTo>
                  <a:lnTo>
                    <a:pt x="230" y="48"/>
                  </a:lnTo>
                  <a:lnTo>
                    <a:pt x="219" y="60"/>
                  </a:lnTo>
                  <a:lnTo>
                    <a:pt x="210" y="73"/>
                  </a:lnTo>
                  <a:lnTo>
                    <a:pt x="200" y="86"/>
                  </a:lnTo>
                  <a:lnTo>
                    <a:pt x="194" y="101"/>
                  </a:lnTo>
                  <a:lnTo>
                    <a:pt x="188" y="117"/>
                  </a:lnTo>
                  <a:lnTo>
                    <a:pt x="184" y="132"/>
                  </a:lnTo>
                  <a:lnTo>
                    <a:pt x="181" y="149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1" y="186"/>
                  </a:lnTo>
                  <a:lnTo>
                    <a:pt x="182" y="206"/>
                  </a:lnTo>
                  <a:lnTo>
                    <a:pt x="185" y="226"/>
                  </a:lnTo>
                  <a:lnTo>
                    <a:pt x="188" y="247"/>
                  </a:lnTo>
                  <a:lnTo>
                    <a:pt x="188" y="247"/>
                  </a:lnTo>
                  <a:lnTo>
                    <a:pt x="188" y="250"/>
                  </a:lnTo>
                  <a:lnTo>
                    <a:pt x="186" y="252"/>
                  </a:lnTo>
                  <a:lnTo>
                    <a:pt x="184" y="253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3"/>
                  </a:lnTo>
                  <a:lnTo>
                    <a:pt x="181" y="253"/>
                  </a:lnTo>
                  <a:lnTo>
                    <a:pt x="177" y="251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68" y="249"/>
                  </a:lnTo>
                  <a:lnTo>
                    <a:pt x="168" y="249"/>
                  </a:lnTo>
                  <a:lnTo>
                    <a:pt x="161" y="250"/>
                  </a:lnTo>
                  <a:lnTo>
                    <a:pt x="155" y="253"/>
                  </a:lnTo>
                  <a:lnTo>
                    <a:pt x="153" y="257"/>
                  </a:lnTo>
                  <a:lnTo>
                    <a:pt x="151" y="260"/>
                  </a:lnTo>
                  <a:lnTo>
                    <a:pt x="148" y="264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50" y="290"/>
                  </a:lnTo>
                  <a:lnTo>
                    <a:pt x="153" y="305"/>
                  </a:lnTo>
                  <a:lnTo>
                    <a:pt x="153" y="305"/>
                  </a:lnTo>
                  <a:lnTo>
                    <a:pt x="167" y="346"/>
                  </a:lnTo>
                  <a:lnTo>
                    <a:pt x="167" y="346"/>
                  </a:lnTo>
                  <a:lnTo>
                    <a:pt x="167" y="351"/>
                  </a:lnTo>
                  <a:lnTo>
                    <a:pt x="171" y="359"/>
                  </a:lnTo>
                  <a:lnTo>
                    <a:pt x="173" y="363"/>
                  </a:lnTo>
                  <a:lnTo>
                    <a:pt x="177" y="368"/>
                  </a:lnTo>
                  <a:lnTo>
                    <a:pt x="180" y="371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201" y="373"/>
                  </a:lnTo>
                  <a:lnTo>
                    <a:pt x="201" y="373"/>
                  </a:lnTo>
                  <a:lnTo>
                    <a:pt x="206" y="397"/>
                  </a:lnTo>
                  <a:lnTo>
                    <a:pt x="212" y="419"/>
                  </a:lnTo>
                  <a:lnTo>
                    <a:pt x="219" y="441"/>
                  </a:lnTo>
                  <a:lnTo>
                    <a:pt x="227" y="459"/>
                  </a:lnTo>
                  <a:lnTo>
                    <a:pt x="227" y="459"/>
                  </a:lnTo>
                  <a:lnTo>
                    <a:pt x="231" y="468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3" y="485"/>
                  </a:lnTo>
                  <a:lnTo>
                    <a:pt x="232" y="494"/>
                  </a:lnTo>
                  <a:lnTo>
                    <a:pt x="231" y="502"/>
                  </a:lnTo>
                  <a:lnTo>
                    <a:pt x="228" y="509"/>
                  </a:lnTo>
                  <a:lnTo>
                    <a:pt x="316" y="580"/>
                  </a:lnTo>
                  <a:lnTo>
                    <a:pt x="272" y="641"/>
                  </a:lnTo>
                  <a:lnTo>
                    <a:pt x="197" y="543"/>
                  </a:lnTo>
                  <a:lnTo>
                    <a:pt x="197" y="543"/>
                  </a:lnTo>
                  <a:lnTo>
                    <a:pt x="170" y="555"/>
                  </a:lnTo>
                  <a:lnTo>
                    <a:pt x="139" y="568"/>
                  </a:lnTo>
                  <a:lnTo>
                    <a:pt x="106" y="582"/>
                  </a:lnTo>
                  <a:lnTo>
                    <a:pt x="76" y="596"/>
                  </a:lnTo>
                  <a:lnTo>
                    <a:pt x="76" y="596"/>
                  </a:lnTo>
                  <a:lnTo>
                    <a:pt x="62" y="604"/>
                  </a:lnTo>
                  <a:lnTo>
                    <a:pt x="49" y="614"/>
                  </a:lnTo>
                  <a:lnTo>
                    <a:pt x="40" y="622"/>
                  </a:lnTo>
                  <a:lnTo>
                    <a:pt x="32" y="630"/>
                  </a:lnTo>
                  <a:lnTo>
                    <a:pt x="32" y="630"/>
                  </a:lnTo>
                  <a:lnTo>
                    <a:pt x="26" y="636"/>
                  </a:lnTo>
                  <a:lnTo>
                    <a:pt x="21" y="644"/>
                  </a:lnTo>
                  <a:lnTo>
                    <a:pt x="16" y="654"/>
                  </a:lnTo>
                  <a:lnTo>
                    <a:pt x="12" y="664"/>
                  </a:lnTo>
                  <a:lnTo>
                    <a:pt x="8" y="677"/>
                  </a:lnTo>
                  <a:lnTo>
                    <a:pt x="6" y="690"/>
                  </a:lnTo>
                  <a:lnTo>
                    <a:pt x="2" y="719"/>
                  </a:lnTo>
                  <a:lnTo>
                    <a:pt x="0" y="747"/>
                  </a:lnTo>
                  <a:lnTo>
                    <a:pt x="1" y="773"/>
                  </a:lnTo>
                  <a:lnTo>
                    <a:pt x="3" y="785"/>
                  </a:lnTo>
                  <a:lnTo>
                    <a:pt x="5" y="794"/>
                  </a:lnTo>
                  <a:lnTo>
                    <a:pt x="8" y="803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8" y="819"/>
                  </a:lnTo>
                  <a:lnTo>
                    <a:pt x="21" y="823"/>
                  </a:lnTo>
                  <a:lnTo>
                    <a:pt x="26" y="829"/>
                  </a:lnTo>
                  <a:lnTo>
                    <a:pt x="32" y="834"/>
                  </a:lnTo>
                  <a:lnTo>
                    <a:pt x="40" y="839"/>
                  </a:lnTo>
                  <a:lnTo>
                    <a:pt x="51" y="842"/>
                  </a:lnTo>
                  <a:lnTo>
                    <a:pt x="64" y="847"/>
                  </a:lnTo>
                  <a:lnTo>
                    <a:pt x="81" y="852"/>
                  </a:lnTo>
                  <a:lnTo>
                    <a:pt x="102" y="855"/>
                  </a:lnTo>
                  <a:lnTo>
                    <a:pt x="128" y="859"/>
                  </a:lnTo>
                  <a:lnTo>
                    <a:pt x="160" y="861"/>
                  </a:lnTo>
                  <a:lnTo>
                    <a:pt x="197" y="863"/>
                  </a:lnTo>
                  <a:lnTo>
                    <a:pt x="240" y="865"/>
                  </a:lnTo>
                  <a:lnTo>
                    <a:pt x="290" y="866"/>
                  </a:lnTo>
                  <a:lnTo>
                    <a:pt x="347" y="867"/>
                  </a:lnTo>
                  <a:lnTo>
                    <a:pt x="347" y="867"/>
                  </a:lnTo>
                  <a:lnTo>
                    <a:pt x="404" y="866"/>
                  </a:lnTo>
                  <a:lnTo>
                    <a:pt x="455" y="865"/>
                  </a:lnTo>
                  <a:lnTo>
                    <a:pt x="498" y="863"/>
                  </a:lnTo>
                  <a:lnTo>
                    <a:pt x="535" y="861"/>
                  </a:lnTo>
                  <a:lnTo>
                    <a:pt x="565" y="859"/>
                  </a:lnTo>
                  <a:lnTo>
                    <a:pt x="592" y="855"/>
                  </a:lnTo>
                  <a:lnTo>
                    <a:pt x="614" y="852"/>
                  </a:lnTo>
                  <a:lnTo>
                    <a:pt x="630" y="847"/>
                  </a:lnTo>
                  <a:lnTo>
                    <a:pt x="644" y="842"/>
                  </a:lnTo>
                  <a:lnTo>
                    <a:pt x="655" y="839"/>
                  </a:lnTo>
                  <a:lnTo>
                    <a:pt x="663" y="834"/>
                  </a:lnTo>
                  <a:lnTo>
                    <a:pt x="669" y="829"/>
                  </a:lnTo>
                  <a:lnTo>
                    <a:pt x="673" y="823"/>
                  </a:lnTo>
                  <a:lnTo>
                    <a:pt x="676" y="819"/>
                  </a:lnTo>
                  <a:lnTo>
                    <a:pt x="683" y="809"/>
                  </a:lnTo>
                  <a:lnTo>
                    <a:pt x="683" y="809"/>
                  </a:lnTo>
                  <a:lnTo>
                    <a:pt x="685" y="803"/>
                  </a:lnTo>
                  <a:lnTo>
                    <a:pt x="689" y="794"/>
                  </a:lnTo>
                  <a:lnTo>
                    <a:pt x="690" y="783"/>
                  </a:lnTo>
                  <a:lnTo>
                    <a:pt x="691" y="772"/>
                  </a:lnTo>
                  <a:lnTo>
                    <a:pt x="691" y="744"/>
                  </a:lnTo>
                  <a:lnTo>
                    <a:pt x="689" y="716"/>
                  </a:lnTo>
                  <a:lnTo>
                    <a:pt x="685" y="688"/>
                  </a:lnTo>
                  <a:lnTo>
                    <a:pt x="680" y="662"/>
                  </a:lnTo>
                  <a:lnTo>
                    <a:pt x="675" y="651"/>
                  </a:lnTo>
                  <a:lnTo>
                    <a:pt x="671" y="642"/>
                  </a:lnTo>
                  <a:lnTo>
                    <a:pt x="667" y="635"/>
                  </a:lnTo>
                  <a:lnTo>
                    <a:pt x="662" y="630"/>
                  </a:lnTo>
                  <a:lnTo>
                    <a:pt x="662" y="630"/>
                  </a:lnTo>
                  <a:close/>
                  <a:moveTo>
                    <a:pt x="332" y="605"/>
                  </a:moveTo>
                  <a:lnTo>
                    <a:pt x="360" y="605"/>
                  </a:lnTo>
                  <a:lnTo>
                    <a:pt x="385" y="644"/>
                  </a:lnTo>
                  <a:lnTo>
                    <a:pt x="374" y="675"/>
                  </a:lnTo>
                  <a:lnTo>
                    <a:pt x="318" y="675"/>
                  </a:lnTo>
                  <a:lnTo>
                    <a:pt x="306" y="644"/>
                  </a:lnTo>
                  <a:lnTo>
                    <a:pt x="332" y="605"/>
                  </a:lnTo>
                  <a:close/>
                  <a:moveTo>
                    <a:pt x="345" y="852"/>
                  </a:moveTo>
                  <a:lnTo>
                    <a:pt x="294" y="814"/>
                  </a:lnTo>
                  <a:lnTo>
                    <a:pt x="320" y="700"/>
                  </a:lnTo>
                  <a:lnTo>
                    <a:pt x="372" y="700"/>
                  </a:lnTo>
                  <a:lnTo>
                    <a:pt x="398" y="814"/>
                  </a:lnTo>
                  <a:lnTo>
                    <a:pt x="345" y="8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2" name="Connecteur droit 21"/>
          <p:cNvCxnSpPr/>
          <p:nvPr/>
        </p:nvCxnSpPr>
        <p:spPr>
          <a:xfrm>
            <a:off x="4874159" y="1172835"/>
            <a:ext cx="0" cy="100811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80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7675030" cy="612000"/>
          </a:xfrm>
        </p:spPr>
        <p:txBody>
          <a:bodyPr/>
          <a:lstStyle/>
          <a:p>
            <a:r>
              <a:rPr lang="fr-FR" sz="2400" b="0" dirty="0"/>
              <a:t>Reprise économique du secteur </a:t>
            </a:r>
            <a:r>
              <a:rPr lang="fr-FR" sz="2400" b="0" dirty="0" smtClean="0"/>
              <a:t>d’activité - évolutions</a:t>
            </a:r>
            <a:endParaRPr lang="fr-FR" sz="24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7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graphicFrame>
        <p:nvGraphicFramePr>
          <p:cNvPr id="21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85594857"/>
              </p:ext>
            </p:extLst>
          </p:nvPr>
        </p:nvGraphicFramePr>
        <p:xfrm>
          <a:off x="333495" y="2198234"/>
          <a:ext cx="4488873" cy="4275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03156075"/>
              </p:ext>
            </p:extLst>
          </p:nvPr>
        </p:nvGraphicFramePr>
        <p:xfrm>
          <a:off x="4773880" y="2150740"/>
          <a:ext cx="4227616" cy="4322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gray">
          <a:xfrm>
            <a:off x="486888" y="1331368"/>
            <a:ext cx="4488872" cy="72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  <a:buFont typeface="Wingdings" pitchFamily="2" charset="2"/>
              <a:buNone/>
            </a:pPr>
            <a:r>
              <a:rPr lang="fr-FR" sz="1400" dirty="0" smtClean="0"/>
              <a:t>Pour </a:t>
            </a:r>
            <a:r>
              <a:rPr lang="fr-FR" sz="1400" dirty="0"/>
              <a:t>vous, en tant que chef d’entreprise, dans combien de mois pensez-vous qu’il y aura une reprise économique dans votre secteur d’activité (si vous estimez qu’elle a déjà eu lieu, dites 0 mois) ? 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gray">
          <a:xfrm>
            <a:off x="4953000" y="1331368"/>
            <a:ext cx="4191000" cy="9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  <a:buFont typeface="Wingdings" pitchFamily="2" charset="2"/>
              <a:buNone/>
            </a:pPr>
            <a:r>
              <a:rPr lang="fr-FR" sz="1400" dirty="0" smtClean="0">
                <a:solidFill>
                  <a:schemeClr val="tx1"/>
                </a:solidFill>
              </a:rPr>
              <a:t>Pour </a:t>
            </a:r>
            <a:r>
              <a:rPr lang="fr-FR" sz="1400" dirty="0">
                <a:solidFill>
                  <a:schemeClr val="tx1"/>
                </a:solidFill>
              </a:rPr>
              <a:t>vous, en tant que salarié, dans combien de mois pensez-vous qu’il y aura une reprise économique dans votre secteur d’activité (si vous estimez qu’elle a déjà eu lieu, dites 0 mois) ?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44286" y="2784267"/>
            <a:ext cx="1230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Nombre de mois</a:t>
            </a:r>
            <a:endParaRPr lang="fr-FR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822368" y="2784267"/>
            <a:ext cx="1230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Nombre de mois</a:t>
            </a:r>
            <a:endParaRPr lang="fr-FR" sz="1200" dirty="0"/>
          </a:p>
        </p:txBody>
      </p:sp>
      <p:grpSp>
        <p:nvGrpSpPr>
          <p:cNvPr id="28" name="Groupe 27"/>
          <p:cNvGrpSpPr/>
          <p:nvPr/>
        </p:nvGrpSpPr>
        <p:grpSpPr>
          <a:xfrm>
            <a:off x="4975760" y="886241"/>
            <a:ext cx="3598862" cy="443395"/>
            <a:chOff x="5154070" y="1199407"/>
            <a:chExt cx="3598862" cy="443395"/>
          </a:xfrm>
        </p:grpSpPr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5154070" y="1277436"/>
              <a:ext cx="3598862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Calibri" pitchFamily="34" charset="0"/>
                  <a:cs typeface="Arial" pitchFamily="34" charset="0"/>
                </a:rPr>
                <a:t>SALARIÉS DU PRIVÉ</a:t>
              </a: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59"/>
            <p:cNvSpPr>
              <a:spLocks noEditPoints="1"/>
            </p:cNvSpPr>
            <p:nvPr/>
          </p:nvSpPr>
          <p:spPr bwMode="auto">
            <a:xfrm>
              <a:off x="5454400" y="1199407"/>
              <a:ext cx="591195" cy="443395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1206773" y="878545"/>
            <a:ext cx="2501131" cy="458787"/>
            <a:chOff x="1202521" y="1184015"/>
            <a:chExt cx="2501131" cy="458787"/>
          </a:xfrm>
        </p:grpSpPr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1614190" y="1269740"/>
              <a:ext cx="2089462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Calibri" pitchFamily="34" charset="0"/>
                  <a:cs typeface="Arial" pitchFamily="34" charset="0"/>
                </a:rPr>
                <a:t>CHEFS D’ENTREPRISE </a:t>
              </a: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14"/>
            <p:cNvSpPr>
              <a:spLocks noEditPoints="1"/>
            </p:cNvSpPr>
            <p:nvPr/>
          </p:nvSpPr>
          <p:spPr bwMode="auto">
            <a:xfrm>
              <a:off x="1202521" y="1184015"/>
              <a:ext cx="365125" cy="458787"/>
            </a:xfrm>
            <a:custGeom>
              <a:avLst/>
              <a:gdLst/>
              <a:ahLst/>
              <a:cxnLst>
                <a:cxn ang="0">
                  <a:pos x="644" y="614"/>
                </a:cxn>
                <a:cxn ang="0">
                  <a:pos x="588" y="582"/>
                </a:cxn>
                <a:cxn ang="0">
                  <a:pos x="420" y="641"/>
                </a:cxn>
                <a:cxn ang="0">
                  <a:pos x="463" y="501"/>
                </a:cxn>
                <a:cxn ang="0">
                  <a:pos x="463" y="475"/>
                </a:cxn>
                <a:cxn ang="0">
                  <a:pos x="476" y="441"/>
                </a:cxn>
                <a:cxn ang="0">
                  <a:pos x="493" y="373"/>
                </a:cxn>
                <a:cxn ang="0">
                  <a:pos x="501" y="375"/>
                </a:cxn>
                <a:cxn ang="0">
                  <a:pos x="510" y="373"/>
                </a:cxn>
                <a:cxn ang="0">
                  <a:pos x="524" y="359"/>
                </a:cxn>
                <a:cxn ang="0">
                  <a:pos x="541" y="305"/>
                </a:cxn>
                <a:cxn ang="0">
                  <a:pos x="546" y="269"/>
                </a:cxn>
                <a:cxn ang="0">
                  <a:pos x="542" y="257"/>
                </a:cxn>
                <a:cxn ang="0">
                  <a:pos x="526" y="249"/>
                </a:cxn>
                <a:cxn ang="0">
                  <a:pos x="513" y="253"/>
                </a:cxn>
                <a:cxn ang="0">
                  <a:pos x="510" y="253"/>
                </a:cxn>
                <a:cxn ang="0">
                  <a:pos x="506" y="247"/>
                </a:cxn>
                <a:cxn ang="0">
                  <a:pos x="513" y="166"/>
                </a:cxn>
                <a:cxn ang="0">
                  <a:pos x="506" y="117"/>
                </a:cxn>
                <a:cxn ang="0">
                  <a:pos x="476" y="60"/>
                </a:cxn>
                <a:cxn ang="0">
                  <a:pos x="426" y="20"/>
                </a:cxn>
                <a:cxn ang="0">
                  <a:pos x="365" y="0"/>
                </a:cxn>
                <a:cxn ang="0">
                  <a:pos x="347" y="0"/>
                </a:cxn>
                <a:cxn ang="0">
                  <a:pos x="313" y="2"/>
                </a:cxn>
                <a:cxn ang="0">
                  <a:pos x="254" y="28"/>
                </a:cxn>
                <a:cxn ang="0">
                  <a:pos x="210" y="73"/>
                </a:cxn>
                <a:cxn ang="0">
                  <a:pos x="184" y="132"/>
                </a:cxn>
                <a:cxn ang="0">
                  <a:pos x="181" y="186"/>
                </a:cxn>
                <a:cxn ang="0">
                  <a:pos x="188" y="247"/>
                </a:cxn>
                <a:cxn ang="0">
                  <a:pos x="181" y="255"/>
                </a:cxn>
                <a:cxn ang="0">
                  <a:pos x="177" y="251"/>
                </a:cxn>
                <a:cxn ang="0">
                  <a:pos x="168" y="249"/>
                </a:cxn>
                <a:cxn ang="0">
                  <a:pos x="151" y="260"/>
                </a:cxn>
                <a:cxn ang="0">
                  <a:pos x="147" y="279"/>
                </a:cxn>
                <a:cxn ang="0">
                  <a:pos x="167" y="346"/>
                </a:cxn>
                <a:cxn ang="0">
                  <a:pos x="173" y="363"/>
                </a:cxn>
                <a:cxn ang="0">
                  <a:pos x="185" y="373"/>
                </a:cxn>
                <a:cxn ang="0">
                  <a:pos x="194" y="375"/>
                </a:cxn>
                <a:cxn ang="0">
                  <a:pos x="201" y="373"/>
                </a:cxn>
                <a:cxn ang="0">
                  <a:pos x="227" y="459"/>
                </a:cxn>
                <a:cxn ang="0">
                  <a:pos x="232" y="475"/>
                </a:cxn>
                <a:cxn ang="0">
                  <a:pos x="228" y="509"/>
                </a:cxn>
                <a:cxn ang="0">
                  <a:pos x="197" y="543"/>
                </a:cxn>
                <a:cxn ang="0">
                  <a:pos x="76" y="596"/>
                </a:cxn>
                <a:cxn ang="0">
                  <a:pos x="40" y="622"/>
                </a:cxn>
                <a:cxn ang="0">
                  <a:pos x="21" y="644"/>
                </a:cxn>
                <a:cxn ang="0">
                  <a:pos x="6" y="690"/>
                </a:cxn>
                <a:cxn ang="0">
                  <a:pos x="3" y="785"/>
                </a:cxn>
                <a:cxn ang="0">
                  <a:pos x="12" y="809"/>
                </a:cxn>
                <a:cxn ang="0">
                  <a:pos x="32" y="834"/>
                </a:cxn>
                <a:cxn ang="0">
                  <a:pos x="81" y="852"/>
                </a:cxn>
                <a:cxn ang="0">
                  <a:pos x="197" y="863"/>
                </a:cxn>
                <a:cxn ang="0">
                  <a:pos x="347" y="867"/>
                </a:cxn>
                <a:cxn ang="0">
                  <a:pos x="535" y="861"/>
                </a:cxn>
                <a:cxn ang="0">
                  <a:pos x="630" y="847"/>
                </a:cxn>
                <a:cxn ang="0">
                  <a:pos x="669" y="829"/>
                </a:cxn>
                <a:cxn ang="0">
                  <a:pos x="683" y="809"/>
                </a:cxn>
                <a:cxn ang="0">
                  <a:pos x="691" y="772"/>
                </a:cxn>
                <a:cxn ang="0">
                  <a:pos x="680" y="662"/>
                </a:cxn>
                <a:cxn ang="0">
                  <a:pos x="662" y="630"/>
                </a:cxn>
                <a:cxn ang="0">
                  <a:pos x="385" y="644"/>
                </a:cxn>
                <a:cxn ang="0">
                  <a:pos x="332" y="605"/>
                </a:cxn>
                <a:cxn ang="0">
                  <a:pos x="372" y="700"/>
                </a:cxn>
              </a:cxnLst>
              <a:rect l="0" t="0" r="r" b="b"/>
              <a:pathLst>
                <a:path w="691" h="867">
                  <a:moveTo>
                    <a:pt x="662" y="630"/>
                  </a:moveTo>
                  <a:lnTo>
                    <a:pt x="662" y="630"/>
                  </a:lnTo>
                  <a:lnTo>
                    <a:pt x="655" y="622"/>
                  </a:lnTo>
                  <a:lnTo>
                    <a:pt x="644" y="614"/>
                  </a:lnTo>
                  <a:lnTo>
                    <a:pt x="632" y="604"/>
                  </a:lnTo>
                  <a:lnTo>
                    <a:pt x="617" y="596"/>
                  </a:lnTo>
                  <a:lnTo>
                    <a:pt x="617" y="596"/>
                  </a:lnTo>
                  <a:lnTo>
                    <a:pt x="588" y="582"/>
                  </a:lnTo>
                  <a:lnTo>
                    <a:pt x="555" y="568"/>
                  </a:lnTo>
                  <a:lnTo>
                    <a:pt x="523" y="554"/>
                  </a:lnTo>
                  <a:lnTo>
                    <a:pt x="497" y="542"/>
                  </a:lnTo>
                  <a:lnTo>
                    <a:pt x="420" y="641"/>
                  </a:lnTo>
                  <a:lnTo>
                    <a:pt x="376" y="580"/>
                  </a:lnTo>
                  <a:lnTo>
                    <a:pt x="465" y="508"/>
                  </a:lnTo>
                  <a:lnTo>
                    <a:pt x="465" y="508"/>
                  </a:lnTo>
                  <a:lnTo>
                    <a:pt x="463" y="501"/>
                  </a:lnTo>
                  <a:lnTo>
                    <a:pt x="462" y="492"/>
                  </a:lnTo>
                  <a:lnTo>
                    <a:pt x="462" y="484"/>
                  </a:lnTo>
                  <a:lnTo>
                    <a:pt x="463" y="475"/>
                  </a:lnTo>
                  <a:lnTo>
                    <a:pt x="463" y="475"/>
                  </a:lnTo>
                  <a:lnTo>
                    <a:pt x="464" y="468"/>
                  </a:lnTo>
                  <a:lnTo>
                    <a:pt x="466" y="459"/>
                  </a:lnTo>
                  <a:lnTo>
                    <a:pt x="466" y="459"/>
                  </a:lnTo>
                  <a:lnTo>
                    <a:pt x="476" y="441"/>
                  </a:lnTo>
                  <a:lnTo>
                    <a:pt x="483" y="419"/>
                  </a:lnTo>
                  <a:lnTo>
                    <a:pt x="489" y="397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9" y="375"/>
                  </a:lnTo>
                  <a:lnTo>
                    <a:pt x="499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10" y="373"/>
                  </a:lnTo>
                  <a:lnTo>
                    <a:pt x="510" y="373"/>
                  </a:lnTo>
                  <a:lnTo>
                    <a:pt x="515" y="371"/>
                  </a:lnTo>
                  <a:lnTo>
                    <a:pt x="518" y="368"/>
                  </a:lnTo>
                  <a:lnTo>
                    <a:pt x="522" y="363"/>
                  </a:lnTo>
                  <a:lnTo>
                    <a:pt x="524" y="359"/>
                  </a:lnTo>
                  <a:lnTo>
                    <a:pt x="526" y="351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41" y="305"/>
                  </a:lnTo>
                  <a:lnTo>
                    <a:pt x="541" y="305"/>
                  </a:lnTo>
                  <a:lnTo>
                    <a:pt x="545" y="290"/>
                  </a:lnTo>
                  <a:lnTo>
                    <a:pt x="546" y="279"/>
                  </a:lnTo>
                  <a:lnTo>
                    <a:pt x="546" y="269"/>
                  </a:lnTo>
                  <a:lnTo>
                    <a:pt x="546" y="269"/>
                  </a:lnTo>
                  <a:lnTo>
                    <a:pt x="545" y="264"/>
                  </a:lnTo>
                  <a:lnTo>
                    <a:pt x="544" y="260"/>
                  </a:lnTo>
                  <a:lnTo>
                    <a:pt x="542" y="257"/>
                  </a:lnTo>
                  <a:lnTo>
                    <a:pt x="539" y="253"/>
                  </a:lnTo>
                  <a:lnTo>
                    <a:pt x="532" y="250"/>
                  </a:lnTo>
                  <a:lnTo>
                    <a:pt x="526" y="249"/>
                  </a:lnTo>
                  <a:lnTo>
                    <a:pt x="526" y="249"/>
                  </a:lnTo>
                  <a:lnTo>
                    <a:pt x="522" y="249"/>
                  </a:lnTo>
                  <a:lnTo>
                    <a:pt x="522" y="249"/>
                  </a:lnTo>
                  <a:lnTo>
                    <a:pt x="518" y="251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2" y="255"/>
                  </a:lnTo>
                  <a:lnTo>
                    <a:pt x="512" y="255"/>
                  </a:lnTo>
                  <a:lnTo>
                    <a:pt x="510" y="253"/>
                  </a:lnTo>
                  <a:lnTo>
                    <a:pt x="508" y="252"/>
                  </a:lnTo>
                  <a:lnTo>
                    <a:pt x="506" y="250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10" y="226"/>
                  </a:lnTo>
                  <a:lnTo>
                    <a:pt x="512" y="206"/>
                  </a:lnTo>
                  <a:lnTo>
                    <a:pt x="513" y="186"/>
                  </a:lnTo>
                  <a:lnTo>
                    <a:pt x="513" y="166"/>
                  </a:lnTo>
                  <a:lnTo>
                    <a:pt x="513" y="166"/>
                  </a:lnTo>
                  <a:lnTo>
                    <a:pt x="512" y="149"/>
                  </a:lnTo>
                  <a:lnTo>
                    <a:pt x="510" y="132"/>
                  </a:lnTo>
                  <a:lnTo>
                    <a:pt x="506" y="117"/>
                  </a:lnTo>
                  <a:lnTo>
                    <a:pt x="501" y="101"/>
                  </a:lnTo>
                  <a:lnTo>
                    <a:pt x="493" y="86"/>
                  </a:lnTo>
                  <a:lnTo>
                    <a:pt x="485" y="73"/>
                  </a:lnTo>
                  <a:lnTo>
                    <a:pt x="476" y="60"/>
                  </a:lnTo>
                  <a:lnTo>
                    <a:pt x="465" y="48"/>
                  </a:lnTo>
                  <a:lnTo>
                    <a:pt x="453" y="38"/>
                  </a:lnTo>
                  <a:lnTo>
                    <a:pt x="440" y="28"/>
                  </a:lnTo>
                  <a:lnTo>
                    <a:pt x="426" y="20"/>
                  </a:lnTo>
                  <a:lnTo>
                    <a:pt x="412" y="13"/>
                  </a:lnTo>
                  <a:lnTo>
                    <a:pt x="397" y="7"/>
                  </a:lnTo>
                  <a:lnTo>
                    <a:pt x="382" y="2"/>
                  </a:lnTo>
                  <a:lnTo>
                    <a:pt x="365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8" y="7"/>
                  </a:lnTo>
                  <a:lnTo>
                    <a:pt x="283" y="13"/>
                  </a:lnTo>
                  <a:lnTo>
                    <a:pt x="267" y="20"/>
                  </a:lnTo>
                  <a:lnTo>
                    <a:pt x="254" y="28"/>
                  </a:lnTo>
                  <a:lnTo>
                    <a:pt x="241" y="38"/>
                  </a:lnTo>
                  <a:lnTo>
                    <a:pt x="230" y="48"/>
                  </a:lnTo>
                  <a:lnTo>
                    <a:pt x="219" y="60"/>
                  </a:lnTo>
                  <a:lnTo>
                    <a:pt x="210" y="73"/>
                  </a:lnTo>
                  <a:lnTo>
                    <a:pt x="200" y="86"/>
                  </a:lnTo>
                  <a:lnTo>
                    <a:pt x="194" y="101"/>
                  </a:lnTo>
                  <a:lnTo>
                    <a:pt x="188" y="117"/>
                  </a:lnTo>
                  <a:lnTo>
                    <a:pt x="184" y="132"/>
                  </a:lnTo>
                  <a:lnTo>
                    <a:pt x="181" y="149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1" y="186"/>
                  </a:lnTo>
                  <a:lnTo>
                    <a:pt x="182" y="206"/>
                  </a:lnTo>
                  <a:lnTo>
                    <a:pt x="185" y="226"/>
                  </a:lnTo>
                  <a:lnTo>
                    <a:pt x="188" y="247"/>
                  </a:lnTo>
                  <a:lnTo>
                    <a:pt x="188" y="247"/>
                  </a:lnTo>
                  <a:lnTo>
                    <a:pt x="188" y="250"/>
                  </a:lnTo>
                  <a:lnTo>
                    <a:pt x="186" y="252"/>
                  </a:lnTo>
                  <a:lnTo>
                    <a:pt x="184" y="253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3"/>
                  </a:lnTo>
                  <a:lnTo>
                    <a:pt x="181" y="253"/>
                  </a:lnTo>
                  <a:lnTo>
                    <a:pt x="177" y="251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68" y="249"/>
                  </a:lnTo>
                  <a:lnTo>
                    <a:pt x="168" y="249"/>
                  </a:lnTo>
                  <a:lnTo>
                    <a:pt x="161" y="250"/>
                  </a:lnTo>
                  <a:lnTo>
                    <a:pt x="155" y="253"/>
                  </a:lnTo>
                  <a:lnTo>
                    <a:pt x="153" y="257"/>
                  </a:lnTo>
                  <a:lnTo>
                    <a:pt x="151" y="260"/>
                  </a:lnTo>
                  <a:lnTo>
                    <a:pt x="148" y="264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50" y="290"/>
                  </a:lnTo>
                  <a:lnTo>
                    <a:pt x="153" y="305"/>
                  </a:lnTo>
                  <a:lnTo>
                    <a:pt x="153" y="305"/>
                  </a:lnTo>
                  <a:lnTo>
                    <a:pt x="167" y="346"/>
                  </a:lnTo>
                  <a:lnTo>
                    <a:pt x="167" y="346"/>
                  </a:lnTo>
                  <a:lnTo>
                    <a:pt x="167" y="351"/>
                  </a:lnTo>
                  <a:lnTo>
                    <a:pt x="171" y="359"/>
                  </a:lnTo>
                  <a:lnTo>
                    <a:pt x="173" y="363"/>
                  </a:lnTo>
                  <a:lnTo>
                    <a:pt x="177" y="368"/>
                  </a:lnTo>
                  <a:lnTo>
                    <a:pt x="180" y="371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201" y="373"/>
                  </a:lnTo>
                  <a:lnTo>
                    <a:pt x="201" y="373"/>
                  </a:lnTo>
                  <a:lnTo>
                    <a:pt x="206" y="397"/>
                  </a:lnTo>
                  <a:lnTo>
                    <a:pt x="212" y="419"/>
                  </a:lnTo>
                  <a:lnTo>
                    <a:pt x="219" y="441"/>
                  </a:lnTo>
                  <a:lnTo>
                    <a:pt x="227" y="459"/>
                  </a:lnTo>
                  <a:lnTo>
                    <a:pt x="227" y="459"/>
                  </a:lnTo>
                  <a:lnTo>
                    <a:pt x="231" y="468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3" y="485"/>
                  </a:lnTo>
                  <a:lnTo>
                    <a:pt x="232" y="494"/>
                  </a:lnTo>
                  <a:lnTo>
                    <a:pt x="231" y="502"/>
                  </a:lnTo>
                  <a:lnTo>
                    <a:pt x="228" y="509"/>
                  </a:lnTo>
                  <a:lnTo>
                    <a:pt x="316" y="580"/>
                  </a:lnTo>
                  <a:lnTo>
                    <a:pt x="272" y="641"/>
                  </a:lnTo>
                  <a:lnTo>
                    <a:pt x="197" y="543"/>
                  </a:lnTo>
                  <a:lnTo>
                    <a:pt x="197" y="543"/>
                  </a:lnTo>
                  <a:lnTo>
                    <a:pt x="170" y="555"/>
                  </a:lnTo>
                  <a:lnTo>
                    <a:pt x="139" y="568"/>
                  </a:lnTo>
                  <a:lnTo>
                    <a:pt x="106" y="582"/>
                  </a:lnTo>
                  <a:lnTo>
                    <a:pt x="76" y="596"/>
                  </a:lnTo>
                  <a:lnTo>
                    <a:pt x="76" y="596"/>
                  </a:lnTo>
                  <a:lnTo>
                    <a:pt x="62" y="604"/>
                  </a:lnTo>
                  <a:lnTo>
                    <a:pt x="49" y="614"/>
                  </a:lnTo>
                  <a:lnTo>
                    <a:pt x="40" y="622"/>
                  </a:lnTo>
                  <a:lnTo>
                    <a:pt x="32" y="630"/>
                  </a:lnTo>
                  <a:lnTo>
                    <a:pt x="32" y="630"/>
                  </a:lnTo>
                  <a:lnTo>
                    <a:pt x="26" y="636"/>
                  </a:lnTo>
                  <a:lnTo>
                    <a:pt x="21" y="644"/>
                  </a:lnTo>
                  <a:lnTo>
                    <a:pt x="16" y="654"/>
                  </a:lnTo>
                  <a:lnTo>
                    <a:pt x="12" y="664"/>
                  </a:lnTo>
                  <a:lnTo>
                    <a:pt x="8" y="677"/>
                  </a:lnTo>
                  <a:lnTo>
                    <a:pt x="6" y="690"/>
                  </a:lnTo>
                  <a:lnTo>
                    <a:pt x="2" y="719"/>
                  </a:lnTo>
                  <a:lnTo>
                    <a:pt x="0" y="747"/>
                  </a:lnTo>
                  <a:lnTo>
                    <a:pt x="1" y="773"/>
                  </a:lnTo>
                  <a:lnTo>
                    <a:pt x="3" y="785"/>
                  </a:lnTo>
                  <a:lnTo>
                    <a:pt x="5" y="794"/>
                  </a:lnTo>
                  <a:lnTo>
                    <a:pt x="8" y="803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8" y="819"/>
                  </a:lnTo>
                  <a:lnTo>
                    <a:pt x="21" y="823"/>
                  </a:lnTo>
                  <a:lnTo>
                    <a:pt x="26" y="829"/>
                  </a:lnTo>
                  <a:lnTo>
                    <a:pt x="32" y="834"/>
                  </a:lnTo>
                  <a:lnTo>
                    <a:pt x="40" y="839"/>
                  </a:lnTo>
                  <a:lnTo>
                    <a:pt x="51" y="842"/>
                  </a:lnTo>
                  <a:lnTo>
                    <a:pt x="64" y="847"/>
                  </a:lnTo>
                  <a:lnTo>
                    <a:pt x="81" y="852"/>
                  </a:lnTo>
                  <a:lnTo>
                    <a:pt x="102" y="855"/>
                  </a:lnTo>
                  <a:lnTo>
                    <a:pt x="128" y="859"/>
                  </a:lnTo>
                  <a:lnTo>
                    <a:pt x="160" y="861"/>
                  </a:lnTo>
                  <a:lnTo>
                    <a:pt x="197" y="863"/>
                  </a:lnTo>
                  <a:lnTo>
                    <a:pt x="240" y="865"/>
                  </a:lnTo>
                  <a:lnTo>
                    <a:pt x="290" y="866"/>
                  </a:lnTo>
                  <a:lnTo>
                    <a:pt x="347" y="867"/>
                  </a:lnTo>
                  <a:lnTo>
                    <a:pt x="347" y="867"/>
                  </a:lnTo>
                  <a:lnTo>
                    <a:pt x="404" y="866"/>
                  </a:lnTo>
                  <a:lnTo>
                    <a:pt x="455" y="865"/>
                  </a:lnTo>
                  <a:lnTo>
                    <a:pt x="498" y="863"/>
                  </a:lnTo>
                  <a:lnTo>
                    <a:pt x="535" y="861"/>
                  </a:lnTo>
                  <a:lnTo>
                    <a:pt x="565" y="859"/>
                  </a:lnTo>
                  <a:lnTo>
                    <a:pt x="592" y="855"/>
                  </a:lnTo>
                  <a:lnTo>
                    <a:pt x="614" y="852"/>
                  </a:lnTo>
                  <a:lnTo>
                    <a:pt x="630" y="847"/>
                  </a:lnTo>
                  <a:lnTo>
                    <a:pt x="644" y="842"/>
                  </a:lnTo>
                  <a:lnTo>
                    <a:pt x="655" y="839"/>
                  </a:lnTo>
                  <a:lnTo>
                    <a:pt x="663" y="834"/>
                  </a:lnTo>
                  <a:lnTo>
                    <a:pt x="669" y="829"/>
                  </a:lnTo>
                  <a:lnTo>
                    <a:pt x="673" y="823"/>
                  </a:lnTo>
                  <a:lnTo>
                    <a:pt x="676" y="819"/>
                  </a:lnTo>
                  <a:lnTo>
                    <a:pt x="683" y="809"/>
                  </a:lnTo>
                  <a:lnTo>
                    <a:pt x="683" y="809"/>
                  </a:lnTo>
                  <a:lnTo>
                    <a:pt x="685" y="803"/>
                  </a:lnTo>
                  <a:lnTo>
                    <a:pt x="689" y="794"/>
                  </a:lnTo>
                  <a:lnTo>
                    <a:pt x="690" y="783"/>
                  </a:lnTo>
                  <a:lnTo>
                    <a:pt x="691" y="772"/>
                  </a:lnTo>
                  <a:lnTo>
                    <a:pt x="691" y="744"/>
                  </a:lnTo>
                  <a:lnTo>
                    <a:pt x="689" y="716"/>
                  </a:lnTo>
                  <a:lnTo>
                    <a:pt x="685" y="688"/>
                  </a:lnTo>
                  <a:lnTo>
                    <a:pt x="680" y="662"/>
                  </a:lnTo>
                  <a:lnTo>
                    <a:pt x="675" y="651"/>
                  </a:lnTo>
                  <a:lnTo>
                    <a:pt x="671" y="642"/>
                  </a:lnTo>
                  <a:lnTo>
                    <a:pt x="667" y="635"/>
                  </a:lnTo>
                  <a:lnTo>
                    <a:pt x="662" y="630"/>
                  </a:lnTo>
                  <a:lnTo>
                    <a:pt x="662" y="630"/>
                  </a:lnTo>
                  <a:close/>
                  <a:moveTo>
                    <a:pt x="332" y="605"/>
                  </a:moveTo>
                  <a:lnTo>
                    <a:pt x="360" y="605"/>
                  </a:lnTo>
                  <a:lnTo>
                    <a:pt x="385" y="644"/>
                  </a:lnTo>
                  <a:lnTo>
                    <a:pt x="374" y="675"/>
                  </a:lnTo>
                  <a:lnTo>
                    <a:pt x="318" y="675"/>
                  </a:lnTo>
                  <a:lnTo>
                    <a:pt x="306" y="644"/>
                  </a:lnTo>
                  <a:lnTo>
                    <a:pt x="332" y="605"/>
                  </a:lnTo>
                  <a:close/>
                  <a:moveTo>
                    <a:pt x="345" y="852"/>
                  </a:moveTo>
                  <a:lnTo>
                    <a:pt x="294" y="814"/>
                  </a:lnTo>
                  <a:lnTo>
                    <a:pt x="320" y="700"/>
                  </a:lnTo>
                  <a:lnTo>
                    <a:pt x="372" y="700"/>
                  </a:lnTo>
                  <a:lnTo>
                    <a:pt x="398" y="814"/>
                  </a:lnTo>
                  <a:lnTo>
                    <a:pt x="345" y="8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69326" y="740045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3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6559295"/>
              </p:ext>
            </p:extLst>
          </p:nvPr>
        </p:nvGraphicFramePr>
        <p:xfrm>
          <a:off x="35496" y="980728"/>
          <a:ext cx="744582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73524613"/>
              </p:ext>
            </p:extLst>
          </p:nvPr>
        </p:nvGraphicFramePr>
        <p:xfrm>
          <a:off x="4899140" y="1073752"/>
          <a:ext cx="3966358" cy="5045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7675030" cy="612000"/>
          </a:xfrm>
        </p:spPr>
        <p:txBody>
          <a:bodyPr/>
          <a:lstStyle/>
          <a:p>
            <a:r>
              <a:rPr lang="fr-FR" sz="2400" b="0" dirty="0"/>
              <a:t>La situation de l’entreprise dans les 6 mois à venir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8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6012160" y="2050089"/>
            <a:ext cx="2406297" cy="443395"/>
            <a:chOff x="5454400" y="1199407"/>
            <a:chExt cx="2406297" cy="443395"/>
          </a:xfrm>
        </p:grpSpPr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5784252" y="1318173"/>
              <a:ext cx="2076445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Calibri" pitchFamily="34" charset="0"/>
                  <a:cs typeface="Arial" pitchFamily="34" charset="0"/>
                </a:rPr>
                <a:t>SALARIÉS DU PRIVÉ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59"/>
            <p:cNvSpPr>
              <a:spLocks noEditPoints="1"/>
            </p:cNvSpPr>
            <p:nvPr/>
          </p:nvSpPr>
          <p:spPr bwMode="auto">
            <a:xfrm>
              <a:off x="5454400" y="1199407"/>
              <a:ext cx="591195" cy="443395"/>
            </a:xfrm>
            <a:custGeom>
              <a:avLst/>
              <a:gdLst/>
              <a:ahLst/>
              <a:cxnLst>
                <a:cxn ang="0">
                  <a:pos x="4" y="60"/>
                </a:cxn>
                <a:cxn ang="0">
                  <a:pos x="24" y="52"/>
                </a:cxn>
                <a:cxn ang="0">
                  <a:pos x="40" y="68"/>
                </a:cxn>
                <a:cxn ang="0">
                  <a:pos x="48" y="48"/>
                </a:cxn>
                <a:cxn ang="0">
                  <a:pos x="68" y="56"/>
                </a:cxn>
                <a:cxn ang="0">
                  <a:pos x="68" y="56"/>
                </a:cxn>
                <a:cxn ang="0">
                  <a:pos x="80" y="50"/>
                </a:cxn>
                <a:cxn ang="0">
                  <a:pos x="86" y="60"/>
                </a:cxn>
                <a:cxn ang="0">
                  <a:pos x="94" y="66"/>
                </a:cxn>
                <a:cxn ang="0">
                  <a:pos x="108" y="50"/>
                </a:cxn>
                <a:cxn ang="0">
                  <a:pos x="118" y="54"/>
                </a:cxn>
                <a:cxn ang="0">
                  <a:pos x="120" y="58"/>
                </a:cxn>
                <a:cxn ang="0">
                  <a:pos x="120" y="78"/>
                </a:cxn>
                <a:cxn ang="0">
                  <a:pos x="78" y="78"/>
                </a:cxn>
                <a:cxn ang="0">
                  <a:pos x="78" y="90"/>
                </a:cxn>
                <a:cxn ang="0">
                  <a:pos x="0" y="90"/>
                </a:cxn>
                <a:cxn ang="0">
                  <a:pos x="4" y="60"/>
                </a:cxn>
                <a:cxn ang="0">
                  <a:pos x="82" y="28"/>
                </a:cxn>
                <a:cxn ang="0">
                  <a:pos x="94" y="28"/>
                </a:cxn>
                <a:cxn ang="0">
                  <a:pos x="104" y="26"/>
                </a:cxn>
                <a:cxn ang="0">
                  <a:pos x="102" y="40"/>
                </a:cxn>
                <a:cxn ang="0">
                  <a:pos x="100" y="46"/>
                </a:cxn>
                <a:cxn ang="0">
                  <a:pos x="110" y="46"/>
                </a:cxn>
                <a:cxn ang="0">
                  <a:pos x="110" y="34"/>
                </a:cxn>
                <a:cxn ang="0">
                  <a:pos x="106" y="16"/>
                </a:cxn>
                <a:cxn ang="0">
                  <a:pos x="94" y="10"/>
                </a:cxn>
                <a:cxn ang="0">
                  <a:pos x="80" y="16"/>
                </a:cxn>
                <a:cxn ang="0">
                  <a:pos x="76" y="34"/>
                </a:cxn>
                <a:cxn ang="0">
                  <a:pos x="76" y="46"/>
                </a:cxn>
                <a:cxn ang="0">
                  <a:pos x="88" y="46"/>
                </a:cxn>
                <a:cxn ang="0">
                  <a:pos x="84" y="40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24" y="34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4" y="34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56" y="8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22" y="6"/>
                </a:cxn>
                <a:cxn ang="0">
                  <a:pos x="20" y="18"/>
                </a:cxn>
                <a:cxn ang="0">
                  <a:pos x="20" y="30"/>
                </a:cxn>
                <a:cxn ang="0">
                  <a:pos x="24" y="34"/>
                </a:cxn>
              </a:cxnLst>
              <a:rect l="0" t="0" r="r" b="b"/>
              <a:pathLst>
                <a:path w="120" h="90">
                  <a:moveTo>
                    <a:pt x="4" y="60"/>
                  </a:moveTo>
                  <a:lnTo>
                    <a:pt x="4" y="6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40" y="6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5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6" y="6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102" y="6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82" y="28"/>
                  </a:moveTo>
                  <a:lnTo>
                    <a:pt x="82" y="28"/>
                  </a:lnTo>
                  <a:lnTo>
                    <a:pt x="94" y="28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4"/>
                  </a:lnTo>
                  <a:lnTo>
                    <a:pt x="106" y="16"/>
                  </a:lnTo>
                  <a:lnTo>
                    <a:pt x="100" y="12"/>
                  </a:lnTo>
                  <a:lnTo>
                    <a:pt x="94" y="10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2838723" y="2052107"/>
            <a:ext cx="2525365" cy="458787"/>
            <a:chOff x="1269444" y="1184015"/>
            <a:chExt cx="2525365" cy="458787"/>
          </a:xfrm>
        </p:grpSpPr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1705347" y="1337467"/>
              <a:ext cx="2089462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Calibri" pitchFamily="34" charset="0"/>
                  <a:cs typeface="Arial" pitchFamily="34" charset="0"/>
                </a:rPr>
                <a:t>CHEFS D’ENTREPRISE 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14"/>
            <p:cNvSpPr>
              <a:spLocks noEditPoints="1"/>
            </p:cNvSpPr>
            <p:nvPr/>
          </p:nvSpPr>
          <p:spPr bwMode="auto">
            <a:xfrm>
              <a:off x="1269444" y="1184015"/>
              <a:ext cx="365125" cy="458787"/>
            </a:xfrm>
            <a:custGeom>
              <a:avLst/>
              <a:gdLst/>
              <a:ahLst/>
              <a:cxnLst>
                <a:cxn ang="0">
                  <a:pos x="644" y="614"/>
                </a:cxn>
                <a:cxn ang="0">
                  <a:pos x="588" y="582"/>
                </a:cxn>
                <a:cxn ang="0">
                  <a:pos x="420" y="641"/>
                </a:cxn>
                <a:cxn ang="0">
                  <a:pos x="463" y="501"/>
                </a:cxn>
                <a:cxn ang="0">
                  <a:pos x="463" y="475"/>
                </a:cxn>
                <a:cxn ang="0">
                  <a:pos x="476" y="441"/>
                </a:cxn>
                <a:cxn ang="0">
                  <a:pos x="493" y="373"/>
                </a:cxn>
                <a:cxn ang="0">
                  <a:pos x="501" y="375"/>
                </a:cxn>
                <a:cxn ang="0">
                  <a:pos x="510" y="373"/>
                </a:cxn>
                <a:cxn ang="0">
                  <a:pos x="524" y="359"/>
                </a:cxn>
                <a:cxn ang="0">
                  <a:pos x="541" y="305"/>
                </a:cxn>
                <a:cxn ang="0">
                  <a:pos x="546" y="269"/>
                </a:cxn>
                <a:cxn ang="0">
                  <a:pos x="542" y="257"/>
                </a:cxn>
                <a:cxn ang="0">
                  <a:pos x="526" y="249"/>
                </a:cxn>
                <a:cxn ang="0">
                  <a:pos x="513" y="253"/>
                </a:cxn>
                <a:cxn ang="0">
                  <a:pos x="510" y="253"/>
                </a:cxn>
                <a:cxn ang="0">
                  <a:pos x="506" y="247"/>
                </a:cxn>
                <a:cxn ang="0">
                  <a:pos x="513" y="166"/>
                </a:cxn>
                <a:cxn ang="0">
                  <a:pos x="506" y="117"/>
                </a:cxn>
                <a:cxn ang="0">
                  <a:pos x="476" y="60"/>
                </a:cxn>
                <a:cxn ang="0">
                  <a:pos x="426" y="20"/>
                </a:cxn>
                <a:cxn ang="0">
                  <a:pos x="365" y="0"/>
                </a:cxn>
                <a:cxn ang="0">
                  <a:pos x="347" y="0"/>
                </a:cxn>
                <a:cxn ang="0">
                  <a:pos x="313" y="2"/>
                </a:cxn>
                <a:cxn ang="0">
                  <a:pos x="254" y="28"/>
                </a:cxn>
                <a:cxn ang="0">
                  <a:pos x="210" y="73"/>
                </a:cxn>
                <a:cxn ang="0">
                  <a:pos x="184" y="132"/>
                </a:cxn>
                <a:cxn ang="0">
                  <a:pos x="181" y="186"/>
                </a:cxn>
                <a:cxn ang="0">
                  <a:pos x="188" y="247"/>
                </a:cxn>
                <a:cxn ang="0">
                  <a:pos x="181" y="255"/>
                </a:cxn>
                <a:cxn ang="0">
                  <a:pos x="177" y="251"/>
                </a:cxn>
                <a:cxn ang="0">
                  <a:pos x="168" y="249"/>
                </a:cxn>
                <a:cxn ang="0">
                  <a:pos x="151" y="260"/>
                </a:cxn>
                <a:cxn ang="0">
                  <a:pos x="147" y="279"/>
                </a:cxn>
                <a:cxn ang="0">
                  <a:pos x="167" y="346"/>
                </a:cxn>
                <a:cxn ang="0">
                  <a:pos x="173" y="363"/>
                </a:cxn>
                <a:cxn ang="0">
                  <a:pos x="185" y="373"/>
                </a:cxn>
                <a:cxn ang="0">
                  <a:pos x="194" y="375"/>
                </a:cxn>
                <a:cxn ang="0">
                  <a:pos x="201" y="373"/>
                </a:cxn>
                <a:cxn ang="0">
                  <a:pos x="227" y="459"/>
                </a:cxn>
                <a:cxn ang="0">
                  <a:pos x="232" y="475"/>
                </a:cxn>
                <a:cxn ang="0">
                  <a:pos x="228" y="509"/>
                </a:cxn>
                <a:cxn ang="0">
                  <a:pos x="197" y="543"/>
                </a:cxn>
                <a:cxn ang="0">
                  <a:pos x="76" y="596"/>
                </a:cxn>
                <a:cxn ang="0">
                  <a:pos x="40" y="622"/>
                </a:cxn>
                <a:cxn ang="0">
                  <a:pos x="21" y="644"/>
                </a:cxn>
                <a:cxn ang="0">
                  <a:pos x="6" y="690"/>
                </a:cxn>
                <a:cxn ang="0">
                  <a:pos x="3" y="785"/>
                </a:cxn>
                <a:cxn ang="0">
                  <a:pos x="12" y="809"/>
                </a:cxn>
                <a:cxn ang="0">
                  <a:pos x="32" y="834"/>
                </a:cxn>
                <a:cxn ang="0">
                  <a:pos x="81" y="852"/>
                </a:cxn>
                <a:cxn ang="0">
                  <a:pos x="197" y="863"/>
                </a:cxn>
                <a:cxn ang="0">
                  <a:pos x="347" y="867"/>
                </a:cxn>
                <a:cxn ang="0">
                  <a:pos x="535" y="861"/>
                </a:cxn>
                <a:cxn ang="0">
                  <a:pos x="630" y="847"/>
                </a:cxn>
                <a:cxn ang="0">
                  <a:pos x="669" y="829"/>
                </a:cxn>
                <a:cxn ang="0">
                  <a:pos x="683" y="809"/>
                </a:cxn>
                <a:cxn ang="0">
                  <a:pos x="691" y="772"/>
                </a:cxn>
                <a:cxn ang="0">
                  <a:pos x="680" y="662"/>
                </a:cxn>
                <a:cxn ang="0">
                  <a:pos x="662" y="630"/>
                </a:cxn>
                <a:cxn ang="0">
                  <a:pos x="385" y="644"/>
                </a:cxn>
                <a:cxn ang="0">
                  <a:pos x="332" y="605"/>
                </a:cxn>
                <a:cxn ang="0">
                  <a:pos x="372" y="700"/>
                </a:cxn>
              </a:cxnLst>
              <a:rect l="0" t="0" r="r" b="b"/>
              <a:pathLst>
                <a:path w="691" h="867">
                  <a:moveTo>
                    <a:pt x="662" y="630"/>
                  </a:moveTo>
                  <a:lnTo>
                    <a:pt x="662" y="630"/>
                  </a:lnTo>
                  <a:lnTo>
                    <a:pt x="655" y="622"/>
                  </a:lnTo>
                  <a:lnTo>
                    <a:pt x="644" y="614"/>
                  </a:lnTo>
                  <a:lnTo>
                    <a:pt x="632" y="604"/>
                  </a:lnTo>
                  <a:lnTo>
                    <a:pt x="617" y="596"/>
                  </a:lnTo>
                  <a:lnTo>
                    <a:pt x="617" y="596"/>
                  </a:lnTo>
                  <a:lnTo>
                    <a:pt x="588" y="582"/>
                  </a:lnTo>
                  <a:lnTo>
                    <a:pt x="555" y="568"/>
                  </a:lnTo>
                  <a:lnTo>
                    <a:pt x="523" y="554"/>
                  </a:lnTo>
                  <a:lnTo>
                    <a:pt x="497" y="542"/>
                  </a:lnTo>
                  <a:lnTo>
                    <a:pt x="420" y="641"/>
                  </a:lnTo>
                  <a:lnTo>
                    <a:pt x="376" y="580"/>
                  </a:lnTo>
                  <a:lnTo>
                    <a:pt x="465" y="508"/>
                  </a:lnTo>
                  <a:lnTo>
                    <a:pt x="465" y="508"/>
                  </a:lnTo>
                  <a:lnTo>
                    <a:pt x="463" y="501"/>
                  </a:lnTo>
                  <a:lnTo>
                    <a:pt x="462" y="492"/>
                  </a:lnTo>
                  <a:lnTo>
                    <a:pt x="462" y="484"/>
                  </a:lnTo>
                  <a:lnTo>
                    <a:pt x="463" y="475"/>
                  </a:lnTo>
                  <a:lnTo>
                    <a:pt x="463" y="475"/>
                  </a:lnTo>
                  <a:lnTo>
                    <a:pt x="464" y="468"/>
                  </a:lnTo>
                  <a:lnTo>
                    <a:pt x="466" y="459"/>
                  </a:lnTo>
                  <a:lnTo>
                    <a:pt x="466" y="459"/>
                  </a:lnTo>
                  <a:lnTo>
                    <a:pt x="476" y="441"/>
                  </a:lnTo>
                  <a:lnTo>
                    <a:pt x="483" y="419"/>
                  </a:lnTo>
                  <a:lnTo>
                    <a:pt x="489" y="397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9" y="375"/>
                  </a:lnTo>
                  <a:lnTo>
                    <a:pt x="499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10" y="373"/>
                  </a:lnTo>
                  <a:lnTo>
                    <a:pt x="510" y="373"/>
                  </a:lnTo>
                  <a:lnTo>
                    <a:pt x="515" y="371"/>
                  </a:lnTo>
                  <a:lnTo>
                    <a:pt x="518" y="368"/>
                  </a:lnTo>
                  <a:lnTo>
                    <a:pt x="522" y="363"/>
                  </a:lnTo>
                  <a:lnTo>
                    <a:pt x="524" y="359"/>
                  </a:lnTo>
                  <a:lnTo>
                    <a:pt x="526" y="351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41" y="305"/>
                  </a:lnTo>
                  <a:lnTo>
                    <a:pt x="541" y="305"/>
                  </a:lnTo>
                  <a:lnTo>
                    <a:pt x="545" y="290"/>
                  </a:lnTo>
                  <a:lnTo>
                    <a:pt x="546" y="279"/>
                  </a:lnTo>
                  <a:lnTo>
                    <a:pt x="546" y="269"/>
                  </a:lnTo>
                  <a:lnTo>
                    <a:pt x="546" y="269"/>
                  </a:lnTo>
                  <a:lnTo>
                    <a:pt x="545" y="264"/>
                  </a:lnTo>
                  <a:lnTo>
                    <a:pt x="544" y="260"/>
                  </a:lnTo>
                  <a:lnTo>
                    <a:pt x="542" y="257"/>
                  </a:lnTo>
                  <a:lnTo>
                    <a:pt x="539" y="253"/>
                  </a:lnTo>
                  <a:lnTo>
                    <a:pt x="532" y="250"/>
                  </a:lnTo>
                  <a:lnTo>
                    <a:pt x="526" y="249"/>
                  </a:lnTo>
                  <a:lnTo>
                    <a:pt x="526" y="249"/>
                  </a:lnTo>
                  <a:lnTo>
                    <a:pt x="522" y="249"/>
                  </a:lnTo>
                  <a:lnTo>
                    <a:pt x="522" y="249"/>
                  </a:lnTo>
                  <a:lnTo>
                    <a:pt x="518" y="251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2" y="255"/>
                  </a:lnTo>
                  <a:lnTo>
                    <a:pt x="512" y="255"/>
                  </a:lnTo>
                  <a:lnTo>
                    <a:pt x="510" y="253"/>
                  </a:lnTo>
                  <a:lnTo>
                    <a:pt x="508" y="252"/>
                  </a:lnTo>
                  <a:lnTo>
                    <a:pt x="506" y="250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10" y="226"/>
                  </a:lnTo>
                  <a:lnTo>
                    <a:pt x="512" y="206"/>
                  </a:lnTo>
                  <a:lnTo>
                    <a:pt x="513" y="186"/>
                  </a:lnTo>
                  <a:lnTo>
                    <a:pt x="513" y="166"/>
                  </a:lnTo>
                  <a:lnTo>
                    <a:pt x="513" y="166"/>
                  </a:lnTo>
                  <a:lnTo>
                    <a:pt x="512" y="149"/>
                  </a:lnTo>
                  <a:lnTo>
                    <a:pt x="510" y="132"/>
                  </a:lnTo>
                  <a:lnTo>
                    <a:pt x="506" y="117"/>
                  </a:lnTo>
                  <a:lnTo>
                    <a:pt x="501" y="101"/>
                  </a:lnTo>
                  <a:lnTo>
                    <a:pt x="493" y="86"/>
                  </a:lnTo>
                  <a:lnTo>
                    <a:pt x="485" y="73"/>
                  </a:lnTo>
                  <a:lnTo>
                    <a:pt x="476" y="60"/>
                  </a:lnTo>
                  <a:lnTo>
                    <a:pt x="465" y="48"/>
                  </a:lnTo>
                  <a:lnTo>
                    <a:pt x="453" y="38"/>
                  </a:lnTo>
                  <a:lnTo>
                    <a:pt x="440" y="28"/>
                  </a:lnTo>
                  <a:lnTo>
                    <a:pt x="426" y="20"/>
                  </a:lnTo>
                  <a:lnTo>
                    <a:pt x="412" y="13"/>
                  </a:lnTo>
                  <a:lnTo>
                    <a:pt x="397" y="7"/>
                  </a:lnTo>
                  <a:lnTo>
                    <a:pt x="382" y="2"/>
                  </a:lnTo>
                  <a:lnTo>
                    <a:pt x="365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8" y="7"/>
                  </a:lnTo>
                  <a:lnTo>
                    <a:pt x="283" y="13"/>
                  </a:lnTo>
                  <a:lnTo>
                    <a:pt x="267" y="20"/>
                  </a:lnTo>
                  <a:lnTo>
                    <a:pt x="254" y="28"/>
                  </a:lnTo>
                  <a:lnTo>
                    <a:pt x="241" y="38"/>
                  </a:lnTo>
                  <a:lnTo>
                    <a:pt x="230" y="48"/>
                  </a:lnTo>
                  <a:lnTo>
                    <a:pt x="219" y="60"/>
                  </a:lnTo>
                  <a:lnTo>
                    <a:pt x="210" y="73"/>
                  </a:lnTo>
                  <a:lnTo>
                    <a:pt x="200" y="86"/>
                  </a:lnTo>
                  <a:lnTo>
                    <a:pt x="194" y="101"/>
                  </a:lnTo>
                  <a:lnTo>
                    <a:pt x="188" y="117"/>
                  </a:lnTo>
                  <a:lnTo>
                    <a:pt x="184" y="132"/>
                  </a:lnTo>
                  <a:lnTo>
                    <a:pt x="181" y="149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1" y="186"/>
                  </a:lnTo>
                  <a:lnTo>
                    <a:pt x="182" y="206"/>
                  </a:lnTo>
                  <a:lnTo>
                    <a:pt x="185" y="226"/>
                  </a:lnTo>
                  <a:lnTo>
                    <a:pt x="188" y="247"/>
                  </a:lnTo>
                  <a:lnTo>
                    <a:pt x="188" y="247"/>
                  </a:lnTo>
                  <a:lnTo>
                    <a:pt x="188" y="250"/>
                  </a:lnTo>
                  <a:lnTo>
                    <a:pt x="186" y="252"/>
                  </a:lnTo>
                  <a:lnTo>
                    <a:pt x="184" y="253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3"/>
                  </a:lnTo>
                  <a:lnTo>
                    <a:pt x="181" y="253"/>
                  </a:lnTo>
                  <a:lnTo>
                    <a:pt x="177" y="251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68" y="249"/>
                  </a:lnTo>
                  <a:lnTo>
                    <a:pt x="168" y="249"/>
                  </a:lnTo>
                  <a:lnTo>
                    <a:pt x="161" y="250"/>
                  </a:lnTo>
                  <a:lnTo>
                    <a:pt x="155" y="253"/>
                  </a:lnTo>
                  <a:lnTo>
                    <a:pt x="153" y="257"/>
                  </a:lnTo>
                  <a:lnTo>
                    <a:pt x="151" y="260"/>
                  </a:lnTo>
                  <a:lnTo>
                    <a:pt x="148" y="264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50" y="290"/>
                  </a:lnTo>
                  <a:lnTo>
                    <a:pt x="153" y="305"/>
                  </a:lnTo>
                  <a:lnTo>
                    <a:pt x="153" y="305"/>
                  </a:lnTo>
                  <a:lnTo>
                    <a:pt x="167" y="346"/>
                  </a:lnTo>
                  <a:lnTo>
                    <a:pt x="167" y="346"/>
                  </a:lnTo>
                  <a:lnTo>
                    <a:pt x="167" y="351"/>
                  </a:lnTo>
                  <a:lnTo>
                    <a:pt x="171" y="359"/>
                  </a:lnTo>
                  <a:lnTo>
                    <a:pt x="173" y="363"/>
                  </a:lnTo>
                  <a:lnTo>
                    <a:pt x="177" y="368"/>
                  </a:lnTo>
                  <a:lnTo>
                    <a:pt x="180" y="371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201" y="373"/>
                  </a:lnTo>
                  <a:lnTo>
                    <a:pt x="201" y="373"/>
                  </a:lnTo>
                  <a:lnTo>
                    <a:pt x="206" y="397"/>
                  </a:lnTo>
                  <a:lnTo>
                    <a:pt x="212" y="419"/>
                  </a:lnTo>
                  <a:lnTo>
                    <a:pt x="219" y="441"/>
                  </a:lnTo>
                  <a:lnTo>
                    <a:pt x="227" y="459"/>
                  </a:lnTo>
                  <a:lnTo>
                    <a:pt x="227" y="459"/>
                  </a:lnTo>
                  <a:lnTo>
                    <a:pt x="231" y="468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3" y="485"/>
                  </a:lnTo>
                  <a:lnTo>
                    <a:pt x="232" y="494"/>
                  </a:lnTo>
                  <a:lnTo>
                    <a:pt x="231" y="502"/>
                  </a:lnTo>
                  <a:lnTo>
                    <a:pt x="228" y="509"/>
                  </a:lnTo>
                  <a:lnTo>
                    <a:pt x="316" y="580"/>
                  </a:lnTo>
                  <a:lnTo>
                    <a:pt x="272" y="641"/>
                  </a:lnTo>
                  <a:lnTo>
                    <a:pt x="197" y="543"/>
                  </a:lnTo>
                  <a:lnTo>
                    <a:pt x="197" y="543"/>
                  </a:lnTo>
                  <a:lnTo>
                    <a:pt x="170" y="555"/>
                  </a:lnTo>
                  <a:lnTo>
                    <a:pt x="139" y="568"/>
                  </a:lnTo>
                  <a:lnTo>
                    <a:pt x="106" y="582"/>
                  </a:lnTo>
                  <a:lnTo>
                    <a:pt x="76" y="596"/>
                  </a:lnTo>
                  <a:lnTo>
                    <a:pt x="76" y="596"/>
                  </a:lnTo>
                  <a:lnTo>
                    <a:pt x="62" y="604"/>
                  </a:lnTo>
                  <a:lnTo>
                    <a:pt x="49" y="614"/>
                  </a:lnTo>
                  <a:lnTo>
                    <a:pt x="40" y="622"/>
                  </a:lnTo>
                  <a:lnTo>
                    <a:pt x="32" y="630"/>
                  </a:lnTo>
                  <a:lnTo>
                    <a:pt x="32" y="630"/>
                  </a:lnTo>
                  <a:lnTo>
                    <a:pt x="26" y="636"/>
                  </a:lnTo>
                  <a:lnTo>
                    <a:pt x="21" y="644"/>
                  </a:lnTo>
                  <a:lnTo>
                    <a:pt x="16" y="654"/>
                  </a:lnTo>
                  <a:lnTo>
                    <a:pt x="12" y="664"/>
                  </a:lnTo>
                  <a:lnTo>
                    <a:pt x="8" y="677"/>
                  </a:lnTo>
                  <a:lnTo>
                    <a:pt x="6" y="690"/>
                  </a:lnTo>
                  <a:lnTo>
                    <a:pt x="2" y="719"/>
                  </a:lnTo>
                  <a:lnTo>
                    <a:pt x="0" y="747"/>
                  </a:lnTo>
                  <a:lnTo>
                    <a:pt x="1" y="773"/>
                  </a:lnTo>
                  <a:lnTo>
                    <a:pt x="3" y="785"/>
                  </a:lnTo>
                  <a:lnTo>
                    <a:pt x="5" y="794"/>
                  </a:lnTo>
                  <a:lnTo>
                    <a:pt x="8" y="803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8" y="819"/>
                  </a:lnTo>
                  <a:lnTo>
                    <a:pt x="21" y="823"/>
                  </a:lnTo>
                  <a:lnTo>
                    <a:pt x="26" y="829"/>
                  </a:lnTo>
                  <a:lnTo>
                    <a:pt x="32" y="834"/>
                  </a:lnTo>
                  <a:lnTo>
                    <a:pt x="40" y="839"/>
                  </a:lnTo>
                  <a:lnTo>
                    <a:pt x="51" y="842"/>
                  </a:lnTo>
                  <a:lnTo>
                    <a:pt x="64" y="847"/>
                  </a:lnTo>
                  <a:lnTo>
                    <a:pt x="81" y="852"/>
                  </a:lnTo>
                  <a:lnTo>
                    <a:pt x="102" y="855"/>
                  </a:lnTo>
                  <a:lnTo>
                    <a:pt x="128" y="859"/>
                  </a:lnTo>
                  <a:lnTo>
                    <a:pt x="160" y="861"/>
                  </a:lnTo>
                  <a:lnTo>
                    <a:pt x="197" y="863"/>
                  </a:lnTo>
                  <a:lnTo>
                    <a:pt x="240" y="865"/>
                  </a:lnTo>
                  <a:lnTo>
                    <a:pt x="290" y="866"/>
                  </a:lnTo>
                  <a:lnTo>
                    <a:pt x="347" y="867"/>
                  </a:lnTo>
                  <a:lnTo>
                    <a:pt x="347" y="867"/>
                  </a:lnTo>
                  <a:lnTo>
                    <a:pt x="404" y="866"/>
                  </a:lnTo>
                  <a:lnTo>
                    <a:pt x="455" y="865"/>
                  </a:lnTo>
                  <a:lnTo>
                    <a:pt x="498" y="863"/>
                  </a:lnTo>
                  <a:lnTo>
                    <a:pt x="535" y="861"/>
                  </a:lnTo>
                  <a:lnTo>
                    <a:pt x="565" y="859"/>
                  </a:lnTo>
                  <a:lnTo>
                    <a:pt x="592" y="855"/>
                  </a:lnTo>
                  <a:lnTo>
                    <a:pt x="614" y="852"/>
                  </a:lnTo>
                  <a:lnTo>
                    <a:pt x="630" y="847"/>
                  </a:lnTo>
                  <a:lnTo>
                    <a:pt x="644" y="842"/>
                  </a:lnTo>
                  <a:lnTo>
                    <a:pt x="655" y="839"/>
                  </a:lnTo>
                  <a:lnTo>
                    <a:pt x="663" y="834"/>
                  </a:lnTo>
                  <a:lnTo>
                    <a:pt x="669" y="829"/>
                  </a:lnTo>
                  <a:lnTo>
                    <a:pt x="673" y="823"/>
                  </a:lnTo>
                  <a:lnTo>
                    <a:pt x="676" y="819"/>
                  </a:lnTo>
                  <a:lnTo>
                    <a:pt x="683" y="809"/>
                  </a:lnTo>
                  <a:lnTo>
                    <a:pt x="683" y="809"/>
                  </a:lnTo>
                  <a:lnTo>
                    <a:pt x="685" y="803"/>
                  </a:lnTo>
                  <a:lnTo>
                    <a:pt x="689" y="794"/>
                  </a:lnTo>
                  <a:lnTo>
                    <a:pt x="690" y="783"/>
                  </a:lnTo>
                  <a:lnTo>
                    <a:pt x="691" y="772"/>
                  </a:lnTo>
                  <a:lnTo>
                    <a:pt x="691" y="744"/>
                  </a:lnTo>
                  <a:lnTo>
                    <a:pt x="689" y="716"/>
                  </a:lnTo>
                  <a:lnTo>
                    <a:pt x="685" y="688"/>
                  </a:lnTo>
                  <a:lnTo>
                    <a:pt x="680" y="662"/>
                  </a:lnTo>
                  <a:lnTo>
                    <a:pt x="675" y="651"/>
                  </a:lnTo>
                  <a:lnTo>
                    <a:pt x="671" y="642"/>
                  </a:lnTo>
                  <a:lnTo>
                    <a:pt x="667" y="635"/>
                  </a:lnTo>
                  <a:lnTo>
                    <a:pt x="662" y="630"/>
                  </a:lnTo>
                  <a:lnTo>
                    <a:pt x="662" y="630"/>
                  </a:lnTo>
                  <a:close/>
                  <a:moveTo>
                    <a:pt x="332" y="605"/>
                  </a:moveTo>
                  <a:lnTo>
                    <a:pt x="360" y="605"/>
                  </a:lnTo>
                  <a:lnTo>
                    <a:pt x="385" y="644"/>
                  </a:lnTo>
                  <a:lnTo>
                    <a:pt x="374" y="675"/>
                  </a:lnTo>
                  <a:lnTo>
                    <a:pt x="318" y="675"/>
                  </a:lnTo>
                  <a:lnTo>
                    <a:pt x="306" y="644"/>
                  </a:lnTo>
                  <a:lnTo>
                    <a:pt x="332" y="605"/>
                  </a:lnTo>
                  <a:close/>
                  <a:moveTo>
                    <a:pt x="345" y="852"/>
                  </a:moveTo>
                  <a:lnTo>
                    <a:pt x="294" y="814"/>
                  </a:lnTo>
                  <a:lnTo>
                    <a:pt x="320" y="700"/>
                  </a:lnTo>
                  <a:lnTo>
                    <a:pt x="372" y="700"/>
                  </a:lnTo>
                  <a:lnTo>
                    <a:pt x="398" y="814"/>
                  </a:lnTo>
                  <a:lnTo>
                    <a:pt x="345" y="8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6262658"/>
              </p:ext>
            </p:extLst>
          </p:nvPr>
        </p:nvGraphicFramePr>
        <p:xfrm>
          <a:off x="8167677" y="1723668"/>
          <a:ext cx="868819" cy="43924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8819"/>
              </a:tblGrid>
              <a:tr h="10571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Optimiste</a:t>
                      </a:r>
                    </a:p>
                    <a:p>
                      <a:pPr algn="ctr" fontAlgn="b"/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558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558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</a:tr>
              <a:tr h="5558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558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</a:tr>
              <a:tr h="5558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558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8338858"/>
              </p:ext>
            </p:extLst>
          </p:nvPr>
        </p:nvGraphicFramePr>
        <p:xfrm>
          <a:off x="107504" y="2708920"/>
          <a:ext cx="2759499" cy="3346648"/>
        </p:xfrm>
        <a:graphic>
          <a:graphicData uri="http://schemas.openxmlformats.org/drawingml/2006/table">
            <a:tbl>
              <a:tblPr/>
              <a:tblGrid>
                <a:gridCol w="2759499"/>
              </a:tblGrid>
              <a:tr h="63244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Le maintien de l'emploi dans votre </a:t>
                      </a:r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entreprise / le maintien de votre emploi dans l’entreprise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10" marR="7610" marT="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67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Le niveau de stress des salariés</a:t>
                      </a:r>
                    </a:p>
                  </a:txBody>
                  <a:tcPr marL="7610" marR="7610" marT="761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741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Le développement économique du secteur d'activité de votre entreprise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10" marR="7610" marT="761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9705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La possibilité de proposer des formations à vos </a:t>
                      </a:r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salariés </a:t>
                      </a:r>
                      <a:r>
                        <a:rPr lang="fr-FR" sz="12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/ les possibilités de bénéficier de formations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10" marR="7610" marT="761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700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  L'augmentation 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des salaires ou du pouvoir d'achat de vos </a:t>
                      </a:r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salariés / l’augmentation de votre salaire ou de votre pouvoir d’achat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10" marR="7610" marT="761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240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 La 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capacité à embaucher de votre entreprise</a:t>
                      </a:r>
                    </a:p>
                  </a:txBody>
                  <a:tcPr marL="7610" marR="7610" marT="761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2" name="Rectangle 5"/>
          <p:cNvSpPr>
            <a:spLocks noChangeArrowheads="1"/>
          </p:cNvSpPr>
          <p:nvPr/>
        </p:nvSpPr>
        <p:spPr bwMode="gray">
          <a:xfrm>
            <a:off x="79223" y="625360"/>
            <a:ext cx="8661070" cy="69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</a:pPr>
            <a:r>
              <a:rPr lang="fr-FR" sz="1600" dirty="0" smtClean="0"/>
              <a:t>Et pour les 6 mois à venir, dans votre entreprise, êtes-vous très optimiste, plutôt optimiste, plutôt pessimiste ou très pessimiste en ce qui concerne…?</a:t>
            </a:r>
          </a:p>
        </p:txBody>
      </p:sp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0622494"/>
              </p:ext>
            </p:extLst>
          </p:nvPr>
        </p:nvGraphicFramePr>
        <p:xfrm>
          <a:off x="5036389" y="1772814"/>
          <a:ext cx="831755" cy="43924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1755"/>
              </a:tblGrid>
              <a:tr h="10423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Optimiste</a:t>
                      </a:r>
                    </a:p>
                    <a:p>
                      <a:pPr algn="ctr" fontAlgn="b"/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583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583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</a:tr>
              <a:tr h="5583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583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</a:tr>
              <a:tr h="5583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583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69327" y="1212631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7340654"/>
              </p:ext>
            </p:extLst>
          </p:nvPr>
        </p:nvGraphicFramePr>
        <p:xfrm>
          <a:off x="35496" y="980728"/>
          <a:ext cx="7445829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9592" y="0"/>
            <a:ext cx="7675030" cy="612000"/>
          </a:xfrm>
        </p:spPr>
        <p:txBody>
          <a:bodyPr/>
          <a:lstStyle/>
          <a:p>
            <a:r>
              <a:rPr lang="fr-FR" sz="2400" b="0" dirty="0"/>
              <a:t>La situation de l’entreprise dans les 6 mois à venir </a:t>
            </a:r>
            <a:r>
              <a:rPr lang="fr-FR" sz="2400" b="0" dirty="0" smtClean="0"/>
              <a:t/>
            </a:r>
            <a:br>
              <a:rPr lang="fr-FR" sz="2400" b="0" dirty="0" smtClean="0"/>
            </a:br>
            <a:r>
              <a:rPr lang="fr-FR" sz="2400" b="0" dirty="0" smtClean="0"/>
              <a:t>(</a:t>
            </a:r>
            <a:r>
              <a:rPr lang="fr-FR" sz="2400" b="0" dirty="0"/>
              <a:t>selon les chefs d’entreprise)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9</a:t>
            </a:fld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F497D"/>
                </a:solidFill>
              </a:rPr>
              <a:t>Ipsos / CESI / Le Figaro – Observatoire social de l’Entreprise- Vague 7 – Avril 2014</a:t>
            </a:r>
            <a:endParaRPr lang="fr-FR" dirty="0" smtClean="0">
              <a:solidFill>
                <a:srgbClr val="1F497D"/>
              </a:solidFill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2694707" y="2052107"/>
            <a:ext cx="2459672" cy="458787"/>
            <a:chOff x="1264359" y="1184015"/>
            <a:chExt cx="2459672" cy="458787"/>
          </a:xfrm>
        </p:grpSpPr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1634569" y="1337467"/>
              <a:ext cx="2089462" cy="28733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Calibri" pitchFamily="34" charset="0"/>
                  <a:cs typeface="Arial" pitchFamily="34" charset="0"/>
                </a:rPr>
                <a:t>CHEFS D’ENTREPRISE 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14"/>
            <p:cNvSpPr>
              <a:spLocks noEditPoints="1"/>
            </p:cNvSpPr>
            <p:nvPr/>
          </p:nvSpPr>
          <p:spPr bwMode="auto">
            <a:xfrm>
              <a:off x="1264359" y="1184015"/>
              <a:ext cx="365125" cy="458787"/>
            </a:xfrm>
            <a:custGeom>
              <a:avLst/>
              <a:gdLst/>
              <a:ahLst/>
              <a:cxnLst>
                <a:cxn ang="0">
                  <a:pos x="644" y="614"/>
                </a:cxn>
                <a:cxn ang="0">
                  <a:pos x="588" y="582"/>
                </a:cxn>
                <a:cxn ang="0">
                  <a:pos x="420" y="641"/>
                </a:cxn>
                <a:cxn ang="0">
                  <a:pos x="463" y="501"/>
                </a:cxn>
                <a:cxn ang="0">
                  <a:pos x="463" y="475"/>
                </a:cxn>
                <a:cxn ang="0">
                  <a:pos x="476" y="441"/>
                </a:cxn>
                <a:cxn ang="0">
                  <a:pos x="493" y="373"/>
                </a:cxn>
                <a:cxn ang="0">
                  <a:pos x="501" y="375"/>
                </a:cxn>
                <a:cxn ang="0">
                  <a:pos x="510" y="373"/>
                </a:cxn>
                <a:cxn ang="0">
                  <a:pos x="524" y="359"/>
                </a:cxn>
                <a:cxn ang="0">
                  <a:pos x="541" y="305"/>
                </a:cxn>
                <a:cxn ang="0">
                  <a:pos x="546" y="269"/>
                </a:cxn>
                <a:cxn ang="0">
                  <a:pos x="542" y="257"/>
                </a:cxn>
                <a:cxn ang="0">
                  <a:pos x="526" y="249"/>
                </a:cxn>
                <a:cxn ang="0">
                  <a:pos x="513" y="253"/>
                </a:cxn>
                <a:cxn ang="0">
                  <a:pos x="510" y="253"/>
                </a:cxn>
                <a:cxn ang="0">
                  <a:pos x="506" y="247"/>
                </a:cxn>
                <a:cxn ang="0">
                  <a:pos x="513" y="166"/>
                </a:cxn>
                <a:cxn ang="0">
                  <a:pos x="506" y="117"/>
                </a:cxn>
                <a:cxn ang="0">
                  <a:pos x="476" y="60"/>
                </a:cxn>
                <a:cxn ang="0">
                  <a:pos x="426" y="20"/>
                </a:cxn>
                <a:cxn ang="0">
                  <a:pos x="365" y="0"/>
                </a:cxn>
                <a:cxn ang="0">
                  <a:pos x="347" y="0"/>
                </a:cxn>
                <a:cxn ang="0">
                  <a:pos x="313" y="2"/>
                </a:cxn>
                <a:cxn ang="0">
                  <a:pos x="254" y="28"/>
                </a:cxn>
                <a:cxn ang="0">
                  <a:pos x="210" y="73"/>
                </a:cxn>
                <a:cxn ang="0">
                  <a:pos x="184" y="132"/>
                </a:cxn>
                <a:cxn ang="0">
                  <a:pos x="181" y="186"/>
                </a:cxn>
                <a:cxn ang="0">
                  <a:pos x="188" y="247"/>
                </a:cxn>
                <a:cxn ang="0">
                  <a:pos x="181" y="255"/>
                </a:cxn>
                <a:cxn ang="0">
                  <a:pos x="177" y="251"/>
                </a:cxn>
                <a:cxn ang="0">
                  <a:pos x="168" y="249"/>
                </a:cxn>
                <a:cxn ang="0">
                  <a:pos x="151" y="260"/>
                </a:cxn>
                <a:cxn ang="0">
                  <a:pos x="147" y="279"/>
                </a:cxn>
                <a:cxn ang="0">
                  <a:pos x="167" y="346"/>
                </a:cxn>
                <a:cxn ang="0">
                  <a:pos x="173" y="363"/>
                </a:cxn>
                <a:cxn ang="0">
                  <a:pos x="185" y="373"/>
                </a:cxn>
                <a:cxn ang="0">
                  <a:pos x="194" y="375"/>
                </a:cxn>
                <a:cxn ang="0">
                  <a:pos x="201" y="373"/>
                </a:cxn>
                <a:cxn ang="0">
                  <a:pos x="227" y="459"/>
                </a:cxn>
                <a:cxn ang="0">
                  <a:pos x="232" y="475"/>
                </a:cxn>
                <a:cxn ang="0">
                  <a:pos x="228" y="509"/>
                </a:cxn>
                <a:cxn ang="0">
                  <a:pos x="197" y="543"/>
                </a:cxn>
                <a:cxn ang="0">
                  <a:pos x="76" y="596"/>
                </a:cxn>
                <a:cxn ang="0">
                  <a:pos x="40" y="622"/>
                </a:cxn>
                <a:cxn ang="0">
                  <a:pos x="21" y="644"/>
                </a:cxn>
                <a:cxn ang="0">
                  <a:pos x="6" y="690"/>
                </a:cxn>
                <a:cxn ang="0">
                  <a:pos x="3" y="785"/>
                </a:cxn>
                <a:cxn ang="0">
                  <a:pos x="12" y="809"/>
                </a:cxn>
                <a:cxn ang="0">
                  <a:pos x="32" y="834"/>
                </a:cxn>
                <a:cxn ang="0">
                  <a:pos x="81" y="852"/>
                </a:cxn>
                <a:cxn ang="0">
                  <a:pos x="197" y="863"/>
                </a:cxn>
                <a:cxn ang="0">
                  <a:pos x="347" y="867"/>
                </a:cxn>
                <a:cxn ang="0">
                  <a:pos x="535" y="861"/>
                </a:cxn>
                <a:cxn ang="0">
                  <a:pos x="630" y="847"/>
                </a:cxn>
                <a:cxn ang="0">
                  <a:pos x="669" y="829"/>
                </a:cxn>
                <a:cxn ang="0">
                  <a:pos x="683" y="809"/>
                </a:cxn>
                <a:cxn ang="0">
                  <a:pos x="691" y="772"/>
                </a:cxn>
                <a:cxn ang="0">
                  <a:pos x="680" y="662"/>
                </a:cxn>
                <a:cxn ang="0">
                  <a:pos x="662" y="630"/>
                </a:cxn>
                <a:cxn ang="0">
                  <a:pos x="385" y="644"/>
                </a:cxn>
                <a:cxn ang="0">
                  <a:pos x="332" y="605"/>
                </a:cxn>
                <a:cxn ang="0">
                  <a:pos x="372" y="700"/>
                </a:cxn>
              </a:cxnLst>
              <a:rect l="0" t="0" r="r" b="b"/>
              <a:pathLst>
                <a:path w="691" h="867">
                  <a:moveTo>
                    <a:pt x="662" y="630"/>
                  </a:moveTo>
                  <a:lnTo>
                    <a:pt x="662" y="630"/>
                  </a:lnTo>
                  <a:lnTo>
                    <a:pt x="655" y="622"/>
                  </a:lnTo>
                  <a:lnTo>
                    <a:pt x="644" y="614"/>
                  </a:lnTo>
                  <a:lnTo>
                    <a:pt x="632" y="604"/>
                  </a:lnTo>
                  <a:lnTo>
                    <a:pt x="617" y="596"/>
                  </a:lnTo>
                  <a:lnTo>
                    <a:pt x="617" y="596"/>
                  </a:lnTo>
                  <a:lnTo>
                    <a:pt x="588" y="582"/>
                  </a:lnTo>
                  <a:lnTo>
                    <a:pt x="555" y="568"/>
                  </a:lnTo>
                  <a:lnTo>
                    <a:pt x="523" y="554"/>
                  </a:lnTo>
                  <a:lnTo>
                    <a:pt x="497" y="542"/>
                  </a:lnTo>
                  <a:lnTo>
                    <a:pt x="420" y="641"/>
                  </a:lnTo>
                  <a:lnTo>
                    <a:pt x="376" y="580"/>
                  </a:lnTo>
                  <a:lnTo>
                    <a:pt x="465" y="508"/>
                  </a:lnTo>
                  <a:lnTo>
                    <a:pt x="465" y="508"/>
                  </a:lnTo>
                  <a:lnTo>
                    <a:pt x="463" y="501"/>
                  </a:lnTo>
                  <a:lnTo>
                    <a:pt x="462" y="492"/>
                  </a:lnTo>
                  <a:lnTo>
                    <a:pt x="462" y="484"/>
                  </a:lnTo>
                  <a:lnTo>
                    <a:pt x="463" y="475"/>
                  </a:lnTo>
                  <a:lnTo>
                    <a:pt x="463" y="475"/>
                  </a:lnTo>
                  <a:lnTo>
                    <a:pt x="464" y="468"/>
                  </a:lnTo>
                  <a:lnTo>
                    <a:pt x="466" y="459"/>
                  </a:lnTo>
                  <a:lnTo>
                    <a:pt x="466" y="459"/>
                  </a:lnTo>
                  <a:lnTo>
                    <a:pt x="476" y="441"/>
                  </a:lnTo>
                  <a:lnTo>
                    <a:pt x="483" y="419"/>
                  </a:lnTo>
                  <a:lnTo>
                    <a:pt x="489" y="397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9" y="375"/>
                  </a:lnTo>
                  <a:lnTo>
                    <a:pt x="499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10" y="373"/>
                  </a:lnTo>
                  <a:lnTo>
                    <a:pt x="510" y="373"/>
                  </a:lnTo>
                  <a:lnTo>
                    <a:pt x="515" y="371"/>
                  </a:lnTo>
                  <a:lnTo>
                    <a:pt x="518" y="368"/>
                  </a:lnTo>
                  <a:lnTo>
                    <a:pt x="522" y="363"/>
                  </a:lnTo>
                  <a:lnTo>
                    <a:pt x="524" y="359"/>
                  </a:lnTo>
                  <a:lnTo>
                    <a:pt x="526" y="351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41" y="305"/>
                  </a:lnTo>
                  <a:lnTo>
                    <a:pt x="541" y="305"/>
                  </a:lnTo>
                  <a:lnTo>
                    <a:pt x="545" y="290"/>
                  </a:lnTo>
                  <a:lnTo>
                    <a:pt x="546" y="279"/>
                  </a:lnTo>
                  <a:lnTo>
                    <a:pt x="546" y="269"/>
                  </a:lnTo>
                  <a:lnTo>
                    <a:pt x="546" y="269"/>
                  </a:lnTo>
                  <a:lnTo>
                    <a:pt x="545" y="264"/>
                  </a:lnTo>
                  <a:lnTo>
                    <a:pt x="544" y="260"/>
                  </a:lnTo>
                  <a:lnTo>
                    <a:pt x="542" y="257"/>
                  </a:lnTo>
                  <a:lnTo>
                    <a:pt x="539" y="253"/>
                  </a:lnTo>
                  <a:lnTo>
                    <a:pt x="532" y="250"/>
                  </a:lnTo>
                  <a:lnTo>
                    <a:pt x="526" y="249"/>
                  </a:lnTo>
                  <a:lnTo>
                    <a:pt x="526" y="249"/>
                  </a:lnTo>
                  <a:lnTo>
                    <a:pt x="522" y="249"/>
                  </a:lnTo>
                  <a:lnTo>
                    <a:pt x="522" y="249"/>
                  </a:lnTo>
                  <a:lnTo>
                    <a:pt x="518" y="251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2" y="255"/>
                  </a:lnTo>
                  <a:lnTo>
                    <a:pt x="512" y="255"/>
                  </a:lnTo>
                  <a:lnTo>
                    <a:pt x="510" y="253"/>
                  </a:lnTo>
                  <a:lnTo>
                    <a:pt x="508" y="252"/>
                  </a:lnTo>
                  <a:lnTo>
                    <a:pt x="506" y="250"/>
                  </a:lnTo>
                  <a:lnTo>
                    <a:pt x="506" y="247"/>
                  </a:lnTo>
                  <a:lnTo>
                    <a:pt x="506" y="247"/>
                  </a:lnTo>
                  <a:lnTo>
                    <a:pt x="510" y="226"/>
                  </a:lnTo>
                  <a:lnTo>
                    <a:pt x="512" y="206"/>
                  </a:lnTo>
                  <a:lnTo>
                    <a:pt x="513" y="186"/>
                  </a:lnTo>
                  <a:lnTo>
                    <a:pt x="513" y="166"/>
                  </a:lnTo>
                  <a:lnTo>
                    <a:pt x="513" y="166"/>
                  </a:lnTo>
                  <a:lnTo>
                    <a:pt x="512" y="149"/>
                  </a:lnTo>
                  <a:lnTo>
                    <a:pt x="510" y="132"/>
                  </a:lnTo>
                  <a:lnTo>
                    <a:pt x="506" y="117"/>
                  </a:lnTo>
                  <a:lnTo>
                    <a:pt x="501" y="101"/>
                  </a:lnTo>
                  <a:lnTo>
                    <a:pt x="493" y="86"/>
                  </a:lnTo>
                  <a:lnTo>
                    <a:pt x="485" y="73"/>
                  </a:lnTo>
                  <a:lnTo>
                    <a:pt x="476" y="60"/>
                  </a:lnTo>
                  <a:lnTo>
                    <a:pt x="465" y="48"/>
                  </a:lnTo>
                  <a:lnTo>
                    <a:pt x="453" y="38"/>
                  </a:lnTo>
                  <a:lnTo>
                    <a:pt x="440" y="28"/>
                  </a:lnTo>
                  <a:lnTo>
                    <a:pt x="426" y="20"/>
                  </a:lnTo>
                  <a:lnTo>
                    <a:pt x="412" y="13"/>
                  </a:lnTo>
                  <a:lnTo>
                    <a:pt x="397" y="7"/>
                  </a:lnTo>
                  <a:lnTo>
                    <a:pt x="382" y="2"/>
                  </a:lnTo>
                  <a:lnTo>
                    <a:pt x="365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8" y="7"/>
                  </a:lnTo>
                  <a:lnTo>
                    <a:pt x="283" y="13"/>
                  </a:lnTo>
                  <a:lnTo>
                    <a:pt x="267" y="20"/>
                  </a:lnTo>
                  <a:lnTo>
                    <a:pt x="254" y="28"/>
                  </a:lnTo>
                  <a:lnTo>
                    <a:pt x="241" y="38"/>
                  </a:lnTo>
                  <a:lnTo>
                    <a:pt x="230" y="48"/>
                  </a:lnTo>
                  <a:lnTo>
                    <a:pt x="219" y="60"/>
                  </a:lnTo>
                  <a:lnTo>
                    <a:pt x="210" y="73"/>
                  </a:lnTo>
                  <a:lnTo>
                    <a:pt x="200" y="86"/>
                  </a:lnTo>
                  <a:lnTo>
                    <a:pt x="194" y="101"/>
                  </a:lnTo>
                  <a:lnTo>
                    <a:pt x="188" y="117"/>
                  </a:lnTo>
                  <a:lnTo>
                    <a:pt x="184" y="132"/>
                  </a:lnTo>
                  <a:lnTo>
                    <a:pt x="181" y="149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1" y="186"/>
                  </a:lnTo>
                  <a:lnTo>
                    <a:pt x="182" y="206"/>
                  </a:lnTo>
                  <a:lnTo>
                    <a:pt x="185" y="226"/>
                  </a:lnTo>
                  <a:lnTo>
                    <a:pt x="188" y="247"/>
                  </a:lnTo>
                  <a:lnTo>
                    <a:pt x="188" y="247"/>
                  </a:lnTo>
                  <a:lnTo>
                    <a:pt x="188" y="250"/>
                  </a:lnTo>
                  <a:lnTo>
                    <a:pt x="186" y="252"/>
                  </a:lnTo>
                  <a:lnTo>
                    <a:pt x="184" y="253"/>
                  </a:lnTo>
                  <a:lnTo>
                    <a:pt x="181" y="255"/>
                  </a:lnTo>
                  <a:lnTo>
                    <a:pt x="181" y="255"/>
                  </a:lnTo>
                  <a:lnTo>
                    <a:pt x="181" y="253"/>
                  </a:lnTo>
                  <a:lnTo>
                    <a:pt x="181" y="253"/>
                  </a:lnTo>
                  <a:lnTo>
                    <a:pt x="177" y="251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68" y="249"/>
                  </a:lnTo>
                  <a:lnTo>
                    <a:pt x="168" y="249"/>
                  </a:lnTo>
                  <a:lnTo>
                    <a:pt x="161" y="250"/>
                  </a:lnTo>
                  <a:lnTo>
                    <a:pt x="155" y="253"/>
                  </a:lnTo>
                  <a:lnTo>
                    <a:pt x="153" y="257"/>
                  </a:lnTo>
                  <a:lnTo>
                    <a:pt x="151" y="260"/>
                  </a:lnTo>
                  <a:lnTo>
                    <a:pt x="148" y="264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50" y="290"/>
                  </a:lnTo>
                  <a:lnTo>
                    <a:pt x="153" y="305"/>
                  </a:lnTo>
                  <a:lnTo>
                    <a:pt x="153" y="305"/>
                  </a:lnTo>
                  <a:lnTo>
                    <a:pt x="167" y="346"/>
                  </a:lnTo>
                  <a:lnTo>
                    <a:pt x="167" y="346"/>
                  </a:lnTo>
                  <a:lnTo>
                    <a:pt x="167" y="351"/>
                  </a:lnTo>
                  <a:lnTo>
                    <a:pt x="171" y="359"/>
                  </a:lnTo>
                  <a:lnTo>
                    <a:pt x="173" y="363"/>
                  </a:lnTo>
                  <a:lnTo>
                    <a:pt x="177" y="368"/>
                  </a:lnTo>
                  <a:lnTo>
                    <a:pt x="180" y="371"/>
                  </a:lnTo>
                  <a:lnTo>
                    <a:pt x="185" y="373"/>
                  </a:lnTo>
                  <a:lnTo>
                    <a:pt x="185" y="373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194" y="375"/>
                  </a:lnTo>
                  <a:lnTo>
                    <a:pt x="201" y="373"/>
                  </a:lnTo>
                  <a:lnTo>
                    <a:pt x="201" y="373"/>
                  </a:lnTo>
                  <a:lnTo>
                    <a:pt x="206" y="397"/>
                  </a:lnTo>
                  <a:lnTo>
                    <a:pt x="212" y="419"/>
                  </a:lnTo>
                  <a:lnTo>
                    <a:pt x="219" y="441"/>
                  </a:lnTo>
                  <a:lnTo>
                    <a:pt x="227" y="459"/>
                  </a:lnTo>
                  <a:lnTo>
                    <a:pt x="227" y="459"/>
                  </a:lnTo>
                  <a:lnTo>
                    <a:pt x="231" y="468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3" y="485"/>
                  </a:lnTo>
                  <a:lnTo>
                    <a:pt x="232" y="494"/>
                  </a:lnTo>
                  <a:lnTo>
                    <a:pt x="231" y="502"/>
                  </a:lnTo>
                  <a:lnTo>
                    <a:pt x="228" y="509"/>
                  </a:lnTo>
                  <a:lnTo>
                    <a:pt x="316" y="580"/>
                  </a:lnTo>
                  <a:lnTo>
                    <a:pt x="272" y="641"/>
                  </a:lnTo>
                  <a:lnTo>
                    <a:pt x="197" y="543"/>
                  </a:lnTo>
                  <a:lnTo>
                    <a:pt x="197" y="543"/>
                  </a:lnTo>
                  <a:lnTo>
                    <a:pt x="170" y="555"/>
                  </a:lnTo>
                  <a:lnTo>
                    <a:pt x="139" y="568"/>
                  </a:lnTo>
                  <a:lnTo>
                    <a:pt x="106" y="582"/>
                  </a:lnTo>
                  <a:lnTo>
                    <a:pt x="76" y="596"/>
                  </a:lnTo>
                  <a:lnTo>
                    <a:pt x="76" y="596"/>
                  </a:lnTo>
                  <a:lnTo>
                    <a:pt x="62" y="604"/>
                  </a:lnTo>
                  <a:lnTo>
                    <a:pt x="49" y="614"/>
                  </a:lnTo>
                  <a:lnTo>
                    <a:pt x="40" y="622"/>
                  </a:lnTo>
                  <a:lnTo>
                    <a:pt x="32" y="630"/>
                  </a:lnTo>
                  <a:lnTo>
                    <a:pt x="32" y="630"/>
                  </a:lnTo>
                  <a:lnTo>
                    <a:pt x="26" y="636"/>
                  </a:lnTo>
                  <a:lnTo>
                    <a:pt x="21" y="644"/>
                  </a:lnTo>
                  <a:lnTo>
                    <a:pt x="16" y="654"/>
                  </a:lnTo>
                  <a:lnTo>
                    <a:pt x="12" y="664"/>
                  </a:lnTo>
                  <a:lnTo>
                    <a:pt x="8" y="677"/>
                  </a:lnTo>
                  <a:lnTo>
                    <a:pt x="6" y="690"/>
                  </a:lnTo>
                  <a:lnTo>
                    <a:pt x="2" y="719"/>
                  </a:lnTo>
                  <a:lnTo>
                    <a:pt x="0" y="747"/>
                  </a:lnTo>
                  <a:lnTo>
                    <a:pt x="1" y="773"/>
                  </a:lnTo>
                  <a:lnTo>
                    <a:pt x="3" y="785"/>
                  </a:lnTo>
                  <a:lnTo>
                    <a:pt x="5" y="794"/>
                  </a:lnTo>
                  <a:lnTo>
                    <a:pt x="8" y="803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8" y="819"/>
                  </a:lnTo>
                  <a:lnTo>
                    <a:pt x="21" y="823"/>
                  </a:lnTo>
                  <a:lnTo>
                    <a:pt x="26" y="829"/>
                  </a:lnTo>
                  <a:lnTo>
                    <a:pt x="32" y="834"/>
                  </a:lnTo>
                  <a:lnTo>
                    <a:pt x="40" y="839"/>
                  </a:lnTo>
                  <a:lnTo>
                    <a:pt x="51" y="842"/>
                  </a:lnTo>
                  <a:lnTo>
                    <a:pt x="64" y="847"/>
                  </a:lnTo>
                  <a:lnTo>
                    <a:pt x="81" y="852"/>
                  </a:lnTo>
                  <a:lnTo>
                    <a:pt x="102" y="855"/>
                  </a:lnTo>
                  <a:lnTo>
                    <a:pt x="128" y="859"/>
                  </a:lnTo>
                  <a:lnTo>
                    <a:pt x="160" y="861"/>
                  </a:lnTo>
                  <a:lnTo>
                    <a:pt x="197" y="863"/>
                  </a:lnTo>
                  <a:lnTo>
                    <a:pt x="240" y="865"/>
                  </a:lnTo>
                  <a:lnTo>
                    <a:pt x="290" y="866"/>
                  </a:lnTo>
                  <a:lnTo>
                    <a:pt x="347" y="867"/>
                  </a:lnTo>
                  <a:lnTo>
                    <a:pt x="347" y="867"/>
                  </a:lnTo>
                  <a:lnTo>
                    <a:pt x="404" y="866"/>
                  </a:lnTo>
                  <a:lnTo>
                    <a:pt x="455" y="865"/>
                  </a:lnTo>
                  <a:lnTo>
                    <a:pt x="498" y="863"/>
                  </a:lnTo>
                  <a:lnTo>
                    <a:pt x="535" y="861"/>
                  </a:lnTo>
                  <a:lnTo>
                    <a:pt x="565" y="859"/>
                  </a:lnTo>
                  <a:lnTo>
                    <a:pt x="592" y="855"/>
                  </a:lnTo>
                  <a:lnTo>
                    <a:pt x="614" y="852"/>
                  </a:lnTo>
                  <a:lnTo>
                    <a:pt x="630" y="847"/>
                  </a:lnTo>
                  <a:lnTo>
                    <a:pt x="644" y="842"/>
                  </a:lnTo>
                  <a:lnTo>
                    <a:pt x="655" y="839"/>
                  </a:lnTo>
                  <a:lnTo>
                    <a:pt x="663" y="834"/>
                  </a:lnTo>
                  <a:lnTo>
                    <a:pt x="669" y="829"/>
                  </a:lnTo>
                  <a:lnTo>
                    <a:pt x="673" y="823"/>
                  </a:lnTo>
                  <a:lnTo>
                    <a:pt x="676" y="819"/>
                  </a:lnTo>
                  <a:lnTo>
                    <a:pt x="683" y="809"/>
                  </a:lnTo>
                  <a:lnTo>
                    <a:pt x="683" y="809"/>
                  </a:lnTo>
                  <a:lnTo>
                    <a:pt x="685" y="803"/>
                  </a:lnTo>
                  <a:lnTo>
                    <a:pt x="689" y="794"/>
                  </a:lnTo>
                  <a:lnTo>
                    <a:pt x="690" y="783"/>
                  </a:lnTo>
                  <a:lnTo>
                    <a:pt x="691" y="772"/>
                  </a:lnTo>
                  <a:lnTo>
                    <a:pt x="691" y="744"/>
                  </a:lnTo>
                  <a:lnTo>
                    <a:pt x="689" y="716"/>
                  </a:lnTo>
                  <a:lnTo>
                    <a:pt x="685" y="688"/>
                  </a:lnTo>
                  <a:lnTo>
                    <a:pt x="680" y="662"/>
                  </a:lnTo>
                  <a:lnTo>
                    <a:pt x="675" y="651"/>
                  </a:lnTo>
                  <a:lnTo>
                    <a:pt x="671" y="642"/>
                  </a:lnTo>
                  <a:lnTo>
                    <a:pt x="667" y="635"/>
                  </a:lnTo>
                  <a:lnTo>
                    <a:pt x="662" y="630"/>
                  </a:lnTo>
                  <a:lnTo>
                    <a:pt x="662" y="630"/>
                  </a:lnTo>
                  <a:close/>
                  <a:moveTo>
                    <a:pt x="332" y="605"/>
                  </a:moveTo>
                  <a:lnTo>
                    <a:pt x="360" y="605"/>
                  </a:lnTo>
                  <a:lnTo>
                    <a:pt x="385" y="644"/>
                  </a:lnTo>
                  <a:lnTo>
                    <a:pt x="374" y="675"/>
                  </a:lnTo>
                  <a:lnTo>
                    <a:pt x="318" y="675"/>
                  </a:lnTo>
                  <a:lnTo>
                    <a:pt x="306" y="644"/>
                  </a:lnTo>
                  <a:lnTo>
                    <a:pt x="332" y="605"/>
                  </a:lnTo>
                  <a:close/>
                  <a:moveTo>
                    <a:pt x="345" y="852"/>
                  </a:moveTo>
                  <a:lnTo>
                    <a:pt x="294" y="814"/>
                  </a:lnTo>
                  <a:lnTo>
                    <a:pt x="320" y="700"/>
                  </a:lnTo>
                  <a:lnTo>
                    <a:pt x="372" y="700"/>
                  </a:lnTo>
                  <a:lnTo>
                    <a:pt x="398" y="814"/>
                  </a:lnTo>
                  <a:lnTo>
                    <a:pt x="345" y="8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3940116"/>
              </p:ext>
            </p:extLst>
          </p:nvPr>
        </p:nvGraphicFramePr>
        <p:xfrm>
          <a:off x="0" y="2708921"/>
          <a:ext cx="2627784" cy="3392291"/>
        </p:xfrm>
        <a:graphic>
          <a:graphicData uri="http://schemas.openxmlformats.org/drawingml/2006/table">
            <a:tbl>
              <a:tblPr/>
              <a:tblGrid>
                <a:gridCol w="2627784"/>
              </a:tblGrid>
              <a:tr h="63211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Le maintien de l'emploi </a:t>
                      </a:r>
                      <a:endParaRPr lang="fr-FR" sz="12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dans 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votre </a:t>
                      </a:r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entreprise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10" marR="7610" marT="76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164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Le niveau de stress des salariés</a:t>
                      </a:r>
                    </a:p>
                  </a:txBody>
                  <a:tcPr marL="7610" marR="7610" marT="761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188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Le développement économique du secteur d'activité de votre entreprise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10" marR="7610" marT="761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9355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La possibilité de proposer </a:t>
                      </a:r>
                      <a:endParaRPr lang="fr-FR" sz="12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des 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formations à vos </a:t>
                      </a:r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salariés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10" marR="7610" marT="761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3922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  L'augmentation 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des salaires ou du pouvoir d'achat de vos </a:t>
                      </a:r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salariés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10" marR="7610" marT="761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337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 La 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capacité à embaucher de votre entreprise</a:t>
                      </a:r>
                    </a:p>
                  </a:txBody>
                  <a:tcPr marL="7610" marR="7610" marT="761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2" name="Rectangle 5"/>
          <p:cNvSpPr>
            <a:spLocks noChangeArrowheads="1"/>
          </p:cNvSpPr>
          <p:nvPr/>
        </p:nvSpPr>
        <p:spPr bwMode="gray">
          <a:xfrm>
            <a:off x="50648" y="604822"/>
            <a:ext cx="8661070" cy="69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70000"/>
            </a:pPr>
            <a:r>
              <a:rPr lang="fr-FR" sz="1600" dirty="0" smtClean="0"/>
              <a:t>Et pour les 6 mois à venir, dans votre entreprise, êtes-vous très optimiste, plutôt optimiste, plutôt pessimiste ou très pessimiste en ce qui concerne…?</a:t>
            </a: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0922423"/>
              </p:ext>
            </p:extLst>
          </p:nvPr>
        </p:nvGraphicFramePr>
        <p:xfrm>
          <a:off x="4860032" y="1844824"/>
          <a:ext cx="864096" cy="4320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4096"/>
              </a:tblGrid>
              <a:tr h="10252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Optimiste</a:t>
                      </a:r>
                    </a:p>
                    <a:p>
                      <a:pPr algn="ctr" fontAlgn="b"/>
                      <a:r>
                        <a:rPr lang="fr-F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9807765"/>
              </p:ext>
            </p:extLst>
          </p:nvPr>
        </p:nvGraphicFramePr>
        <p:xfrm>
          <a:off x="5796134" y="2281500"/>
          <a:ext cx="3168354" cy="38917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8059"/>
                <a:gridCol w="528059"/>
                <a:gridCol w="528059"/>
                <a:gridCol w="528059"/>
                <a:gridCol w="528059"/>
                <a:gridCol w="528059"/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Oct.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%</a:t>
                      </a:r>
                      <a:endParaRPr kumimoji="0" lang="fr-F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Oct.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Déc. 2011 %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Déc.  2010 %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Mars 2010 %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Août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2009 %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accent1"/>
                    </a:solidFill>
                  </a:tcPr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59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latin typeface="+mn-lt"/>
                        </a:rPr>
                        <a:t>59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56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latin typeface="+mn-lt"/>
                        </a:rPr>
                        <a:t>57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latin typeface="+mn-lt"/>
                        </a:rPr>
                        <a:t>34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43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latin typeface="+mn-lt"/>
                        </a:rPr>
                        <a:t>40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22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latin typeface="+mn-lt"/>
                        </a:rPr>
                        <a:t>16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491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latin typeface="+mn-lt"/>
                        </a:rPr>
                        <a:t>15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9273" y="1161761"/>
            <a:ext cx="153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F497D"/>
                </a:solidFill>
              </a:rPr>
              <a:t>BASE : A TOUS</a:t>
            </a:r>
            <a:endParaRPr lang="fr-FR" sz="1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0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Ipsos Template 2012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B7B5A0"/>
    </a:lt1>
    <a:dk2>
      <a:srgbClr val="004231"/>
    </a:dk2>
    <a:lt2>
      <a:srgbClr val="C0DD82"/>
    </a:lt2>
    <a:accent1>
      <a:srgbClr val="7D796F"/>
    </a:accent1>
    <a:accent2>
      <a:srgbClr val="004231"/>
    </a:accent2>
    <a:accent3>
      <a:srgbClr val="D8D7CD"/>
    </a:accent3>
    <a:accent4>
      <a:srgbClr val="000000"/>
    </a:accent4>
    <a:accent5>
      <a:srgbClr val="BFBEBB"/>
    </a:accent5>
    <a:accent6>
      <a:srgbClr val="003B2B"/>
    </a:accent6>
    <a:hlink>
      <a:srgbClr val="779930"/>
    </a:hlink>
    <a:folHlink>
      <a:srgbClr val="A5CF4C"/>
    </a:folHlink>
  </a:clrScheme>
  <a:fontScheme name="1_BNP_GB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B7B5A0"/>
    </a:lt1>
    <a:dk2>
      <a:srgbClr val="004231"/>
    </a:dk2>
    <a:lt2>
      <a:srgbClr val="C0DD82"/>
    </a:lt2>
    <a:accent1>
      <a:srgbClr val="7D796F"/>
    </a:accent1>
    <a:accent2>
      <a:srgbClr val="004231"/>
    </a:accent2>
    <a:accent3>
      <a:srgbClr val="D8D7CD"/>
    </a:accent3>
    <a:accent4>
      <a:srgbClr val="000000"/>
    </a:accent4>
    <a:accent5>
      <a:srgbClr val="BFBEBB"/>
    </a:accent5>
    <a:accent6>
      <a:srgbClr val="003B2B"/>
    </a:accent6>
    <a:hlink>
      <a:srgbClr val="779930"/>
    </a:hlink>
    <a:folHlink>
      <a:srgbClr val="A5CF4C"/>
    </a:folHlink>
  </a:clrScheme>
  <a:fontScheme name="1_BNP_GB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B7B5A0"/>
    </a:lt1>
    <a:dk2>
      <a:srgbClr val="004231"/>
    </a:dk2>
    <a:lt2>
      <a:srgbClr val="C0DD82"/>
    </a:lt2>
    <a:accent1>
      <a:srgbClr val="7D796F"/>
    </a:accent1>
    <a:accent2>
      <a:srgbClr val="004231"/>
    </a:accent2>
    <a:accent3>
      <a:srgbClr val="D8D7CD"/>
    </a:accent3>
    <a:accent4>
      <a:srgbClr val="000000"/>
    </a:accent4>
    <a:accent5>
      <a:srgbClr val="BFBEBB"/>
    </a:accent5>
    <a:accent6>
      <a:srgbClr val="003B2B"/>
    </a:accent6>
    <a:hlink>
      <a:srgbClr val="779930"/>
    </a:hlink>
    <a:folHlink>
      <a:srgbClr val="A5CF4C"/>
    </a:folHlink>
  </a:clrScheme>
  <a:fontScheme name="1_BNP_GB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B7B5A0"/>
    </a:lt1>
    <a:dk2>
      <a:srgbClr val="004231"/>
    </a:dk2>
    <a:lt2>
      <a:srgbClr val="C0DD82"/>
    </a:lt2>
    <a:accent1>
      <a:srgbClr val="7D796F"/>
    </a:accent1>
    <a:accent2>
      <a:srgbClr val="004231"/>
    </a:accent2>
    <a:accent3>
      <a:srgbClr val="D8D7CD"/>
    </a:accent3>
    <a:accent4>
      <a:srgbClr val="000000"/>
    </a:accent4>
    <a:accent5>
      <a:srgbClr val="BFBEBB"/>
    </a:accent5>
    <a:accent6>
      <a:srgbClr val="003B2B"/>
    </a:accent6>
    <a:hlink>
      <a:srgbClr val="779930"/>
    </a:hlink>
    <a:folHlink>
      <a:srgbClr val="A5CF4C"/>
    </a:folHlink>
  </a:clrScheme>
  <a:fontScheme name="1_BNP_GB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B7B5A0"/>
    </a:lt1>
    <a:dk2>
      <a:srgbClr val="004231"/>
    </a:dk2>
    <a:lt2>
      <a:srgbClr val="C0DD82"/>
    </a:lt2>
    <a:accent1>
      <a:srgbClr val="7D796F"/>
    </a:accent1>
    <a:accent2>
      <a:srgbClr val="004231"/>
    </a:accent2>
    <a:accent3>
      <a:srgbClr val="D8D7CD"/>
    </a:accent3>
    <a:accent4>
      <a:srgbClr val="000000"/>
    </a:accent4>
    <a:accent5>
      <a:srgbClr val="BFBEBB"/>
    </a:accent5>
    <a:accent6>
      <a:srgbClr val="003B2B"/>
    </a:accent6>
    <a:hlink>
      <a:srgbClr val="779930"/>
    </a:hlink>
    <a:folHlink>
      <a:srgbClr val="A5CF4C"/>
    </a:folHlink>
  </a:clrScheme>
  <a:fontScheme name="1_BNP_GB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B7B5A0"/>
    </a:lt1>
    <a:dk2>
      <a:srgbClr val="004231"/>
    </a:dk2>
    <a:lt2>
      <a:srgbClr val="C0DD82"/>
    </a:lt2>
    <a:accent1>
      <a:srgbClr val="7D796F"/>
    </a:accent1>
    <a:accent2>
      <a:srgbClr val="004231"/>
    </a:accent2>
    <a:accent3>
      <a:srgbClr val="D8D7CD"/>
    </a:accent3>
    <a:accent4>
      <a:srgbClr val="000000"/>
    </a:accent4>
    <a:accent5>
      <a:srgbClr val="BFBEBB"/>
    </a:accent5>
    <a:accent6>
      <a:srgbClr val="003B2B"/>
    </a:accent6>
    <a:hlink>
      <a:srgbClr val="779930"/>
    </a:hlink>
    <a:folHlink>
      <a:srgbClr val="A5CF4C"/>
    </a:folHlink>
  </a:clrScheme>
  <a:fontScheme name="1_BNP_GB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IPSOS TEMPLATE 2012</Template>
  <TotalTime>3847</TotalTime>
  <Words>2778</Words>
  <Application>Microsoft Office PowerPoint</Application>
  <PresentationFormat>Affichage à l'écran (4:3)</PresentationFormat>
  <Paragraphs>631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29</vt:i4>
      </vt:variant>
    </vt:vector>
  </HeadingPairs>
  <TitlesOfParts>
    <vt:vector size="32" baseType="lpstr">
      <vt:lpstr>8_Ipsos Template 2012</vt:lpstr>
      <vt:lpstr>9_Ipsos Template 2012</vt:lpstr>
      <vt:lpstr>10_Ipsos Template 2012</vt:lpstr>
      <vt:lpstr>Observatoire social de l’Entreprise Ipsos pour le CESI en partenariat avec Le Figaro</vt:lpstr>
      <vt:lpstr>Fiche technique</vt:lpstr>
      <vt:lpstr>Diapositive 3</vt:lpstr>
      <vt:lpstr>Perspectives économiques</vt:lpstr>
      <vt:lpstr>Perspectives économiques - évolutions</vt:lpstr>
      <vt:lpstr>Reprise économique du secteur d’activité</vt:lpstr>
      <vt:lpstr>Reprise économique du secteur d’activité - évolutions</vt:lpstr>
      <vt:lpstr>La situation de l’entreprise dans les 6 mois à venir </vt:lpstr>
      <vt:lpstr>La situation de l’entreprise dans les 6 mois à venir  (selon les chefs d’entreprise) </vt:lpstr>
      <vt:lpstr>La situation de l’entreprise dans les 6 mois à venir  (selon les salariés) </vt:lpstr>
      <vt:lpstr>Les principales préoccupations des salariés</vt:lpstr>
      <vt:lpstr>Opinion quant à la situation interne de l’entreprise </vt:lpstr>
      <vt:lpstr>Souhait de participer à un mouvement social éventuel</vt:lpstr>
      <vt:lpstr>Diapositive 14</vt:lpstr>
      <vt:lpstr>L’image de l’alternance </vt:lpstr>
      <vt:lpstr>L’image de l’alternance (détail pour les chefs d’entreprise) </vt:lpstr>
      <vt:lpstr>L’impact du recours à des salariés en alternance sur l’image de l’entreprise</vt:lpstr>
      <vt:lpstr>La fréquence du recours à des salariés en alternance </vt:lpstr>
      <vt:lpstr>La fréquence du recours à des salariés en alternance  (détail pour les chefs d’entreprise)</vt:lpstr>
      <vt:lpstr>Les motivations du recours à des salariés en alternance</vt:lpstr>
      <vt:lpstr>Le regard sur les salariés en alternance</vt:lpstr>
      <vt:lpstr>Le rôle de tuteur</vt:lpstr>
      <vt:lpstr>L’opinion détaillée sur le tutorat</vt:lpstr>
      <vt:lpstr>La valorisation du rôle de tuteur</vt:lpstr>
      <vt:lpstr>L’employabilité suite à un contrat en alternance</vt:lpstr>
      <vt:lpstr>Le souhait et le pronostic de recours à l’alternance</vt:lpstr>
      <vt:lpstr>L’intention des chefs d’entreprise de recourir à l’alternance</vt:lpstr>
      <vt:lpstr>Les solutions afin que les entreprises aient davantage recours à l’alternance </vt:lpstr>
      <vt:lpstr>Le recours à l’alternance pour recruter des cadres: une solution encore jugée inadaptée par un chef d’entreprise sur deux </vt:lpstr>
    </vt:vector>
  </TitlesOfParts>
  <Company>Ipsos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IPSOS</dc:creator>
  <cp:lastModifiedBy>noemie</cp:lastModifiedBy>
  <cp:revision>442</cp:revision>
  <cp:lastPrinted>2014-05-14T14:56:06Z</cp:lastPrinted>
  <dcterms:created xsi:type="dcterms:W3CDTF">2012-11-29T12:48:22Z</dcterms:created>
  <dcterms:modified xsi:type="dcterms:W3CDTF">2014-06-16T10:07:35Z</dcterms:modified>
</cp:coreProperties>
</file>