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1.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9.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0.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1.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2.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3.xml" ContentType="application/vnd.openxmlformats-officedocument.presentationml.notesSlid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4.xml" ContentType="application/vnd.openxmlformats-officedocument.presentationml.notesSlid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5.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6.xml" ContentType="application/vnd.openxmlformats-officedocument.presentationml.notesSl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17.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8.xml" ContentType="application/vnd.openxmlformats-officedocument.presentationml.notesSlid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19.xml" ContentType="application/vnd.openxmlformats-officedocument.presentationml.notesSlide+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8.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20.xml" ContentType="application/vnd.openxmlformats-officedocument.presentationml.notesSlide+xml"/>
  <Override PartName="/ppt/charts/chart49.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21.xml" ContentType="application/vnd.openxmlformats-officedocument.presentationml.notesSlid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67" r:id="rId2"/>
  </p:sldMasterIdLst>
  <p:notesMasterIdLst>
    <p:notesMasterId r:id="rId40"/>
  </p:notesMasterIdLst>
  <p:sldIdLst>
    <p:sldId id="256" r:id="rId3"/>
    <p:sldId id="257" r:id="rId4"/>
    <p:sldId id="258" r:id="rId5"/>
    <p:sldId id="259" r:id="rId6"/>
    <p:sldId id="262" r:id="rId7"/>
    <p:sldId id="268" r:id="rId8"/>
    <p:sldId id="331" r:id="rId9"/>
    <p:sldId id="269" r:id="rId10"/>
    <p:sldId id="332" r:id="rId11"/>
    <p:sldId id="334" r:id="rId12"/>
    <p:sldId id="319" r:id="rId13"/>
    <p:sldId id="272" r:id="rId14"/>
    <p:sldId id="273" r:id="rId15"/>
    <p:sldId id="274" r:id="rId16"/>
    <p:sldId id="295" r:id="rId17"/>
    <p:sldId id="296" r:id="rId18"/>
    <p:sldId id="297" r:id="rId19"/>
    <p:sldId id="277" r:id="rId20"/>
    <p:sldId id="325" r:id="rId21"/>
    <p:sldId id="299" r:id="rId22"/>
    <p:sldId id="318" r:id="rId23"/>
    <p:sldId id="301" r:id="rId24"/>
    <p:sldId id="321" r:id="rId25"/>
    <p:sldId id="322" r:id="rId26"/>
    <p:sldId id="305" r:id="rId27"/>
    <p:sldId id="306" r:id="rId28"/>
    <p:sldId id="307" r:id="rId29"/>
    <p:sldId id="308" r:id="rId30"/>
    <p:sldId id="309" r:id="rId31"/>
    <p:sldId id="330" r:id="rId32"/>
    <p:sldId id="311" r:id="rId33"/>
    <p:sldId id="312" r:id="rId34"/>
    <p:sldId id="313" r:id="rId35"/>
    <p:sldId id="294" r:id="rId36"/>
    <p:sldId id="323" r:id="rId37"/>
    <p:sldId id="324" r:id="rId38"/>
    <p:sldId id="314"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17" autoAdjust="0"/>
    <p:restoredTop sz="94660"/>
  </p:normalViewPr>
  <p:slideViewPr>
    <p:cSldViewPr snapToGrid="0">
      <p:cViewPr varScale="1">
        <p:scale>
          <a:sx n="73" d="100"/>
          <a:sy n="73" d="100"/>
        </p:scale>
        <p:origin x="960" y="52"/>
      </p:cViewPr>
      <p:guideLst>
        <p:guide/>
        <p:guide orient="horz" pos="2160"/>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8.xml"/><Relationship Id="rId1" Type="http://schemas.microsoft.com/office/2011/relationships/chartStyle" Target="style4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66538479766558"/>
          <c:y val="2.8763009630595873E-2"/>
          <c:w val="0.4795014251765391"/>
          <c:h val="0.9425448086370070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Services Professionnels</c:v>
                </c:pt>
                <c:pt idx="1">
                  <c:v>TMT</c:v>
                </c:pt>
                <c:pt idx="2">
                  <c:v>Retail</c:v>
                </c:pt>
                <c:pt idx="3">
                  <c:v>Biens de consommation</c:v>
                </c:pt>
                <c:pt idx="4">
                  <c:v>Produits industriels &amp; services</c:v>
                </c:pt>
                <c:pt idx="5">
                  <c:v>Banque, Assurances &amp; Services financiers</c:v>
                </c:pt>
                <c:pt idx="6">
                  <c:v>Construction &amp; BTP</c:v>
                </c:pt>
                <c:pt idx="7">
                  <c:v>Energie &amp; Ressources</c:v>
                </c:pt>
                <c:pt idx="8">
                  <c:v>Sciences de la Vie &amp; Santé</c:v>
                </c:pt>
                <c:pt idx="9">
                  <c:v>Tourisme et Voyages</c:v>
                </c:pt>
                <c:pt idx="10">
                  <c:v>Secteur Public</c:v>
                </c:pt>
                <c:pt idx="11">
                  <c:v>Transport &amp; Logistique</c:v>
                </c:pt>
                <c:pt idx="12">
                  <c:v>Automobile</c:v>
                </c:pt>
                <c:pt idx="13">
                  <c:v>Autres</c:v>
                </c:pt>
              </c:strCache>
            </c:strRef>
          </c:cat>
          <c:val>
            <c:numRef>
              <c:f>Sheet1!$B$2:$B$15</c:f>
              <c:numCache>
                <c:formatCode>0%</c:formatCode>
                <c:ptCount val="14"/>
                <c:pt idx="0">
                  <c:v>0.14599999999999999</c:v>
                </c:pt>
                <c:pt idx="1">
                  <c:v>0.125</c:v>
                </c:pt>
                <c:pt idx="2">
                  <c:v>0.125</c:v>
                </c:pt>
                <c:pt idx="3">
                  <c:v>0.104</c:v>
                </c:pt>
                <c:pt idx="4">
                  <c:v>0.104</c:v>
                </c:pt>
                <c:pt idx="5">
                  <c:v>8.3000000000000004E-2</c:v>
                </c:pt>
                <c:pt idx="6">
                  <c:v>6.3E-2</c:v>
                </c:pt>
                <c:pt idx="7">
                  <c:v>4.2000000000000003E-2</c:v>
                </c:pt>
                <c:pt idx="8">
                  <c:v>4.2000000000000003E-2</c:v>
                </c:pt>
                <c:pt idx="9">
                  <c:v>4.2000000000000003E-2</c:v>
                </c:pt>
                <c:pt idx="10">
                  <c:v>2.1000000000000001E-2</c:v>
                </c:pt>
                <c:pt idx="11">
                  <c:v>2.1000000000000001E-2</c:v>
                </c:pt>
                <c:pt idx="12">
                  <c:v>2.1000000000000001E-2</c:v>
                </c:pt>
                <c:pt idx="13">
                  <c:v>6.3E-2</c:v>
                </c:pt>
              </c:numCache>
            </c:numRef>
          </c:val>
          <c:extLst>
            <c:ext xmlns:c16="http://schemas.microsoft.com/office/drawing/2014/chart" uri="{C3380CC4-5D6E-409C-BE32-E72D297353CC}">
              <c16:uniqueId val="{00000000-9C0F-49A6-889F-A558953523F5}"/>
            </c:ext>
          </c:extLst>
        </c:ser>
        <c:dLbls>
          <c:dLblPos val="outEnd"/>
          <c:showLegendKey val="0"/>
          <c:showVal val="1"/>
          <c:showCatName val="0"/>
          <c:showSerName val="0"/>
          <c:showPercent val="0"/>
          <c:showBubbleSize val="0"/>
        </c:dLbls>
        <c:gapWidth val="102"/>
        <c:axId val="321754128"/>
        <c:axId val="321756480"/>
      </c:barChart>
      <c:catAx>
        <c:axId val="32175412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1756480"/>
        <c:crosses val="autoZero"/>
        <c:auto val="1"/>
        <c:lblAlgn val="ctr"/>
        <c:lblOffset val="100"/>
        <c:noMultiLvlLbl val="0"/>
      </c:catAx>
      <c:valAx>
        <c:axId val="321756480"/>
        <c:scaling>
          <c:orientation val="minMax"/>
        </c:scaling>
        <c:delete val="1"/>
        <c:axPos val="t"/>
        <c:numFmt formatCode="0%" sourceLinked="1"/>
        <c:majorTickMark val="out"/>
        <c:minorTickMark val="none"/>
        <c:tickLblPos val="nextTo"/>
        <c:crossAx val="321754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2.8994897633570695E-2"/>
          <c:w val="0.93541665029113508"/>
          <c:h val="0.93237985317040084"/>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dLbl>
              <c:idx val="3"/>
              <c:tx>
                <c:rich>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fld id="{9B24DB7F-DA9E-4974-8062-FD51473DDF4A}" type="VALUE">
                      <a:rPr lang="en-US" sz="800">
                        <a:solidFill>
                          <a:schemeClr val="tx1"/>
                        </a:solidFill>
                      </a:rPr>
                      <a:pPr>
                        <a:defRPr sz="800">
                          <a:solidFill>
                            <a:srgbClr val="FF0000"/>
                          </a:solidFill>
                        </a:defRPr>
                      </a:pPr>
                      <a:t>[VALEUR]</a:t>
                    </a:fld>
                    <a:endParaRPr lang="fr-FR"/>
                  </a:p>
                </c:rich>
              </c:tx>
              <c:spPr>
                <a:noFill/>
                <a:ln>
                  <a:noFill/>
                </a:ln>
                <a:effectLst/>
              </c:spPr>
              <c:txPr>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3B-489B-A320-0935CB2F8B25}"/>
                </c:ext>
              </c:extLst>
            </c:dLbl>
            <c:dLbl>
              <c:idx val="4"/>
              <c:delete val="1"/>
              <c:extLst>
                <c:ext xmlns:c15="http://schemas.microsoft.com/office/drawing/2012/chart" uri="{CE6537A1-D6FC-4f65-9D91-7224C49458BB}"/>
                <c:ext xmlns:c16="http://schemas.microsoft.com/office/drawing/2014/chart" uri="{C3380CC4-5D6E-409C-BE32-E72D297353CC}">
                  <c16:uniqueId val="{00000000-3B2C-4958-AD8B-53731D622D02}"/>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Sheet1!$B$2:$B$6</c:f>
              <c:numCache>
                <c:formatCode>0%</c:formatCode>
                <c:ptCount val="5"/>
                <c:pt idx="0">
                  <c:v>0.04</c:v>
                </c:pt>
                <c:pt idx="1">
                  <c:v>0.35</c:v>
                </c:pt>
                <c:pt idx="2">
                  <c:v>0.48</c:v>
                </c:pt>
                <c:pt idx="3">
                  <c:v>0.13</c:v>
                </c:pt>
                <c:pt idx="4">
                  <c:v>0</c:v>
                </c:pt>
              </c:numCache>
            </c:numRef>
          </c:val>
          <c:extLst>
            <c:ext xmlns:c16="http://schemas.microsoft.com/office/drawing/2014/chart" uri="{C3380CC4-5D6E-409C-BE32-E72D297353CC}">
              <c16:uniqueId val="{00000001-4D3B-489B-A320-0935CB2F8B25}"/>
            </c:ext>
          </c:extLst>
        </c:ser>
        <c:ser>
          <c:idx val="1"/>
          <c:order val="1"/>
          <c:tx>
            <c:strRef>
              <c:f>Sheet1!$C$1</c:f>
              <c:strCache>
                <c:ptCount val="1"/>
                <c:pt idx="0">
                  <c:v>Q3 2017</c:v>
                </c:pt>
              </c:strCache>
            </c:strRef>
          </c:tx>
          <c:spPr>
            <a:solidFill>
              <a:schemeClr val="bg1">
                <a:lumMod val="75000"/>
              </a:schemeClr>
            </a:solidFill>
            <a:ln>
              <a:noFill/>
            </a:ln>
            <a:effectLst/>
          </c:spPr>
          <c:invertIfNegative val="0"/>
          <c:cat>
            <c:strRef>
              <c:f>Sheet1!$A$2:$A$6</c:f>
              <c:strCache>
                <c:ptCount val="5"/>
                <c:pt idx="0">
                  <c:v>En forte croissance</c:v>
                </c:pt>
                <c:pt idx="1">
                  <c:v>En croissance</c:v>
                </c:pt>
                <c:pt idx="2">
                  <c:v>Stable</c:v>
                </c:pt>
                <c:pt idx="3">
                  <c:v>En dégradation</c:v>
                </c:pt>
                <c:pt idx="4">
                  <c:v>En forte dégradation</c:v>
                </c:pt>
              </c:strCache>
            </c:strRef>
          </c:cat>
          <c:val>
            <c:numRef>
              <c:f>Sheet1!$C$2:$C$6</c:f>
              <c:numCache>
                <c:formatCode>0%</c:formatCode>
                <c:ptCount val="5"/>
                <c:pt idx="0">
                  <c:v>0.04</c:v>
                </c:pt>
                <c:pt idx="1">
                  <c:v>0.35</c:v>
                </c:pt>
                <c:pt idx="2">
                  <c:v>0.47</c:v>
                </c:pt>
                <c:pt idx="3">
                  <c:v>0.14000000000000001</c:v>
                </c:pt>
                <c:pt idx="4">
                  <c:v>0</c:v>
                </c:pt>
              </c:numCache>
            </c:numRef>
          </c:val>
          <c:extLst>
            <c:ext xmlns:c16="http://schemas.microsoft.com/office/drawing/2014/chart" uri="{C3380CC4-5D6E-409C-BE32-E72D297353CC}">
              <c16:uniqueId val="{00000002-4D3B-489B-A320-0935CB2F8B25}"/>
            </c:ext>
          </c:extLst>
        </c:ser>
        <c:dLbls>
          <c:showLegendKey val="0"/>
          <c:showVal val="0"/>
          <c:showCatName val="0"/>
          <c:showSerName val="0"/>
          <c:showPercent val="0"/>
          <c:showBubbleSize val="0"/>
        </c:dLbls>
        <c:gapWidth val="90"/>
        <c:axId val="323699168"/>
        <c:axId val="323701912"/>
      </c:barChart>
      <c:catAx>
        <c:axId val="323699168"/>
        <c:scaling>
          <c:orientation val="maxMin"/>
        </c:scaling>
        <c:delete val="1"/>
        <c:axPos val="l"/>
        <c:majorGridlines>
          <c:spPr>
            <a:ln w="9525" cap="flat" cmpd="sng" algn="ctr">
              <a:noFill/>
              <a:round/>
            </a:ln>
            <a:effectLst/>
          </c:spPr>
        </c:majorGridlines>
        <c:numFmt formatCode="General" sourceLinked="1"/>
        <c:majorTickMark val="out"/>
        <c:minorTickMark val="none"/>
        <c:tickLblPos val="nextTo"/>
        <c:crossAx val="323701912"/>
        <c:crosses val="autoZero"/>
        <c:auto val="1"/>
        <c:lblAlgn val="ctr"/>
        <c:lblOffset val="100"/>
        <c:noMultiLvlLbl val="0"/>
      </c:catAx>
      <c:valAx>
        <c:axId val="323701912"/>
        <c:scaling>
          <c:orientation val="minMax"/>
        </c:scaling>
        <c:delete val="1"/>
        <c:axPos val="t"/>
        <c:numFmt formatCode="0%" sourceLinked="1"/>
        <c:majorTickMark val="out"/>
        <c:minorTickMark val="none"/>
        <c:tickLblPos val="nextTo"/>
        <c:crossAx val="32369916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2.8994897633570695E-2"/>
          <c:w val="0.93541665029113508"/>
          <c:h val="0.93237985317040084"/>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dLbl>
              <c:idx val="3"/>
              <c:tx>
                <c:rich>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fld id="{9B24DB7F-DA9E-4974-8062-FD51473DDF4A}" type="VALUE">
                      <a:rPr lang="en-US" sz="800">
                        <a:solidFill>
                          <a:schemeClr val="tx1"/>
                        </a:solidFill>
                      </a:rPr>
                      <a:pPr>
                        <a:defRPr sz="800">
                          <a:solidFill>
                            <a:srgbClr val="FF0000"/>
                          </a:solidFill>
                        </a:defRPr>
                      </a:pPr>
                      <a:t>[VALEUR]</a:t>
                    </a:fld>
                    <a:endParaRPr lang="fr-FR"/>
                  </a:p>
                </c:rich>
              </c:tx>
              <c:spPr>
                <a:noFill/>
                <a:ln>
                  <a:noFill/>
                </a:ln>
                <a:effectLst/>
              </c:spPr>
              <c:txPr>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3B-489B-A320-0935CB2F8B25}"/>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Sheet1!$B$2:$B$6</c:f>
              <c:numCache>
                <c:formatCode>0%</c:formatCode>
                <c:ptCount val="5"/>
                <c:pt idx="0">
                  <c:v>0.13</c:v>
                </c:pt>
                <c:pt idx="1">
                  <c:v>0.56000000000000005</c:v>
                </c:pt>
                <c:pt idx="2">
                  <c:v>0.23</c:v>
                </c:pt>
                <c:pt idx="3">
                  <c:v>0.08</c:v>
                </c:pt>
              </c:numCache>
            </c:numRef>
          </c:val>
          <c:extLst>
            <c:ext xmlns:c16="http://schemas.microsoft.com/office/drawing/2014/chart" uri="{C3380CC4-5D6E-409C-BE32-E72D297353CC}">
              <c16:uniqueId val="{00000001-4D3B-489B-A320-0935CB2F8B25}"/>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Sheet1!$C$2:$C$6</c:f>
              <c:numCache>
                <c:formatCode>0%</c:formatCode>
                <c:ptCount val="5"/>
                <c:pt idx="0">
                  <c:v>0.1</c:v>
                </c:pt>
                <c:pt idx="1">
                  <c:v>0.38</c:v>
                </c:pt>
                <c:pt idx="2">
                  <c:v>0.5</c:v>
                </c:pt>
                <c:pt idx="3">
                  <c:v>0.03</c:v>
                </c:pt>
              </c:numCache>
            </c:numRef>
          </c:val>
          <c:extLst>
            <c:ext xmlns:c16="http://schemas.microsoft.com/office/drawing/2014/chart" uri="{C3380CC4-5D6E-409C-BE32-E72D297353CC}">
              <c16:uniqueId val="{00000002-4D3B-489B-A320-0935CB2F8B25}"/>
            </c:ext>
          </c:extLst>
        </c:ser>
        <c:dLbls>
          <c:showLegendKey val="0"/>
          <c:showVal val="0"/>
          <c:showCatName val="0"/>
          <c:showSerName val="0"/>
          <c:showPercent val="0"/>
          <c:showBubbleSize val="0"/>
        </c:dLbls>
        <c:gapWidth val="90"/>
        <c:axId val="323696816"/>
        <c:axId val="323696424"/>
      </c:barChart>
      <c:catAx>
        <c:axId val="323696816"/>
        <c:scaling>
          <c:orientation val="maxMin"/>
        </c:scaling>
        <c:delete val="1"/>
        <c:axPos val="l"/>
        <c:majorGridlines>
          <c:spPr>
            <a:ln w="9525" cap="flat" cmpd="sng" algn="ctr">
              <a:noFill/>
              <a:round/>
            </a:ln>
            <a:effectLst/>
          </c:spPr>
        </c:majorGridlines>
        <c:numFmt formatCode="General" sourceLinked="1"/>
        <c:majorTickMark val="out"/>
        <c:minorTickMark val="none"/>
        <c:tickLblPos val="nextTo"/>
        <c:crossAx val="323696424"/>
        <c:crosses val="autoZero"/>
        <c:auto val="1"/>
        <c:lblAlgn val="ctr"/>
        <c:lblOffset val="100"/>
        <c:noMultiLvlLbl val="0"/>
      </c:catAx>
      <c:valAx>
        <c:axId val="323696424"/>
        <c:scaling>
          <c:orientation val="minMax"/>
        </c:scaling>
        <c:delete val="1"/>
        <c:axPos val="t"/>
        <c:numFmt formatCode="0%" sourceLinked="1"/>
        <c:majorTickMark val="out"/>
        <c:minorTickMark val="none"/>
        <c:tickLblPos val="nextTo"/>
        <c:crossAx val="32369681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2.8994897633570695E-2"/>
          <c:w val="0.93541665029113508"/>
          <c:h val="0.93237985317040084"/>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dLbl>
              <c:idx val="3"/>
              <c:tx>
                <c:rich>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fld id="{9B24DB7F-DA9E-4974-8062-FD51473DDF4A}" type="VALUE">
                      <a:rPr lang="en-US" sz="800">
                        <a:solidFill>
                          <a:schemeClr val="tx1"/>
                        </a:solidFill>
                      </a:rPr>
                      <a:pPr>
                        <a:defRPr sz="800">
                          <a:solidFill>
                            <a:srgbClr val="FF0000"/>
                          </a:solidFill>
                        </a:defRPr>
                      </a:pPr>
                      <a:t>[VALEUR]</a:t>
                    </a:fld>
                    <a:endParaRPr lang="fr-FR"/>
                  </a:p>
                </c:rich>
              </c:tx>
              <c:spPr>
                <a:noFill/>
                <a:ln>
                  <a:noFill/>
                </a:ln>
                <a:effectLst/>
              </c:spPr>
              <c:txPr>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3B-489B-A320-0935CB2F8B25}"/>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Sheet1!$B$2:$B$6</c:f>
              <c:numCache>
                <c:formatCode>0%</c:formatCode>
                <c:ptCount val="5"/>
                <c:pt idx="0">
                  <c:v>0.04</c:v>
                </c:pt>
                <c:pt idx="1">
                  <c:v>0.54</c:v>
                </c:pt>
                <c:pt idx="2">
                  <c:v>0.31</c:v>
                </c:pt>
                <c:pt idx="3">
                  <c:v>0.1</c:v>
                </c:pt>
                <c:pt idx="4">
                  <c:v>0</c:v>
                </c:pt>
              </c:numCache>
            </c:numRef>
          </c:val>
          <c:extLst>
            <c:ext xmlns:c16="http://schemas.microsoft.com/office/drawing/2014/chart" uri="{C3380CC4-5D6E-409C-BE32-E72D297353CC}">
              <c16:uniqueId val="{00000001-4D3B-489B-A320-0935CB2F8B25}"/>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Sheet1!$C$2:$C$6</c:f>
              <c:numCache>
                <c:formatCode>0%</c:formatCode>
                <c:ptCount val="5"/>
                <c:pt idx="0">
                  <c:v>0.04</c:v>
                </c:pt>
                <c:pt idx="1">
                  <c:v>0.35</c:v>
                </c:pt>
                <c:pt idx="2">
                  <c:v>0.56999999999999995</c:v>
                </c:pt>
                <c:pt idx="3">
                  <c:v>0.03</c:v>
                </c:pt>
                <c:pt idx="4">
                  <c:v>0.01</c:v>
                </c:pt>
              </c:numCache>
            </c:numRef>
          </c:val>
          <c:extLst>
            <c:ext xmlns:c16="http://schemas.microsoft.com/office/drawing/2014/chart" uri="{C3380CC4-5D6E-409C-BE32-E72D297353CC}">
              <c16:uniqueId val="{00000002-4D3B-489B-A320-0935CB2F8B25}"/>
            </c:ext>
          </c:extLst>
        </c:ser>
        <c:dLbls>
          <c:showLegendKey val="0"/>
          <c:showVal val="0"/>
          <c:showCatName val="0"/>
          <c:showSerName val="0"/>
          <c:showPercent val="0"/>
          <c:showBubbleSize val="0"/>
        </c:dLbls>
        <c:gapWidth val="90"/>
        <c:axId val="323700344"/>
        <c:axId val="323700736"/>
      </c:barChart>
      <c:catAx>
        <c:axId val="323700344"/>
        <c:scaling>
          <c:orientation val="maxMin"/>
        </c:scaling>
        <c:delete val="1"/>
        <c:axPos val="l"/>
        <c:majorGridlines>
          <c:spPr>
            <a:ln w="9525" cap="flat" cmpd="sng" algn="ctr">
              <a:noFill/>
              <a:round/>
            </a:ln>
            <a:effectLst/>
          </c:spPr>
        </c:majorGridlines>
        <c:numFmt formatCode="General" sourceLinked="1"/>
        <c:majorTickMark val="out"/>
        <c:minorTickMark val="none"/>
        <c:tickLblPos val="nextTo"/>
        <c:crossAx val="323700736"/>
        <c:crosses val="autoZero"/>
        <c:auto val="1"/>
        <c:lblAlgn val="ctr"/>
        <c:lblOffset val="100"/>
        <c:noMultiLvlLbl val="0"/>
      </c:catAx>
      <c:valAx>
        <c:axId val="323700736"/>
        <c:scaling>
          <c:orientation val="minMax"/>
        </c:scaling>
        <c:delete val="1"/>
        <c:axPos val="t"/>
        <c:numFmt formatCode="0%" sourceLinked="1"/>
        <c:majorTickMark val="out"/>
        <c:minorTickMark val="none"/>
        <c:tickLblPos val="nextTo"/>
        <c:crossAx val="32370034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CFO français prêts à prendre des risques</c:v>
                </c:pt>
                <c:pt idx="1">
                  <c:v>CFO français réticents à la prise de risque</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0-EBAE-448C-A784-842D3CF83CB2}"/>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CFO français prêts à prendre des risques</c:v>
                </c:pt>
                <c:pt idx="1">
                  <c:v>CFO français réticents à la prise de risque</c:v>
                </c:pt>
              </c:strCache>
            </c:strRef>
          </c:cat>
          <c:val>
            <c:numRef>
              <c:f>Sheet1!$C$2:$C$3</c:f>
              <c:numCache>
                <c:formatCode>0%</c:formatCode>
                <c:ptCount val="2"/>
                <c:pt idx="0">
                  <c:v>0.36</c:v>
                </c:pt>
                <c:pt idx="1">
                  <c:v>0.64</c:v>
                </c:pt>
              </c:numCache>
            </c:numRef>
          </c:val>
          <c:extLst>
            <c:ext xmlns:c16="http://schemas.microsoft.com/office/drawing/2014/chart" uri="{C3380CC4-5D6E-409C-BE32-E72D297353CC}">
              <c16:uniqueId val="{00000001-EBAE-448C-A784-842D3CF83CB2}"/>
            </c:ext>
          </c:extLst>
        </c:ser>
        <c:dLbls>
          <c:showLegendKey val="0"/>
          <c:showVal val="0"/>
          <c:showCatName val="0"/>
          <c:showSerName val="0"/>
          <c:showPercent val="0"/>
          <c:showBubbleSize val="0"/>
        </c:dLbls>
        <c:gapWidth val="309"/>
        <c:overlap val="-27"/>
        <c:axId val="292526440"/>
        <c:axId val="292524480"/>
      </c:barChart>
      <c:catAx>
        <c:axId val="29252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2524480"/>
        <c:crosses val="autoZero"/>
        <c:auto val="1"/>
        <c:lblAlgn val="ctr"/>
        <c:lblOffset val="100"/>
        <c:noMultiLvlLbl val="0"/>
      </c:catAx>
      <c:valAx>
        <c:axId val="292524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292526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0513285024155"/>
          <c:y val="8.7874131032092042E-3"/>
          <c:w val="0.73925422705314026"/>
          <c:h val="0.98670263740019881"/>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Pt>
            <c:idx val="0"/>
            <c:invertIfNegative val="0"/>
            <c:bubble3D val="0"/>
            <c:spPr>
              <a:solidFill>
                <a:srgbClr val="53565A"/>
              </a:solidFill>
              <a:ln>
                <a:noFill/>
              </a:ln>
              <a:effectLst/>
            </c:spPr>
            <c:extLst>
              <c:ext xmlns:c16="http://schemas.microsoft.com/office/drawing/2014/chart" uri="{C3380CC4-5D6E-409C-BE32-E72D297353CC}">
                <c16:uniqueId val="{00000001-4E39-4966-B713-FEF350DD7DB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4E39-4966-B713-FEF350DD7DB9}"/>
              </c:ext>
            </c:extLst>
          </c:dPt>
          <c:dPt>
            <c:idx val="2"/>
            <c:invertIfNegative val="0"/>
            <c:bubble3D val="0"/>
            <c:spPr>
              <a:solidFill>
                <a:srgbClr val="97999B"/>
              </a:solidFill>
              <a:ln>
                <a:noFill/>
              </a:ln>
              <a:effectLst/>
            </c:spPr>
            <c:extLst>
              <c:ext xmlns:c16="http://schemas.microsoft.com/office/drawing/2014/chart" uri="{C3380CC4-5D6E-409C-BE32-E72D297353CC}">
                <c16:uniqueId val="{00000005-4E39-4966-B713-FEF350DD7DB9}"/>
              </c:ext>
            </c:extLst>
          </c:dPt>
          <c:dLbls>
            <c:spPr>
              <a:noFill/>
              <a:ln>
                <a:noFill/>
              </a:ln>
              <a:effectLst/>
            </c:spPr>
            <c:txPr>
              <a:bodyPr rot="0" spcFirstLastPara="1" vertOverflow="ellipsis" vert="horz" wrap="square" anchor="ctr" anchorCtr="1"/>
              <a:lstStyle/>
              <a:p>
                <a:pPr>
                  <a:defRPr sz="800" b="1" i="1" u="none" strike="noStrike" kern="1200" baseline="0">
                    <a:solidFill>
                      <a:schemeClr val="tx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Moins de 100 M€</c:v>
                </c:pt>
                <c:pt idx="1">
                  <c:v>Entre 100 et 999 M€</c:v>
                </c:pt>
                <c:pt idx="2">
                  <c:v>Plus de 1 Md€</c:v>
                </c:pt>
              </c:strCache>
            </c:strRef>
          </c:cat>
          <c:val>
            <c:numRef>
              <c:f>Sheet1!$B$2:$B$4</c:f>
              <c:numCache>
                <c:formatCode>0%</c:formatCode>
                <c:ptCount val="3"/>
                <c:pt idx="0">
                  <c:v>0.25</c:v>
                </c:pt>
                <c:pt idx="1">
                  <c:v>0.5</c:v>
                </c:pt>
                <c:pt idx="2">
                  <c:v>0.25</c:v>
                </c:pt>
              </c:numCache>
            </c:numRef>
          </c:val>
          <c:extLst>
            <c:ext xmlns:c16="http://schemas.microsoft.com/office/drawing/2014/chart" uri="{C3380CC4-5D6E-409C-BE32-E72D297353CC}">
              <c16:uniqueId val="{00000006-4E39-4966-B713-FEF350DD7DB9}"/>
            </c:ext>
          </c:extLst>
        </c:ser>
        <c:ser>
          <c:idx val="1"/>
          <c:order val="1"/>
          <c:tx>
            <c:strRef>
              <c:f>Sheet1!$C$1</c:f>
              <c:strCache>
                <c:ptCount val="1"/>
                <c:pt idx="0">
                  <c:v>Q3 2017</c:v>
                </c:pt>
              </c:strCache>
            </c:strRef>
          </c:tx>
          <c:spPr>
            <a:solidFill>
              <a:schemeClr val="accent2"/>
            </a:solidFill>
            <a:ln>
              <a:noFill/>
            </a:ln>
            <a:effectLst/>
          </c:spPr>
          <c:invertIfNegative val="0"/>
          <c:dPt>
            <c:idx val="0"/>
            <c:invertIfNegative val="0"/>
            <c:bubble3D val="0"/>
            <c:spPr>
              <a:pattFill prst="dkDnDiag">
                <a:fgClr>
                  <a:schemeClr val="accent6">
                    <a:lumMod val="75000"/>
                  </a:schemeClr>
                </a:fgClr>
                <a:bgClr>
                  <a:schemeClr val="bg1"/>
                </a:bgClr>
              </a:pattFill>
              <a:ln>
                <a:noFill/>
              </a:ln>
              <a:effectLst/>
            </c:spPr>
            <c:extLst>
              <c:ext xmlns:c16="http://schemas.microsoft.com/office/drawing/2014/chart" uri="{C3380CC4-5D6E-409C-BE32-E72D297353CC}">
                <c16:uniqueId val="{00000008-4E39-4966-B713-FEF350DD7DB9}"/>
              </c:ext>
            </c:extLst>
          </c:dPt>
          <c:dPt>
            <c:idx val="1"/>
            <c:invertIfNegative val="0"/>
            <c:bubble3D val="0"/>
            <c:spPr>
              <a:pattFill prst="dkDnDiag">
                <a:fgClr>
                  <a:schemeClr val="accent1"/>
                </a:fgClr>
                <a:bgClr>
                  <a:schemeClr val="bg1"/>
                </a:bgClr>
              </a:pattFill>
              <a:ln>
                <a:noFill/>
              </a:ln>
              <a:effectLst/>
            </c:spPr>
            <c:extLst>
              <c:ext xmlns:c16="http://schemas.microsoft.com/office/drawing/2014/chart" uri="{C3380CC4-5D6E-409C-BE32-E72D297353CC}">
                <c16:uniqueId val="{0000000A-4E39-4966-B713-FEF350DD7DB9}"/>
              </c:ext>
            </c:extLst>
          </c:dPt>
          <c:dPt>
            <c:idx val="2"/>
            <c:invertIfNegative val="0"/>
            <c:bubble3D val="0"/>
            <c:spPr>
              <a:pattFill prst="dkDnDiag">
                <a:fgClr>
                  <a:srgbClr val="97999B"/>
                </a:fgClr>
                <a:bgClr>
                  <a:schemeClr val="bg1"/>
                </a:bgClr>
              </a:pattFill>
              <a:ln>
                <a:noFill/>
              </a:ln>
              <a:effectLst/>
            </c:spPr>
            <c:extLst>
              <c:ext xmlns:c16="http://schemas.microsoft.com/office/drawing/2014/chart" uri="{C3380CC4-5D6E-409C-BE32-E72D297353CC}">
                <c16:uniqueId val="{0000000C-4E39-4966-B713-FEF350DD7DB9}"/>
              </c:ext>
            </c:extLst>
          </c:dPt>
          <c:dLbls>
            <c:spPr>
              <a:noFill/>
              <a:ln>
                <a:noFill/>
              </a:ln>
              <a:effectLst/>
            </c:spPr>
            <c:txPr>
              <a:bodyPr rot="0" spcFirstLastPara="1" vertOverflow="ellipsis" vert="horz" wrap="square" lIns="38100" tIns="19050" rIns="38100" bIns="19050" anchor="ctr" anchorCtr="1">
                <a:spAutoFit/>
              </a:bodyPr>
              <a:lstStyle/>
              <a:p>
                <a:pPr>
                  <a:defRPr sz="800" b="0" i="1" u="none" strike="noStrike" kern="1200" baseline="0">
                    <a:solidFill>
                      <a:schemeClr val="tx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Moins de 100 M€</c:v>
                </c:pt>
                <c:pt idx="1">
                  <c:v>Entre 100 et 999 M€</c:v>
                </c:pt>
                <c:pt idx="2">
                  <c:v>Plus de 1 Md€</c:v>
                </c:pt>
              </c:strCache>
            </c:strRef>
          </c:cat>
          <c:val>
            <c:numRef>
              <c:f>Sheet1!$C$2:$C$4</c:f>
              <c:numCache>
                <c:formatCode>###0%</c:formatCode>
                <c:ptCount val="3"/>
                <c:pt idx="0">
                  <c:v>0.5</c:v>
                </c:pt>
                <c:pt idx="1">
                  <c:v>0.38461538461538469</c:v>
                </c:pt>
                <c:pt idx="2">
                  <c:v>0.12</c:v>
                </c:pt>
              </c:numCache>
            </c:numRef>
          </c:val>
          <c:extLst>
            <c:ext xmlns:c16="http://schemas.microsoft.com/office/drawing/2014/chart" uri="{C3380CC4-5D6E-409C-BE32-E72D297353CC}">
              <c16:uniqueId val="{0000000D-4E39-4966-B713-FEF350DD7DB9}"/>
            </c:ext>
          </c:extLst>
        </c:ser>
        <c:dLbls>
          <c:showLegendKey val="0"/>
          <c:showVal val="0"/>
          <c:showCatName val="0"/>
          <c:showSerName val="0"/>
          <c:showPercent val="0"/>
          <c:showBubbleSize val="0"/>
        </c:dLbls>
        <c:gapWidth val="100"/>
        <c:axId val="441275440"/>
        <c:axId val="441277400"/>
      </c:barChart>
      <c:valAx>
        <c:axId val="441277400"/>
        <c:scaling>
          <c:orientation val="maxMin"/>
        </c:scaling>
        <c:delete val="1"/>
        <c:axPos val="t"/>
        <c:numFmt formatCode="0%" sourceLinked="1"/>
        <c:majorTickMark val="out"/>
        <c:minorTickMark val="none"/>
        <c:tickLblPos val="nextTo"/>
        <c:crossAx val="441275440"/>
        <c:crosses val="autoZero"/>
        <c:crossBetween val="between"/>
      </c:valAx>
      <c:catAx>
        <c:axId val="441275440"/>
        <c:scaling>
          <c:orientation val="maxMin"/>
        </c:scaling>
        <c:delete val="1"/>
        <c:axPos val="r"/>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crossAx val="44127740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900"/>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90338164251208"/>
          <c:y val="0"/>
          <c:w val="0.80703442028985495"/>
          <c:h val="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B935-4E48-B2E1-2FF9179AD732}"/>
              </c:ext>
            </c:extLst>
          </c:dPt>
          <c:dPt>
            <c:idx val="2"/>
            <c:invertIfNegative val="0"/>
            <c:bubble3D val="0"/>
            <c:spPr>
              <a:solidFill>
                <a:srgbClr val="97999B"/>
              </a:solidFill>
              <a:ln>
                <a:noFill/>
              </a:ln>
              <a:effectLst/>
            </c:spPr>
            <c:extLst>
              <c:ext xmlns:c16="http://schemas.microsoft.com/office/drawing/2014/chart" uri="{C3380CC4-5D6E-409C-BE32-E72D297353CC}">
                <c16:uniqueId val="{00000003-B935-4E48-B2E1-2FF9179AD732}"/>
              </c:ext>
            </c:extLst>
          </c:dPt>
          <c:dLbls>
            <c:spPr>
              <a:noFill/>
              <a:ln>
                <a:noFill/>
              </a:ln>
              <a:effectLst/>
            </c:spPr>
            <c:txPr>
              <a:bodyPr rot="0" spcFirstLastPara="1" vertOverflow="ellipsis" vert="horz" wrap="square" lIns="38100" tIns="19050" rIns="38100" bIns="19050" anchor="ctr" anchorCtr="1">
                <a:spAutoFit/>
              </a:bodyPr>
              <a:lstStyle/>
              <a:p>
                <a:pPr>
                  <a:defRPr sz="800" b="1" i="1" u="none" strike="noStrike" kern="1200" baseline="0">
                    <a:solidFill>
                      <a:schemeClr val="tx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Moins de 100 M€</c:v>
                </c:pt>
                <c:pt idx="1">
                  <c:v>Entre 100 et 999 M€</c:v>
                </c:pt>
                <c:pt idx="2">
                  <c:v>Plus de 1 Md€</c:v>
                </c:pt>
              </c:strCache>
            </c:strRef>
          </c:cat>
          <c:val>
            <c:numRef>
              <c:f>Sheet1!$B$2:$B$4</c:f>
              <c:numCache>
                <c:formatCode>0%</c:formatCode>
                <c:ptCount val="3"/>
                <c:pt idx="0">
                  <c:v>0.42</c:v>
                </c:pt>
                <c:pt idx="1">
                  <c:v>0.33</c:v>
                </c:pt>
                <c:pt idx="2">
                  <c:v>0.25</c:v>
                </c:pt>
              </c:numCache>
            </c:numRef>
          </c:val>
          <c:extLst>
            <c:ext xmlns:c16="http://schemas.microsoft.com/office/drawing/2014/chart" uri="{C3380CC4-5D6E-409C-BE32-E72D297353CC}">
              <c16:uniqueId val="{00000004-B935-4E48-B2E1-2FF9179AD732}"/>
            </c:ext>
          </c:extLst>
        </c:ser>
        <c:ser>
          <c:idx val="1"/>
          <c:order val="1"/>
          <c:tx>
            <c:strRef>
              <c:f>Sheet1!$C$1</c:f>
              <c:strCache>
                <c:ptCount val="1"/>
                <c:pt idx="0">
                  <c:v>Sales</c:v>
                </c:pt>
              </c:strCache>
            </c:strRef>
          </c:tx>
          <c:spPr>
            <a:solidFill>
              <a:schemeClr val="accent2"/>
            </a:solidFill>
            <a:ln>
              <a:noFill/>
            </a:ln>
            <a:effectLst/>
          </c:spPr>
          <c:invertIfNegative val="0"/>
          <c:dPt>
            <c:idx val="0"/>
            <c:invertIfNegative val="0"/>
            <c:bubble3D val="0"/>
            <c:spPr>
              <a:pattFill prst="dkDnDiag">
                <a:fgClr>
                  <a:schemeClr val="accent6">
                    <a:lumMod val="75000"/>
                  </a:schemeClr>
                </a:fgClr>
                <a:bgClr>
                  <a:schemeClr val="bg1"/>
                </a:bgClr>
              </a:pattFill>
              <a:ln>
                <a:noFill/>
              </a:ln>
              <a:effectLst/>
            </c:spPr>
            <c:extLst>
              <c:ext xmlns:c16="http://schemas.microsoft.com/office/drawing/2014/chart" uri="{C3380CC4-5D6E-409C-BE32-E72D297353CC}">
                <c16:uniqueId val="{00000006-B935-4E48-B2E1-2FF9179AD732}"/>
              </c:ext>
            </c:extLst>
          </c:dPt>
          <c:dPt>
            <c:idx val="1"/>
            <c:invertIfNegative val="0"/>
            <c:bubble3D val="0"/>
            <c:spPr>
              <a:pattFill prst="dkDnDiag">
                <a:fgClr>
                  <a:schemeClr val="accent1"/>
                </a:fgClr>
                <a:bgClr>
                  <a:schemeClr val="bg1"/>
                </a:bgClr>
              </a:pattFill>
              <a:ln>
                <a:noFill/>
              </a:ln>
              <a:effectLst/>
            </c:spPr>
            <c:extLst>
              <c:ext xmlns:c16="http://schemas.microsoft.com/office/drawing/2014/chart" uri="{C3380CC4-5D6E-409C-BE32-E72D297353CC}">
                <c16:uniqueId val="{00000008-B935-4E48-B2E1-2FF9179AD732}"/>
              </c:ext>
            </c:extLst>
          </c:dPt>
          <c:dPt>
            <c:idx val="2"/>
            <c:invertIfNegative val="0"/>
            <c:bubble3D val="0"/>
            <c:spPr>
              <a:pattFill prst="dkDnDiag">
                <a:fgClr>
                  <a:srgbClr val="97999B"/>
                </a:fgClr>
                <a:bgClr>
                  <a:schemeClr val="bg1"/>
                </a:bgClr>
              </a:pattFill>
              <a:ln>
                <a:noFill/>
              </a:ln>
              <a:effectLst/>
            </c:spPr>
            <c:extLst>
              <c:ext xmlns:c16="http://schemas.microsoft.com/office/drawing/2014/chart" uri="{C3380CC4-5D6E-409C-BE32-E72D297353CC}">
                <c16:uniqueId val="{0000000A-B935-4E48-B2E1-2FF9179AD732}"/>
              </c:ext>
            </c:extLst>
          </c:dPt>
          <c:dLbls>
            <c:spPr>
              <a:noFill/>
              <a:ln>
                <a:noFill/>
              </a:ln>
              <a:effectLst/>
            </c:spPr>
            <c:txPr>
              <a:bodyPr rot="0" spcFirstLastPara="1" vertOverflow="ellipsis" vert="horz" wrap="square" anchor="ctr" anchorCtr="1"/>
              <a:lstStyle/>
              <a:p>
                <a:pPr>
                  <a:defRPr sz="800" b="0" i="1" u="none" strike="noStrike" kern="1200" baseline="0">
                    <a:solidFill>
                      <a:schemeClr val="tx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Moins de 100 M€</c:v>
                </c:pt>
                <c:pt idx="1">
                  <c:v>Entre 100 et 999 M€</c:v>
                </c:pt>
                <c:pt idx="2">
                  <c:v>Plus de 1 Md€</c:v>
                </c:pt>
              </c:strCache>
            </c:strRef>
          </c:cat>
          <c:val>
            <c:numRef>
              <c:f>Sheet1!$C$2:$C$4</c:f>
              <c:numCache>
                <c:formatCode>###0%</c:formatCode>
                <c:ptCount val="3"/>
                <c:pt idx="0">
                  <c:v>0.434782608695652</c:v>
                </c:pt>
                <c:pt idx="1">
                  <c:v>0.41304347826086951</c:v>
                </c:pt>
                <c:pt idx="2">
                  <c:v>0.15</c:v>
                </c:pt>
              </c:numCache>
            </c:numRef>
          </c:val>
          <c:extLst>
            <c:ext xmlns:c16="http://schemas.microsoft.com/office/drawing/2014/chart" uri="{C3380CC4-5D6E-409C-BE32-E72D297353CC}">
              <c16:uniqueId val="{0000000B-B935-4E48-B2E1-2FF9179AD732}"/>
            </c:ext>
          </c:extLst>
        </c:ser>
        <c:dLbls>
          <c:showLegendKey val="0"/>
          <c:showVal val="0"/>
          <c:showCatName val="0"/>
          <c:showSerName val="0"/>
          <c:showPercent val="0"/>
          <c:showBubbleSize val="0"/>
        </c:dLbls>
        <c:gapWidth val="100"/>
        <c:axId val="439709912"/>
        <c:axId val="439709520"/>
      </c:barChart>
      <c:valAx>
        <c:axId val="439709520"/>
        <c:scaling>
          <c:orientation val="minMax"/>
        </c:scaling>
        <c:delete val="1"/>
        <c:axPos val="t"/>
        <c:numFmt formatCode="0%" sourceLinked="1"/>
        <c:majorTickMark val="out"/>
        <c:minorTickMark val="none"/>
        <c:tickLblPos val="nextTo"/>
        <c:crossAx val="439709912"/>
        <c:crosses val="autoZero"/>
        <c:crossBetween val="between"/>
      </c:valAx>
      <c:catAx>
        <c:axId val="439709912"/>
        <c:scaling>
          <c:orientation val="maxMin"/>
        </c:scaling>
        <c:delete val="1"/>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crossAx val="43970952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9797191110467"/>
          <c:y val="4.3137502716515952E-2"/>
          <c:w val="0.84444501734435118"/>
          <c:h val="0.88216537585910693"/>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Les politiques fiscales et sociales en Europe</c:v>
                </c:pt>
                <c:pt idx="1">
                  <c:v>L’incertitude économique européenne générale</c:v>
                </c:pt>
                <c:pt idx="2">
                  <c:v>La croissance des pays émergents</c:v>
                </c:pt>
                <c:pt idx="3">
                  <c:v>L’évolution du cours des matières premières</c:v>
                </c:pt>
                <c:pt idx="4">
                  <c:v>Le cours de l’euro</c:v>
                </c:pt>
                <c:pt idx="5">
                  <c:v>La coordination des politiques économiques européennes</c:v>
                </c:pt>
                <c:pt idx="6">
                  <c:v>L’instabilité des marchés financiers</c:v>
                </c:pt>
                <c:pt idx="7">
                  <c:v>Le Cyberrisk</c:v>
                </c:pt>
                <c:pt idx="8">
                  <c:v>L’évolution des pays membres (eurozone)</c:v>
                </c:pt>
              </c:strCache>
            </c:strRef>
          </c:cat>
          <c:val>
            <c:numRef>
              <c:f>Sheet1!$B$2:$B$10</c:f>
              <c:numCache>
                <c:formatCode>0%</c:formatCode>
                <c:ptCount val="9"/>
                <c:pt idx="0">
                  <c:v>0.56000000000000005</c:v>
                </c:pt>
                <c:pt idx="1">
                  <c:v>0.35</c:v>
                </c:pt>
                <c:pt idx="2">
                  <c:v>0.23</c:v>
                </c:pt>
                <c:pt idx="3">
                  <c:v>0.21</c:v>
                </c:pt>
                <c:pt idx="4">
                  <c:v>0.21</c:v>
                </c:pt>
                <c:pt idx="5">
                  <c:v>0.19</c:v>
                </c:pt>
                <c:pt idx="6">
                  <c:v>0.17</c:v>
                </c:pt>
                <c:pt idx="7">
                  <c:v>0.17</c:v>
                </c:pt>
                <c:pt idx="8">
                  <c:v>0.13</c:v>
                </c:pt>
              </c:numCache>
            </c:numRef>
          </c:val>
          <c:extLst>
            <c:ext xmlns:c16="http://schemas.microsoft.com/office/drawing/2014/chart" uri="{C3380CC4-5D6E-409C-BE32-E72D297353CC}">
              <c16:uniqueId val="{00000000-E63B-4695-A65B-E9EF50471A89}"/>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Les politiques fiscales et sociales en Europe</c:v>
                </c:pt>
                <c:pt idx="1">
                  <c:v>L’incertitude économique européenne générale</c:v>
                </c:pt>
                <c:pt idx="2">
                  <c:v>La croissance des pays émergents</c:v>
                </c:pt>
                <c:pt idx="3">
                  <c:v>L’évolution du cours des matières premières</c:v>
                </c:pt>
                <c:pt idx="4">
                  <c:v>Le cours de l’euro</c:v>
                </c:pt>
                <c:pt idx="5">
                  <c:v>La coordination des politiques économiques européennes</c:v>
                </c:pt>
                <c:pt idx="6">
                  <c:v>L’instabilité des marchés financiers</c:v>
                </c:pt>
                <c:pt idx="7">
                  <c:v>Le Cyberrisk</c:v>
                </c:pt>
                <c:pt idx="8">
                  <c:v>L’évolution des pays membres (eurozone)</c:v>
                </c:pt>
              </c:strCache>
            </c:strRef>
          </c:cat>
          <c:val>
            <c:numRef>
              <c:f>Sheet1!$C$2:$C$10</c:f>
              <c:numCache>
                <c:formatCode>0%</c:formatCode>
                <c:ptCount val="9"/>
                <c:pt idx="0">
                  <c:v>0.44444444444444442</c:v>
                </c:pt>
                <c:pt idx="1">
                  <c:v>0.47222222222222221</c:v>
                </c:pt>
                <c:pt idx="2">
                  <c:v>0.16666666666666666</c:v>
                </c:pt>
                <c:pt idx="3">
                  <c:v>0.34722222222222221</c:v>
                </c:pt>
                <c:pt idx="4">
                  <c:v>0.3888888888888889</c:v>
                </c:pt>
                <c:pt idx="5">
                  <c:v>8.3333333333333329E-2</c:v>
                </c:pt>
                <c:pt idx="6">
                  <c:v>0.2361111111111111</c:v>
                </c:pt>
                <c:pt idx="8">
                  <c:v>0.1388888888888889</c:v>
                </c:pt>
              </c:numCache>
            </c:numRef>
          </c:val>
          <c:extLst>
            <c:ext xmlns:c16="http://schemas.microsoft.com/office/drawing/2014/chart" uri="{C3380CC4-5D6E-409C-BE32-E72D297353CC}">
              <c16:uniqueId val="{00000001-E63B-4695-A65B-E9EF50471A89}"/>
            </c:ext>
          </c:extLst>
        </c:ser>
        <c:dLbls>
          <c:showLegendKey val="0"/>
          <c:showVal val="0"/>
          <c:showCatName val="0"/>
          <c:showSerName val="0"/>
          <c:showPercent val="0"/>
          <c:showBubbleSize val="0"/>
        </c:dLbls>
        <c:gapWidth val="90"/>
        <c:axId val="292526832"/>
        <c:axId val="292527224"/>
      </c:barChart>
      <c:catAx>
        <c:axId val="292526832"/>
        <c:scaling>
          <c:orientation val="maxMin"/>
        </c:scaling>
        <c:delete val="1"/>
        <c:axPos val="r"/>
        <c:majorGridlines>
          <c:spPr>
            <a:ln w="9525" cap="flat" cmpd="sng" algn="ctr">
              <a:noFill/>
              <a:round/>
            </a:ln>
            <a:effectLst/>
          </c:spPr>
        </c:majorGridlines>
        <c:numFmt formatCode="General" sourceLinked="1"/>
        <c:majorTickMark val="none"/>
        <c:minorTickMark val="none"/>
        <c:tickLblPos val="nextTo"/>
        <c:crossAx val="292527224"/>
        <c:crosses val="autoZero"/>
        <c:auto val="1"/>
        <c:lblAlgn val="ctr"/>
        <c:lblOffset val="100"/>
        <c:noMultiLvlLbl val="0"/>
      </c:catAx>
      <c:valAx>
        <c:axId val="292527224"/>
        <c:scaling>
          <c:orientation val="maxMin"/>
        </c:scaling>
        <c:delete val="1"/>
        <c:axPos val="t"/>
        <c:numFmt formatCode="0%" sourceLinked="1"/>
        <c:majorTickMark val="none"/>
        <c:minorTickMark val="none"/>
        <c:tickLblPos val="nextTo"/>
        <c:crossAx val="292526832"/>
        <c:crosses val="autoZero"/>
        <c:crossBetween val="between"/>
      </c:valAx>
      <c:spPr>
        <a:noFill/>
        <a:ln>
          <a:noFill/>
        </a:ln>
        <a:effectLst/>
      </c:spPr>
    </c:plotArea>
    <c:legend>
      <c:legendPos val="l"/>
      <c:layout>
        <c:manualLayout>
          <c:xMode val="edge"/>
          <c:yMode val="edge"/>
          <c:x val="0.12351685935945432"/>
          <c:y val="0.94420937246712378"/>
          <c:w val="0.67140876822533002"/>
          <c:h val="5.39565427498444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8917615557E-2"/>
          <c:y val="2.5223722622158998E-2"/>
          <c:w val="0.97494127282831"/>
          <c:h val="0.97477646186016043"/>
        </c:manualLayout>
      </c:layout>
      <c:barChart>
        <c:barDir val="bar"/>
        <c:grouping val="stacked"/>
        <c:varyColors val="0"/>
        <c:ser>
          <c:idx val="0"/>
          <c:order val="0"/>
          <c:tx>
            <c:strRef>
              <c:f>Sheet1!$B$1</c:f>
              <c:strCache>
                <c:ptCount val="1"/>
                <c:pt idx="0">
                  <c:v>Moins de 100 millions d’euro</c:v>
                </c:pt>
              </c:strCache>
            </c:strRef>
          </c:tx>
          <c:spPr>
            <a:solidFill>
              <a:srgbClr val="53565A"/>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Les politiques fiscales et sociales en Europe</c:v>
                </c:pt>
                <c:pt idx="1">
                  <c:v>L’incertitude économique européenne générale</c:v>
                </c:pt>
                <c:pt idx="2">
                  <c:v>La croissance des pays émergents</c:v>
                </c:pt>
                <c:pt idx="3">
                  <c:v>L’évolution du cours des matières premières</c:v>
                </c:pt>
                <c:pt idx="4">
                  <c:v>Le cours de l’euro</c:v>
                </c:pt>
                <c:pt idx="5">
                  <c:v>La coordination des politiques économiques européennes</c:v>
                </c:pt>
                <c:pt idx="6">
                  <c:v>L’instabilité des marchés financiers</c:v>
                </c:pt>
                <c:pt idx="7">
                  <c:v>Le Cyberrisk</c:v>
                </c:pt>
                <c:pt idx="8">
                  <c:v>L’évolution des pays membres (eurozone)</c:v>
                </c:pt>
              </c:strCache>
            </c:strRef>
          </c:cat>
          <c:val>
            <c:numRef>
              <c:f>Sheet1!$B$2:$B$10</c:f>
              <c:numCache>
                <c:formatCode>###0%</c:formatCode>
                <c:ptCount val="9"/>
                <c:pt idx="0">
                  <c:v>0.37</c:v>
                </c:pt>
                <c:pt idx="1">
                  <c:v>0.35</c:v>
                </c:pt>
                <c:pt idx="2">
                  <c:v>0.27</c:v>
                </c:pt>
                <c:pt idx="3">
                  <c:v>0.3</c:v>
                </c:pt>
                <c:pt idx="4">
                  <c:v>0.4</c:v>
                </c:pt>
                <c:pt idx="5">
                  <c:v>0.33</c:v>
                </c:pt>
                <c:pt idx="6">
                  <c:v>0.38</c:v>
                </c:pt>
                <c:pt idx="8">
                  <c:v>0.5</c:v>
                </c:pt>
              </c:numCache>
            </c:numRef>
          </c:val>
          <c:extLst>
            <c:ext xmlns:c16="http://schemas.microsoft.com/office/drawing/2014/chart" uri="{C3380CC4-5D6E-409C-BE32-E72D297353CC}">
              <c16:uniqueId val="{00000000-C783-497C-86CE-98265283D6BD}"/>
            </c:ext>
          </c:extLst>
        </c:ser>
        <c:ser>
          <c:idx val="1"/>
          <c:order val="1"/>
          <c:tx>
            <c:strRef>
              <c:f>Sheet1!$C$1</c:f>
              <c:strCache>
                <c:ptCount val="1"/>
                <c:pt idx="0">
                  <c:v>Entre 100 et 999 millions d’euro</c:v>
                </c:pt>
              </c:strCache>
            </c:strRef>
          </c:tx>
          <c:spPr>
            <a:solidFill>
              <a:schemeClr val="accent1"/>
            </a:solidFill>
            <a:ln>
              <a:noFill/>
            </a:ln>
            <a:effectLst/>
          </c:spPr>
          <c:invertIfNegative val="0"/>
          <c:dLbls>
            <c:dLbl>
              <c:idx val="3"/>
              <c:layout>
                <c:manualLayout>
                  <c:x val="8.5753927941048663E-3"/>
                  <c:y val="2.075483477970345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83-497C-86CE-98265283D6BD}"/>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Les politiques fiscales et sociales en Europe</c:v>
                </c:pt>
                <c:pt idx="1">
                  <c:v>L’incertitude économique européenne générale</c:v>
                </c:pt>
                <c:pt idx="2">
                  <c:v>La croissance des pays émergents</c:v>
                </c:pt>
                <c:pt idx="3">
                  <c:v>L’évolution du cours des matières premières</c:v>
                </c:pt>
                <c:pt idx="4">
                  <c:v>Le cours de l’euro</c:v>
                </c:pt>
                <c:pt idx="5">
                  <c:v>La coordination des politiques économiques européennes</c:v>
                </c:pt>
                <c:pt idx="6">
                  <c:v>L’instabilité des marchés financiers</c:v>
                </c:pt>
                <c:pt idx="7">
                  <c:v>Le Cyberrisk</c:v>
                </c:pt>
                <c:pt idx="8">
                  <c:v>L’évolution des pays membres (eurozone)</c:v>
                </c:pt>
              </c:strCache>
            </c:strRef>
          </c:cat>
          <c:val>
            <c:numRef>
              <c:f>Sheet1!$C$2:$C$10</c:f>
              <c:numCache>
                <c:formatCode>###0%</c:formatCode>
                <c:ptCount val="9"/>
                <c:pt idx="0">
                  <c:v>0.44</c:v>
                </c:pt>
                <c:pt idx="1">
                  <c:v>0.41</c:v>
                </c:pt>
                <c:pt idx="2">
                  <c:v>0.27</c:v>
                </c:pt>
                <c:pt idx="3">
                  <c:v>0.5</c:v>
                </c:pt>
                <c:pt idx="4">
                  <c:v>0.6</c:v>
                </c:pt>
                <c:pt idx="5">
                  <c:v>0.33</c:v>
                </c:pt>
                <c:pt idx="6">
                  <c:v>0.38</c:v>
                </c:pt>
                <c:pt idx="7">
                  <c:v>0.5</c:v>
                </c:pt>
                <c:pt idx="8">
                  <c:v>0.33</c:v>
                </c:pt>
              </c:numCache>
            </c:numRef>
          </c:val>
          <c:extLst>
            <c:ext xmlns:c16="http://schemas.microsoft.com/office/drawing/2014/chart" uri="{C3380CC4-5D6E-409C-BE32-E72D297353CC}">
              <c16:uniqueId val="{00000002-C783-497C-86CE-98265283D6BD}"/>
            </c:ext>
          </c:extLst>
        </c:ser>
        <c:ser>
          <c:idx val="2"/>
          <c:order val="2"/>
          <c:tx>
            <c:strRef>
              <c:f>Sheet1!$D$1</c:f>
              <c:strCache>
                <c:ptCount val="1"/>
                <c:pt idx="0">
                  <c:v>Plus de 1 milliard</c:v>
                </c:pt>
              </c:strCache>
            </c:strRef>
          </c:tx>
          <c:spPr>
            <a:solidFill>
              <a:srgbClr val="97999B"/>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C783-497C-86CE-98265283D6BD}"/>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Les politiques fiscales et sociales en Europe</c:v>
                </c:pt>
                <c:pt idx="1">
                  <c:v>L’incertitude économique européenne générale</c:v>
                </c:pt>
                <c:pt idx="2">
                  <c:v>La croissance des pays émergents</c:v>
                </c:pt>
                <c:pt idx="3">
                  <c:v>L’évolution du cours des matières premières</c:v>
                </c:pt>
                <c:pt idx="4">
                  <c:v>Le cours de l’euro</c:v>
                </c:pt>
                <c:pt idx="5">
                  <c:v>La coordination des politiques économiques européennes</c:v>
                </c:pt>
                <c:pt idx="6">
                  <c:v>L’instabilité des marchés financiers</c:v>
                </c:pt>
                <c:pt idx="7">
                  <c:v>Le Cyberrisk</c:v>
                </c:pt>
                <c:pt idx="8">
                  <c:v>L’évolution des pays membres (eurozone)</c:v>
                </c:pt>
              </c:strCache>
            </c:strRef>
          </c:cat>
          <c:val>
            <c:numRef>
              <c:f>Sheet1!$D$2:$D$10</c:f>
              <c:numCache>
                <c:formatCode>###0%</c:formatCode>
                <c:ptCount val="9"/>
                <c:pt idx="0">
                  <c:v>0.19</c:v>
                </c:pt>
                <c:pt idx="1">
                  <c:v>0.24</c:v>
                </c:pt>
                <c:pt idx="2">
                  <c:v>0.45</c:v>
                </c:pt>
                <c:pt idx="3">
                  <c:v>0.2</c:v>
                </c:pt>
                <c:pt idx="5">
                  <c:v>0.33</c:v>
                </c:pt>
                <c:pt idx="6">
                  <c:v>0.25</c:v>
                </c:pt>
                <c:pt idx="7">
                  <c:v>0.5</c:v>
                </c:pt>
                <c:pt idx="8">
                  <c:v>0.17</c:v>
                </c:pt>
              </c:numCache>
            </c:numRef>
          </c:val>
          <c:extLst>
            <c:ext xmlns:c16="http://schemas.microsoft.com/office/drawing/2014/chart" uri="{C3380CC4-5D6E-409C-BE32-E72D297353CC}">
              <c16:uniqueId val="{00000004-C783-497C-86CE-98265283D6BD}"/>
            </c:ext>
          </c:extLst>
        </c:ser>
        <c:dLbls>
          <c:showLegendKey val="0"/>
          <c:showVal val="0"/>
          <c:showCatName val="0"/>
          <c:showSerName val="0"/>
          <c:showPercent val="0"/>
          <c:showBubbleSize val="0"/>
        </c:dLbls>
        <c:gapWidth val="50"/>
        <c:overlap val="100"/>
        <c:axId val="292520168"/>
        <c:axId val="292524872"/>
      </c:barChart>
      <c:catAx>
        <c:axId val="292520168"/>
        <c:scaling>
          <c:orientation val="maxMin"/>
        </c:scaling>
        <c:delete val="1"/>
        <c:axPos val="l"/>
        <c:numFmt formatCode="General" sourceLinked="0"/>
        <c:majorTickMark val="out"/>
        <c:minorTickMark val="none"/>
        <c:tickLblPos val="nextTo"/>
        <c:crossAx val="292524872"/>
        <c:crosses val="autoZero"/>
        <c:auto val="1"/>
        <c:lblAlgn val="ctr"/>
        <c:lblOffset val="100"/>
        <c:noMultiLvlLbl val="0"/>
      </c:catAx>
      <c:valAx>
        <c:axId val="292524872"/>
        <c:scaling>
          <c:orientation val="minMax"/>
          <c:max val="1"/>
          <c:min val="0"/>
        </c:scaling>
        <c:delete val="1"/>
        <c:axPos val="t"/>
        <c:numFmt formatCode="###0%" sourceLinked="1"/>
        <c:majorTickMark val="out"/>
        <c:minorTickMark val="none"/>
        <c:tickLblPos val="nextTo"/>
        <c:crossAx val="29252016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4.3137502716515952E-2"/>
          <c:w val="0.94620815746066045"/>
          <c:h val="0.88675454906519036"/>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La réduction des coûts</c:v>
                </c:pt>
                <c:pt idx="1">
                  <c:v>La croissance organique</c:v>
                </c:pt>
                <c:pt idx="2">
                  <c:v>Le développement du capital humain</c:v>
                </c:pt>
                <c:pt idx="3">
                  <c:v>La croissance externe par le biais d’acquisitions</c:v>
                </c:pt>
                <c:pt idx="4">
                  <c:v>L’introduction de nouveaux produits / services</c:v>
                </c:pt>
                <c:pt idx="5">
                  <c:v>L’augmentation des investissements</c:v>
                </c:pt>
                <c:pt idx="6">
                  <c:v>L’augmentation de la trésorerie disponible</c:v>
                </c:pt>
                <c:pt idx="7">
                  <c:v>La croissance externe sur de nouveaux marchés</c:v>
                </c:pt>
                <c:pt idx="8">
                  <c:v>La diminution de l’endettement</c:v>
                </c:pt>
                <c:pt idx="9">
                  <c:v>L’augmentation des dépenses d’investissement</c:v>
                </c:pt>
                <c:pt idx="10">
                  <c:v>L’augmentation des dépenses d’exploitation</c:v>
                </c:pt>
              </c:strCache>
            </c:strRef>
          </c:cat>
          <c:val>
            <c:numRef>
              <c:f>Sheet1!$B$2:$B$12</c:f>
              <c:numCache>
                <c:formatCode>0%</c:formatCode>
                <c:ptCount val="11"/>
                <c:pt idx="0">
                  <c:v>0.44</c:v>
                </c:pt>
                <c:pt idx="1">
                  <c:v>0.42</c:v>
                </c:pt>
                <c:pt idx="2">
                  <c:v>0.38</c:v>
                </c:pt>
                <c:pt idx="3">
                  <c:v>0.35</c:v>
                </c:pt>
                <c:pt idx="4">
                  <c:v>0.33</c:v>
                </c:pt>
                <c:pt idx="5">
                  <c:v>0.25</c:v>
                </c:pt>
                <c:pt idx="6">
                  <c:v>0.17</c:v>
                </c:pt>
                <c:pt idx="7">
                  <c:v>0.13</c:v>
                </c:pt>
                <c:pt idx="8">
                  <c:v>0.1</c:v>
                </c:pt>
                <c:pt idx="9">
                  <c:v>0.1</c:v>
                </c:pt>
                <c:pt idx="10">
                  <c:v>0.04</c:v>
                </c:pt>
              </c:numCache>
            </c:numRef>
          </c:val>
          <c:extLst>
            <c:ext xmlns:c16="http://schemas.microsoft.com/office/drawing/2014/chart" uri="{C3380CC4-5D6E-409C-BE32-E72D297353CC}">
              <c16:uniqueId val="{00000000-1642-4853-82EE-DD9E42470146}"/>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La réduction des coûts</c:v>
                </c:pt>
                <c:pt idx="1">
                  <c:v>La croissance organique</c:v>
                </c:pt>
                <c:pt idx="2">
                  <c:v>Le développement du capital humain</c:v>
                </c:pt>
                <c:pt idx="3">
                  <c:v>La croissance externe par le biais d’acquisitions</c:v>
                </c:pt>
                <c:pt idx="4">
                  <c:v>L’introduction de nouveaux produits / services</c:v>
                </c:pt>
                <c:pt idx="5">
                  <c:v>L’augmentation des investissements</c:v>
                </c:pt>
                <c:pt idx="6">
                  <c:v>L’augmentation de la trésorerie disponible</c:v>
                </c:pt>
                <c:pt idx="7">
                  <c:v>La croissance externe sur de nouveaux marchés</c:v>
                </c:pt>
                <c:pt idx="8">
                  <c:v>La diminution de l’endettement</c:v>
                </c:pt>
                <c:pt idx="9">
                  <c:v>L’augmentation des dépenses d’investissement</c:v>
                </c:pt>
                <c:pt idx="10">
                  <c:v>L’augmentation des dépenses d’exploitation</c:v>
                </c:pt>
              </c:strCache>
            </c:strRef>
          </c:cat>
          <c:val>
            <c:numRef>
              <c:f>Sheet1!$C$2:$C$12</c:f>
              <c:numCache>
                <c:formatCode>0%</c:formatCode>
                <c:ptCount val="11"/>
                <c:pt idx="0">
                  <c:v>0.32</c:v>
                </c:pt>
                <c:pt idx="1">
                  <c:v>0.13</c:v>
                </c:pt>
                <c:pt idx="2">
                  <c:v>0.01</c:v>
                </c:pt>
                <c:pt idx="3">
                  <c:v>0.19</c:v>
                </c:pt>
                <c:pt idx="4">
                  <c:v>0.1</c:v>
                </c:pt>
                <c:pt idx="5">
                  <c:v>0.06</c:v>
                </c:pt>
                <c:pt idx="6">
                  <c:v>0</c:v>
                </c:pt>
                <c:pt idx="7">
                  <c:v>0.11</c:v>
                </c:pt>
                <c:pt idx="8">
                  <c:v>7.0000000000000007E-2</c:v>
                </c:pt>
                <c:pt idx="9">
                  <c:v>0</c:v>
                </c:pt>
                <c:pt idx="10">
                  <c:v>0.01</c:v>
                </c:pt>
              </c:numCache>
            </c:numRef>
          </c:val>
          <c:extLst>
            <c:ext xmlns:c16="http://schemas.microsoft.com/office/drawing/2014/chart" uri="{C3380CC4-5D6E-409C-BE32-E72D297353CC}">
              <c16:uniqueId val="{00000001-1642-4853-82EE-DD9E42470146}"/>
            </c:ext>
          </c:extLst>
        </c:ser>
        <c:dLbls>
          <c:showLegendKey val="0"/>
          <c:showVal val="0"/>
          <c:showCatName val="0"/>
          <c:showSerName val="0"/>
          <c:showPercent val="0"/>
          <c:showBubbleSize val="0"/>
        </c:dLbls>
        <c:gapWidth val="90"/>
        <c:axId val="292523304"/>
        <c:axId val="292520560"/>
      </c:barChart>
      <c:catAx>
        <c:axId val="292523304"/>
        <c:scaling>
          <c:orientation val="maxMin"/>
        </c:scaling>
        <c:delete val="1"/>
        <c:axPos val="r"/>
        <c:majorGridlines>
          <c:spPr>
            <a:ln w="9525" cap="flat" cmpd="sng" algn="ctr">
              <a:noFill/>
              <a:round/>
            </a:ln>
            <a:effectLst/>
          </c:spPr>
        </c:majorGridlines>
        <c:numFmt formatCode="General" sourceLinked="1"/>
        <c:majorTickMark val="none"/>
        <c:minorTickMark val="none"/>
        <c:tickLblPos val="nextTo"/>
        <c:crossAx val="292520560"/>
        <c:crosses val="autoZero"/>
        <c:auto val="1"/>
        <c:lblAlgn val="ctr"/>
        <c:lblOffset val="100"/>
        <c:noMultiLvlLbl val="0"/>
      </c:catAx>
      <c:valAx>
        <c:axId val="292520560"/>
        <c:scaling>
          <c:orientation val="maxMin"/>
        </c:scaling>
        <c:delete val="1"/>
        <c:axPos val="t"/>
        <c:numFmt formatCode="0%" sourceLinked="1"/>
        <c:majorTickMark val="none"/>
        <c:minorTickMark val="none"/>
        <c:tickLblPos val="nextTo"/>
        <c:crossAx val="292523304"/>
        <c:crosses val="autoZero"/>
        <c:crossBetween val="between"/>
      </c:valAx>
      <c:spPr>
        <a:noFill/>
        <a:ln>
          <a:noFill/>
        </a:ln>
        <a:effectLst/>
      </c:spPr>
    </c:plotArea>
    <c:legend>
      <c:legendPos val="l"/>
      <c:layout>
        <c:manualLayout>
          <c:xMode val="edge"/>
          <c:yMode val="edge"/>
          <c:x val="3.5367704772910409E-2"/>
          <c:y val="0.91939209920918463"/>
          <c:w val="0.61389039178340765"/>
          <c:h val="4.818471391312140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8917615557E-2"/>
          <c:y val="2.5223722622158998E-2"/>
          <c:w val="0.97494127282831"/>
          <c:h val="0.96863091513790434"/>
        </c:manualLayout>
      </c:layout>
      <c:barChart>
        <c:barDir val="bar"/>
        <c:grouping val="stacked"/>
        <c:varyColors val="0"/>
        <c:ser>
          <c:idx val="0"/>
          <c:order val="0"/>
          <c:tx>
            <c:strRef>
              <c:f>Sheet1!$B$1</c:f>
              <c:strCache>
                <c:ptCount val="1"/>
                <c:pt idx="0">
                  <c:v>Moins de 100 millions d’euro</c:v>
                </c:pt>
              </c:strCache>
            </c:strRef>
          </c:tx>
          <c:spPr>
            <a:solidFill>
              <a:srgbClr val="53565A"/>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La réduction des coûts</c:v>
                </c:pt>
                <c:pt idx="1">
                  <c:v>La croissance organique</c:v>
                </c:pt>
                <c:pt idx="2">
                  <c:v>Le développement du capital humain</c:v>
                </c:pt>
                <c:pt idx="3">
                  <c:v>La croissance externe par le biais d’acquisitions</c:v>
                </c:pt>
                <c:pt idx="4">
                  <c:v>L’introduction de nouveaux produits / services</c:v>
                </c:pt>
                <c:pt idx="5">
                  <c:v>L’augmentation des investissements</c:v>
                </c:pt>
                <c:pt idx="6">
                  <c:v>L’augmentation de la trésorerie disponible</c:v>
                </c:pt>
                <c:pt idx="7">
                  <c:v>La croissance externe sur de nouveaux marchés</c:v>
                </c:pt>
                <c:pt idx="8">
                  <c:v>La diminution de l’endettement</c:v>
                </c:pt>
                <c:pt idx="9">
                  <c:v>L’augmentation des dépenses d’investissement</c:v>
                </c:pt>
                <c:pt idx="10">
                  <c:v>L’augmentation des dépenses d’exploitation</c:v>
                </c:pt>
              </c:strCache>
            </c:strRef>
          </c:cat>
          <c:val>
            <c:numRef>
              <c:f>Sheet1!$B$2:$B$12</c:f>
              <c:numCache>
                <c:formatCode>0%</c:formatCode>
                <c:ptCount val="11"/>
                <c:pt idx="0">
                  <c:v>0.2857142857142857</c:v>
                </c:pt>
                <c:pt idx="1">
                  <c:v>0.35</c:v>
                </c:pt>
                <c:pt idx="2">
                  <c:v>0.33333333333333326</c:v>
                </c:pt>
                <c:pt idx="3">
                  <c:v>0.1176470588235294</c:v>
                </c:pt>
                <c:pt idx="4">
                  <c:v>0.3125</c:v>
                </c:pt>
                <c:pt idx="5">
                  <c:v>0.33333333333333326</c:v>
                </c:pt>
                <c:pt idx="6">
                  <c:v>0.5</c:v>
                </c:pt>
                <c:pt idx="7">
                  <c:v>0.5</c:v>
                </c:pt>
                <c:pt idx="8">
                  <c:v>0.8</c:v>
                </c:pt>
                <c:pt idx="9">
                  <c:v>0.2</c:v>
                </c:pt>
                <c:pt idx="10">
                  <c:v>0.5</c:v>
                </c:pt>
              </c:numCache>
            </c:numRef>
          </c:val>
          <c:extLst>
            <c:ext xmlns:c16="http://schemas.microsoft.com/office/drawing/2014/chart" uri="{C3380CC4-5D6E-409C-BE32-E72D297353CC}">
              <c16:uniqueId val="{00000000-ADBC-408F-8485-4103E8C0D02D}"/>
            </c:ext>
          </c:extLst>
        </c:ser>
        <c:ser>
          <c:idx val="1"/>
          <c:order val="1"/>
          <c:tx>
            <c:strRef>
              <c:f>Sheet1!$C$1</c:f>
              <c:strCache>
                <c:ptCount val="1"/>
                <c:pt idx="0">
                  <c:v>Entre 100 et 999 millions d’euro</c:v>
                </c:pt>
              </c:strCache>
            </c:strRef>
          </c:tx>
          <c:spPr>
            <a:solidFill>
              <a:schemeClr val="accent1"/>
            </a:solidFill>
            <a:ln>
              <a:noFill/>
            </a:ln>
            <a:effectLst/>
          </c:spPr>
          <c:invertIfNegative val="0"/>
          <c:dLbls>
            <c:dLbl>
              <c:idx val="3"/>
              <c:layout>
                <c:manualLayout>
                  <c:x val="8.5753927941048663E-3"/>
                  <c:y val="2.075483477970345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BC-408F-8485-4103E8C0D02D}"/>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La réduction des coûts</c:v>
                </c:pt>
                <c:pt idx="1">
                  <c:v>La croissance organique</c:v>
                </c:pt>
                <c:pt idx="2">
                  <c:v>Le développement du capital humain</c:v>
                </c:pt>
                <c:pt idx="3">
                  <c:v>La croissance externe par le biais d’acquisitions</c:v>
                </c:pt>
                <c:pt idx="4">
                  <c:v>L’introduction de nouveaux produits / services</c:v>
                </c:pt>
                <c:pt idx="5">
                  <c:v>L’augmentation des investissements</c:v>
                </c:pt>
                <c:pt idx="6">
                  <c:v>L’augmentation de la trésorerie disponible</c:v>
                </c:pt>
                <c:pt idx="7">
                  <c:v>La croissance externe sur de nouveaux marchés</c:v>
                </c:pt>
                <c:pt idx="8">
                  <c:v>La diminution de l’endettement</c:v>
                </c:pt>
                <c:pt idx="9">
                  <c:v>L’augmentation des dépenses d’investissement</c:v>
                </c:pt>
                <c:pt idx="10">
                  <c:v>L’augmentation des dépenses d’exploitation</c:v>
                </c:pt>
              </c:strCache>
            </c:strRef>
          </c:cat>
          <c:val>
            <c:numRef>
              <c:f>Sheet1!$C$2:$C$12</c:f>
              <c:numCache>
                <c:formatCode>0%</c:formatCode>
                <c:ptCount val="11"/>
                <c:pt idx="0">
                  <c:v>0.33333333333333326</c:v>
                </c:pt>
                <c:pt idx="1">
                  <c:v>0.4</c:v>
                </c:pt>
                <c:pt idx="2">
                  <c:v>0.33333333333333326</c:v>
                </c:pt>
                <c:pt idx="3">
                  <c:v>0.76470588235294112</c:v>
                </c:pt>
                <c:pt idx="4">
                  <c:v>0.3125</c:v>
                </c:pt>
                <c:pt idx="5">
                  <c:v>0.5</c:v>
                </c:pt>
                <c:pt idx="6">
                  <c:v>0.25</c:v>
                </c:pt>
                <c:pt idx="7">
                  <c:v>0.5</c:v>
                </c:pt>
                <c:pt idx="8">
                  <c:v>0</c:v>
                </c:pt>
                <c:pt idx="9">
                  <c:v>0.6</c:v>
                </c:pt>
                <c:pt idx="10">
                  <c:v>0.5</c:v>
                </c:pt>
              </c:numCache>
            </c:numRef>
          </c:val>
          <c:extLst>
            <c:ext xmlns:c16="http://schemas.microsoft.com/office/drawing/2014/chart" uri="{C3380CC4-5D6E-409C-BE32-E72D297353CC}">
              <c16:uniqueId val="{00000002-ADBC-408F-8485-4103E8C0D02D}"/>
            </c:ext>
          </c:extLst>
        </c:ser>
        <c:ser>
          <c:idx val="2"/>
          <c:order val="2"/>
          <c:tx>
            <c:strRef>
              <c:f>Sheet1!$D$1</c:f>
              <c:strCache>
                <c:ptCount val="1"/>
                <c:pt idx="0">
                  <c:v>Plus de 1 milliard</c:v>
                </c:pt>
              </c:strCache>
            </c:strRef>
          </c:tx>
          <c:spPr>
            <a:solidFill>
              <a:srgbClr val="979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La réduction des coûts</c:v>
                </c:pt>
                <c:pt idx="1">
                  <c:v>La croissance organique</c:v>
                </c:pt>
                <c:pt idx="2">
                  <c:v>Le développement du capital humain</c:v>
                </c:pt>
                <c:pt idx="3">
                  <c:v>La croissance externe par le biais d’acquisitions</c:v>
                </c:pt>
                <c:pt idx="4">
                  <c:v>L’introduction de nouveaux produits / services</c:v>
                </c:pt>
                <c:pt idx="5">
                  <c:v>L’augmentation des investissements</c:v>
                </c:pt>
                <c:pt idx="6">
                  <c:v>L’augmentation de la trésorerie disponible</c:v>
                </c:pt>
                <c:pt idx="7">
                  <c:v>La croissance externe sur de nouveaux marchés</c:v>
                </c:pt>
                <c:pt idx="8">
                  <c:v>La diminution de l’endettement</c:v>
                </c:pt>
                <c:pt idx="9">
                  <c:v>L’augmentation des dépenses d’investissement</c:v>
                </c:pt>
                <c:pt idx="10">
                  <c:v>L’augmentation des dépenses d’exploitation</c:v>
                </c:pt>
              </c:strCache>
            </c:strRef>
          </c:cat>
          <c:val>
            <c:numRef>
              <c:f>Sheet1!$D$2:$D$12</c:f>
              <c:numCache>
                <c:formatCode>0%</c:formatCode>
                <c:ptCount val="11"/>
                <c:pt idx="0">
                  <c:v>0.38095238095238093</c:v>
                </c:pt>
                <c:pt idx="1">
                  <c:v>0.25</c:v>
                </c:pt>
                <c:pt idx="2">
                  <c:v>0.33333333333333326</c:v>
                </c:pt>
                <c:pt idx="3">
                  <c:v>0.1176470588235294</c:v>
                </c:pt>
                <c:pt idx="4">
                  <c:v>0.375</c:v>
                </c:pt>
                <c:pt idx="5">
                  <c:v>0.16666666666666663</c:v>
                </c:pt>
                <c:pt idx="6">
                  <c:v>0.25</c:v>
                </c:pt>
                <c:pt idx="7">
                  <c:v>0</c:v>
                </c:pt>
                <c:pt idx="8">
                  <c:v>0.2</c:v>
                </c:pt>
                <c:pt idx="9">
                  <c:v>0.2</c:v>
                </c:pt>
                <c:pt idx="10">
                  <c:v>0</c:v>
                </c:pt>
              </c:numCache>
            </c:numRef>
          </c:val>
          <c:extLst>
            <c:ext xmlns:c16="http://schemas.microsoft.com/office/drawing/2014/chart" uri="{C3380CC4-5D6E-409C-BE32-E72D297353CC}">
              <c16:uniqueId val="{00000004-ADBC-408F-8485-4103E8C0D02D}"/>
            </c:ext>
          </c:extLst>
        </c:ser>
        <c:dLbls>
          <c:showLegendKey val="0"/>
          <c:showVal val="0"/>
          <c:showCatName val="0"/>
          <c:showSerName val="0"/>
          <c:showPercent val="0"/>
          <c:showBubbleSize val="0"/>
        </c:dLbls>
        <c:gapWidth val="50"/>
        <c:overlap val="100"/>
        <c:axId val="292521344"/>
        <c:axId val="292521736"/>
      </c:barChart>
      <c:catAx>
        <c:axId val="292521344"/>
        <c:scaling>
          <c:orientation val="maxMin"/>
        </c:scaling>
        <c:delete val="1"/>
        <c:axPos val="l"/>
        <c:numFmt formatCode="General" sourceLinked="0"/>
        <c:majorTickMark val="out"/>
        <c:minorTickMark val="none"/>
        <c:tickLblPos val="nextTo"/>
        <c:crossAx val="292521736"/>
        <c:crosses val="autoZero"/>
        <c:auto val="1"/>
        <c:lblAlgn val="ctr"/>
        <c:lblOffset val="100"/>
        <c:noMultiLvlLbl val="0"/>
      </c:catAx>
      <c:valAx>
        <c:axId val="292521736"/>
        <c:scaling>
          <c:orientation val="minMax"/>
          <c:max val="1"/>
          <c:min val="0"/>
        </c:scaling>
        <c:delete val="1"/>
        <c:axPos val="t"/>
        <c:numFmt formatCode="0%" sourceLinked="1"/>
        <c:majorTickMark val="out"/>
        <c:minorTickMark val="none"/>
        <c:tickLblPos val="nextTo"/>
        <c:crossAx val="29252134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46693982207359E-2"/>
          <c:y val="8.5653124180843643E-2"/>
          <c:w val="0.50923929756325736"/>
          <c:h val="0.8458243764744813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78-4976-835D-6B4206894B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678-4976-835D-6B4206894B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678-4976-835D-6B4206894B3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Moins de 100 Millions €</c:v>
                </c:pt>
                <c:pt idx="1">
                  <c:v>Entre 100 et 999 Millions €</c:v>
                </c:pt>
                <c:pt idx="2">
                  <c:v>Plus de 1 Milliard €</c:v>
                </c:pt>
              </c:strCache>
            </c:strRef>
          </c:cat>
          <c:val>
            <c:numRef>
              <c:f>Sheet1!$B$2:$B$4</c:f>
              <c:numCache>
                <c:formatCode>0%</c:formatCode>
                <c:ptCount val="3"/>
                <c:pt idx="0">
                  <c:v>0.33</c:v>
                </c:pt>
                <c:pt idx="1">
                  <c:v>0.42</c:v>
                </c:pt>
                <c:pt idx="2">
                  <c:v>0.25</c:v>
                </c:pt>
              </c:numCache>
            </c:numRef>
          </c:val>
          <c:extLst>
            <c:ext xmlns:c16="http://schemas.microsoft.com/office/drawing/2014/chart" uri="{C3380CC4-5D6E-409C-BE32-E72D297353CC}">
              <c16:uniqueId val="{00000000-2DFE-44D5-8A37-536832327186}"/>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55203997215137668"/>
          <c:y val="0.26697202042905693"/>
          <c:w val="0.44654037319373402"/>
          <c:h val="0.4660555095191869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690580344125E-2"/>
          <c:y val="5.0246301109617419E-3"/>
          <c:w val="0.97494127282831"/>
          <c:h val="0.52818334670882061"/>
        </c:manualLayout>
      </c:layout>
      <c:barChart>
        <c:barDir val="bar"/>
        <c:grouping val="stacked"/>
        <c:varyColors val="0"/>
        <c:ser>
          <c:idx val="0"/>
          <c:order val="0"/>
          <c:tx>
            <c:strRef>
              <c:f>Sheet1!$B$1</c:f>
              <c:strCache>
                <c:ptCount val="1"/>
                <c:pt idx="0">
                  <c:v>Pas du tout, à ce jour, nous n’utilisons pas les technologies numériques dans ce but </c:v>
                </c:pt>
              </c:strCache>
            </c:strRef>
          </c:tx>
          <c:spPr>
            <a:solidFill>
              <a:srgbClr val="53565A"/>
            </a:solidFill>
            <a:ln>
              <a:noFill/>
            </a:ln>
            <a:effectLst/>
          </c:spPr>
          <c:invertIfNegative val="0"/>
          <c:dLbls>
            <c:dLbl>
              <c:idx val="0"/>
              <c:layout>
                <c:manualLayout>
                  <c:x val="1.15740740740740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08-455B-8CBC-AB2CCFD95873}"/>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améliorer des process</c:v>
                </c:pt>
                <c:pt idx="1">
                  <c:v>… impliquer et développer les talents au sein des équipes</c:v>
                </c:pt>
                <c:pt idx="2">
                  <c:v>… créer de nouveaux business models</c:v>
                </c:pt>
              </c:strCache>
            </c:strRef>
          </c:cat>
          <c:val>
            <c:numRef>
              <c:f>Sheet1!$B$2:$B$4</c:f>
              <c:numCache>
                <c:formatCode>0%</c:formatCode>
                <c:ptCount val="3"/>
                <c:pt idx="0">
                  <c:v>0.02</c:v>
                </c:pt>
                <c:pt idx="1">
                  <c:v>0.08</c:v>
                </c:pt>
                <c:pt idx="2">
                  <c:v>0.06</c:v>
                </c:pt>
              </c:numCache>
            </c:numRef>
          </c:val>
          <c:extLst>
            <c:ext xmlns:c16="http://schemas.microsoft.com/office/drawing/2014/chart" uri="{C3380CC4-5D6E-409C-BE32-E72D297353CC}">
              <c16:uniqueId val="{00000000-D0FC-472D-BF28-1FE547A707F5}"/>
            </c:ext>
          </c:extLst>
        </c:ser>
        <c:ser>
          <c:idx val="1"/>
          <c:order val="1"/>
          <c:tx>
            <c:strRef>
              <c:f>Sheet1!$C$1</c:f>
              <c:strCache>
                <c:ptCount val="1"/>
                <c:pt idx="0">
                  <c:v>Très faible, les technologies numériques sont utilisées avec parcimonie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améliorer des process</c:v>
                </c:pt>
                <c:pt idx="1">
                  <c:v>… impliquer et développer les talents au sein des équipes</c:v>
                </c:pt>
                <c:pt idx="2">
                  <c:v>… créer de nouveaux business models</c:v>
                </c:pt>
              </c:strCache>
            </c:strRef>
          </c:cat>
          <c:val>
            <c:numRef>
              <c:f>Sheet1!$C$2:$C$4</c:f>
              <c:numCache>
                <c:formatCode>0%</c:formatCode>
                <c:ptCount val="3"/>
                <c:pt idx="0">
                  <c:v>0.21</c:v>
                </c:pt>
                <c:pt idx="1">
                  <c:v>0.23</c:v>
                </c:pt>
                <c:pt idx="2">
                  <c:v>0.27</c:v>
                </c:pt>
              </c:numCache>
            </c:numRef>
          </c:val>
          <c:extLst>
            <c:ext xmlns:c16="http://schemas.microsoft.com/office/drawing/2014/chart" uri="{C3380CC4-5D6E-409C-BE32-E72D297353CC}">
              <c16:uniqueId val="{00000002-D0FC-472D-BF28-1FE547A707F5}"/>
            </c:ext>
          </c:extLst>
        </c:ser>
        <c:ser>
          <c:idx val="2"/>
          <c:order val="2"/>
          <c:tx>
            <c:strRef>
              <c:f>Sheet1!$D$1</c:f>
              <c:strCache>
                <c:ptCount val="1"/>
                <c:pt idx="0">
                  <c:v>Faible, les technologies numériques commencent à être intégrées</c:v>
                </c:pt>
              </c:strCache>
            </c:strRef>
          </c:tx>
          <c:spPr>
            <a:solidFill>
              <a:srgbClr val="97999B"/>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améliorer des process</c:v>
                </c:pt>
                <c:pt idx="1">
                  <c:v>… impliquer et développer les talents au sein des équipes</c:v>
                </c:pt>
                <c:pt idx="2">
                  <c:v>… créer de nouveaux business models</c:v>
                </c:pt>
              </c:strCache>
            </c:strRef>
          </c:cat>
          <c:val>
            <c:numRef>
              <c:f>Sheet1!$D$2:$D$4</c:f>
              <c:numCache>
                <c:formatCode>0%</c:formatCode>
                <c:ptCount val="3"/>
                <c:pt idx="0">
                  <c:v>0.27</c:v>
                </c:pt>
                <c:pt idx="1">
                  <c:v>0.31</c:v>
                </c:pt>
                <c:pt idx="2">
                  <c:v>0.25</c:v>
                </c:pt>
              </c:numCache>
            </c:numRef>
          </c:val>
          <c:extLst>
            <c:ext xmlns:c16="http://schemas.microsoft.com/office/drawing/2014/chart" uri="{C3380CC4-5D6E-409C-BE32-E72D297353CC}">
              <c16:uniqueId val="{00000004-D0FC-472D-BF28-1FE547A707F5}"/>
            </c:ext>
          </c:extLst>
        </c:ser>
        <c:ser>
          <c:idx val="3"/>
          <c:order val="3"/>
          <c:tx>
            <c:strRef>
              <c:f>Sheet1!$E$1</c:f>
              <c:strCache>
                <c:ptCount val="1"/>
                <c:pt idx="0">
                  <c:v>Modérée, les technologies numériques ne sont pas complètement intégrées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améliorer des process</c:v>
                </c:pt>
                <c:pt idx="1">
                  <c:v>… impliquer et développer les talents au sein des équipes</c:v>
                </c:pt>
                <c:pt idx="2">
                  <c:v>… créer de nouveaux business models</c:v>
                </c:pt>
              </c:strCache>
            </c:strRef>
          </c:cat>
          <c:val>
            <c:numRef>
              <c:f>Sheet1!$E$2:$E$4</c:f>
              <c:numCache>
                <c:formatCode>0%</c:formatCode>
                <c:ptCount val="3"/>
                <c:pt idx="0">
                  <c:v>0.35</c:v>
                </c:pt>
                <c:pt idx="1">
                  <c:v>0.25</c:v>
                </c:pt>
                <c:pt idx="2">
                  <c:v>0.27</c:v>
                </c:pt>
              </c:numCache>
            </c:numRef>
          </c:val>
          <c:extLst>
            <c:ext xmlns:c16="http://schemas.microsoft.com/office/drawing/2014/chart" uri="{C3380CC4-5D6E-409C-BE32-E72D297353CC}">
              <c16:uniqueId val="{00000005-D0FC-472D-BF28-1FE547A707F5}"/>
            </c:ext>
          </c:extLst>
        </c:ser>
        <c:ser>
          <c:idx val="4"/>
          <c:order val="4"/>
          <c:tx>
            <c:strRef>
              <c:f>Sheet1!$F$1</c:f>
              <c:strCache>
                <c:ptCount val="1"/>
                <c:pt idx="0">
                  <c:v>Forte, les technologies numériques sont complètement intégrées au processus de décision stratégique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 améliorer des process</c:v>
                </c:pt>
                <c:pt idx="1">
                  <c:v>… impliquer et développer les talents au sein des équipes</c:v>
                </c:pt>
                <c:pt idx="2">
                  <c:v>… créer de nouveaux business models</c:v>
                </c:pt>
              </c:strCache>
            </c:strRef>
          </c:cat>
          <c:val>
            <c:numRef>
              <c:f>Sheet1!$F$2:$F$4</c:f>
              <c:numCache>
                <c:formatCode>0%</c:formatCode>
                <c:ptCount val="3"/>
                <c:pt idx="0">
                  <c:v>0.15</c:v>
                </c:pt>
                <c:pt idx="1">
                  <c:v>0.13</c:v>
                </c:pt>
                <c:pt idx="2">
                  <c:v>0.15</c:v>
                </c:pt>
              </c:numCache>
            </c:numRef>
          </c:val>
          <c:extLst>
            <c:ext xmlns:c16="http://schemas.microsoft.com/office/drawing/2014/chart" uri="{C3380CC4-5D6E-409C-BE32-E72D297353CC}">
              <c16:uniqueId val="{00000000-D108-455B-8CBC-AB2CCFD95873}"/>
            </c:ext>
          </c:extLst>
        </c:ser>
        <c:dLbls>
          <c:showLegendKey val="0"/>
          <c:showVal val="0"/>
          <c:showCatName val="0"/>
          <c:showSerName val="0"/>
          <c:showPercent val="0"/>
          <c:showBubbleSize val="0"/>
        </c:dLbls>
        <c:gapWidth val="90"/>
        <c:overlap val="100"/>
        <c:axId val="292209208"/>
        <c:axId val="292213128"/>
      </c:barChart>
      <c:catAx>
        <c:axId val="292209208"/>
        <c:scaling>
          <c:orientation val="maxMin"/>
        </c:scaling>
        <c:delete val="1"/>
        <c:axPos val="l"/>
        <c:numFmt formatCode="General" sourceLinked="0"/>
        <c:majorTickMark val="out"/>
        <c:minorTickMark val="none"/>
        <c:tickLblPos val="nextTo"/>
        <c:crossAx val="292213128"/>
        <c:crosses val="autoZero"/>
        <c:auto val="1"/>
        <c:lblAlgn val="ctr"/>
        <c:lblOffset val="100"/>
        <c:noMultiLvlLbl val="0"/>
      </c:catAx>
      <c:valAx>
        <c:axId val="292213128"/>
        <c:scaling>
          <c:orientation val="minMax"/>
          <c:max val="1"/>
          <c:min val="0"/>
        </c:scaling>
        <c:delete val="1"/>
        <c:axPos val="t"/>
        <c:numFmt formatCode="0%" sourceLinked="1"/>
        <c:majorTickMark val="out"/>
        <c:minorTickMark val="none"/>
        <c:tickLblPos val="nextTo"/>
        <c:crossAx val="292209208"/>
        <c:crosses val="autoZero"/>
        <c:crossBetween val="between"/>
      </c:valAx>
      <c:spPr>
        <a:noFill/>
        <a:ln>
          <a:noFill/>
        </a:ln>
        <a:effectLst/>
      </c:spPr>
    </c:plotArea>
    <c:legend>
      <c:legendPos val="b"/>
      <c:layout>
        <c:manualLayout>
          <c:xMode val="edge"/>
          <c:yMode val="edge"/>
          <c:x val="2.7906641878098565E-2"/>
          <c:y val="0.57611394296260487"/>
          <c:w val="0.96956838728492267"/>
          <c:h val="0.423053750956906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690580344125E-2"/>
          <c:y val="0"/>
          <c:w val="0.97494127282831"/>
          <c:h val="1"/>
        </c:manualLayout>
      </c:layout>
      <c:barChart>
        <c:barDir val="bar"/>
        <c:grouping val="clustered"/>
        <c:varyColors val="0"/>
        <c:ser>
          <c:idx val="0"/>
          <c:order val="0"/>
          <c:tx>
            <c:strRef>
              <c:f>Sheet1!$B$1</c:f>
              <c:strCache>
                <c:ptCount val="1"/>
                <c:pt idx="0">
                  <c:v>Stratégie</c:v>
                </c:pt>
              </c:strCache>
            </c:strRef>
          </c:tx>
          <c:spPr>
            <a:solidFill>
              <a:srgbClr val="53565A"/>
            </a:solidFill>
            <a:ln>
              <a:noFill/>
            </a:ln>
            <a:effectLst/>
          </c:spPr>
          <c:invertIfNegative val="0"/>
          <c:dLbls>
            <c:dLbl>
              <c:idx val="0"/>
              <c:layout>
                <c:manualLayout>
                  <c:x val="1.15740740740740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08-455B-8CBC-AB2CCFD95873}"/>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Directeur général</c:v>
                </c:pt>
                <c:pt idx="1">
                  <c:v>Directeur financier</c:v>
                </c:pt>
                <c:pt idx="2">
                  <c:v>Directeur marketing</c:v>
                </c:pt>
                <c:pt idx="3">
                  <c:v>Directeur de l'innovation</c:v>
                </c:pt>
                <c:pt idx="4">
                  <c:v>Directeur du digital</c:v>
                </c:pt>
                <c:pt idx="5">
                  <c:v>Directeur de l'information</c:v>
                </c:pt>
                <c:pt idx="6">
                  <c:v>Directeur des opérations</c:v>
                </c:pt>
                <c:pt idx="7">
                  <c:v>Directeur des ressources humaines</c:v>
                </c:pt>
                <c:pt idx="8">
                  <c:v>Comité de direction</c:v>
                </c:pt>
                <c:pt idx="9">
                  <c:v>Aucune initiative n'est prévue pour le moment</c:v>
                </c:pt>
              </c:strCache>
            </c:strRef>
          </c:cat>
          <c:val>
            <c:numRef>
              <c:f>Sheet1!$B$2:$B$11</c:f>
              <c:numCache>
                <c:formatCode>0%</c:formatCode>
                <c:ptCount val="10"/>
                <c:pt idx="0">
                  <c:v>0.79200000000000004</c:v>
                </c:pt>
                <c:pt idx="1">
                  <c:v>0.375</c:v>
                </c:pt>
                <c:pt idx="2">
                  <c:v>0.313</c:v>
                </c:pt>
                <c:pt idx="3">
                  <c:v>0.22900000000000001</c:v>
                </c:pt>
                <c:pt idx="4">
                  <c:v>0.27100000000000002</c:v>
                </c:pt>
                <c:pt idx="5">
                  <c:v>0.20799999999999999</c:v>
                </c:pt>
                <c:pt idx="6">
                  <c:v>0.22900000000000001</c:v>
                </c:pt>
                <c:pt idx="7">
                  <c:v>0.16700000000000001</c:v>
                </c:pt>
                <c:pt idx="8">
                  <c:v>0.47899999999999998</c:v>
                </c:pt>
                <c:pt idx="9">
                  <c:v>0.188</c:v>
                </c:pt>
              </c:numCache>
            </c:numRef>
          </c:val>
          <c:extLst>
            <c:ext xmlns:c16="http://schemas.microsoft.com/office/drawing/2014/chart" uri="{C3380CC4-5D6E-409C-BE32-E72D297353CC}">
              <c16:uniqueId val="{00000000-D0FC-472D-BF28-1FE547A707F5}"/>
            </c:ext>
          </c:extLst>
        </c:ser>
        <c:ser>
          <c:idx val="1"/>
          <c:order val="1"/>
          <c:tx>
            <c:strRef>
              <c:f>Sheet1!$C$1</c:f>
              <c:strCache>
                <c:ptCount val="1"/>
                <c:pt idx="0">
                  <c:v>Implémentation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Directeur général</c:v>
                </c:pt>
                <c:pt idx="1">
                  <c:v>Directeur financier</c:v>
                </c:pt>
                <c:pt idx="2">
                  <c:v>Directeur marketing</c:v>
                </c:pt>
                <c:pt idx="3">
                  <c:v>Directeur de l'innovation</c:v>
                </c:pt>
                <c:pt idx="4">
                  <c:v>Directeur du digital</c:v>
                </c:pt>
                <c:pt idx="5">
                  <c:v>Directeur de l'information</c:v>
                </c:pt>
                <c:pt idx="6">
                  <c:v>Directeur des opérations</c:v>
                </c:pt>
                <c:pt idx="7">
                  <c:v>Directeur des ressources humaines</c:v>
                </c:pt>
                <c:pt idx="8">
                  <c:v>Comité de direction</c:v>
                </c:pt>
                <c:pt idx="9">
                  <c:v>Aucune initiative n'est prévue pour le moment</c:v>
                </c:pt>
              </c:strCache>
            </c:strRef>
          </c:cat>
          <c:val>
            <c:numRef>
              <c:f>Sheet1!$C$2:$C$11</c:f>
              <c:numCache>
                <c:formatCode>0%</c:formatCode>
                <c:ptCount val="10"/>
                <c:pt idx="0">
                  <c:v>0.188</c:v>
                </c:pt>
                <c:pt idx="1">
                  <c:v>0.47899999999999998</c:v>
                </c:pt>
                <c:pt idx="2">
                  <c:v>0.313</c:v>
                </c:pt>
                <c:pt idx="3">
                  <c:v>0.27100000000000002</c:v>
                </c:pt>
                <c:pt idx="4">
                  <c:v>0.25</c:v>
                </c:pt>
                <c:pt idx="5">
                  <c:v>0.438</c:v>
                </c:pt>
                <c:pt idx="6">
                  <c:v>0.35399999999999998</c:v>
                </c:pt>
                <c:pt idx="7">
                  <c:v>0.27100000000000002</c:v>
                </c:pt>
                <c:pt idx="8">
                  <c:v>0.22900000000000001</c:v>
                </c:pt>
                <c:pt idx="9">
                  <c:v>0.188</c:v>
                </c:pt>
              </c:numCache>
            </c:numRef>
          </c:val>
          <c:extLst>
            <c:ext xmlns:c16="http://schemas.microsoft.com/office/drawing/2014/chart" uri="{C3380CC4-5D6E-409C-BE32-E72D297353CC}">
              <c16:uniqueId val="{00000002-D0FC-472D-BF28-1FE547A707F5}"/>
            </c:ext>
          </c:extLst>
        </c:ser>
        <c:dLbls>
          <c:showLegendKey val="0"/>
          <c:showVal val="0"/>
          <c:showCatName val="0"/>
          <c:showSerName val="0"/>
          <c:showPercent val="0"/>
          <c:showBubbleSize val="0"/>
        </c:dLbls>
        <c:gapWidth val="90"/>
        <c:axId val="292522520"/>
        <c:axId val="368428592"/>
      </c:barChart>
      <c:catAx>
        <c:axId val="292522520"/>
        <c:scaling>
          <c:orientation val="maxMin"/>
        </c:scaling>
        <c:delete val="1"/>
        <c:axPos val="l"/>
        <c:numFmt formatCode="General" sourceLinked="0"/>
        <c:majorTickMark val="out"/>
        <c:minorTickMark val="none"/>
        <c:tickLblPos val="nextTo"/>
        <c:crossAx val="368428592"/>
        <c:crosses val="autoZero"/>
        <c:auto val="1"/>
        <c:lblAlgn val="ctr"/>
        <c:lblOffset val="100"/>
        <c:noMultiLvlLbl val="0"/>
      </c:catAx>
      <c:valAx>
        <c:axId val="368428592"/>
        <c:scaling>
          <c:orientation val="minMax"/>
          <c:max val="1"/>
          <c:min val="0"/>
        </c:scaling>
        <c:delete val="1"/>
        <c:axPos val="t"/>
        <c:numFmt formatCode="0%" sourceLinked="1"/>
        <c:majorTickMark val="out"/>
        <c:minorTickMark val="none"/>
        <c:tickLblPos val="nextTo"/>
        <c:crossAx val="292522520"/>
        <c:crosses val="autoZero"/>
        <c:crossBetween val="between"/>
      </c:valAx>
      <c:spPr>
        <a:noFill/>
        <a:ln>
          <a:noFill/>
        </a:ln>
        <a:effectLst/>
      </c:spPr>
    </c:plotArea>
    <c:legend>
      <c:legendPos val="r"/>
      <c:layout>
        <c:manualLayout>
          <c:xMode val="edge"/>
          <c:yMode val="edge"/>
          <c:x val="0.73573660261760621"/>
          <c:y val="0.40342863733947082"/>
          <c:w val="0.18891721174702125"/>
          <c:h val="9.90143177201155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4.3137502716515952E-2"/>
          <c:w val="0.94620815746066045"/>
          <c:h val="0.87096735129898495"/>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Très faible</c:v>
                </c:pt>
                <c:pt idx="1">
                  <c:v>Faible</c:v>
                </c:pt>
                <c:pt idx="2">
                  <c:v>Moyenne</c:v>
                </c:pt>
                <c:pt idx="3">
                  <c:v>Bonne</c:v>
                </c:pt>
              </c:strCache>
            </c:strRef>
          </c:cat>
          <c:val>
            <c:numRef>
              <c:f>Sheet1!$B$2:$B$5</c:f>
              <c:numCache>
                <c:formatCode>0%</c:formatCode>
                <c:ptCount val="4"/>
                <c:pt idx="0">
                  <c:v>0.104</c:v>
                </c:pt>
                <c:pt idx="1">
                  <c:v>0.27100000000000002</c:v>
                </c:pt>
                <c:pt idx="2">
                  <c:v>0.41699999999999998</c:v>
                </c:pt>
                <c:pt idx="3">
                  <c:v>0.20799999999999999</c:v>
                </c:pt>
              </c:numCache>
            </c:numRef>
          </c:val>
          <c:extLst>
            <c:ext xmlns:c16="http://schemas.microsoft.com/office/drawing/2014/chart" uri="{C3380CC4-5D6E-409C-BE32-E72D297353CC}">
              <c16:uniqueId val="{00000000-6D38-4ED2-B3A5-C3BEC1C3724A}"/>
            </c:ext>
          </c:extLst>
        </c:ser>
        <c:dLbls>
          <c:showLegendKey val="0"/>
          <c:showVal val="0"/>
          <c:showCatName val="0"/>
          <c:showSerName val="0"/>
          <c:showPercent val="0"/>
          <c:showBubbleSize val="0"/>
        </c:dLbls>
        <c:gapWidth val="90"/>
        <c:axId val="368423496"/>
        <c:axId val="368425064"/>
      </c:barChart>
      <c:catAx>
        <c:axId val="368423496"/>
        <c:scaling>
          <c:orientation val="maxMin"/>
        </c:scaling>
        <c:delete val="1"/>
        <c:axPos val="r"/>
        <c:majorGridlines>
          <c:spPr>
            <a:ln w="9525" cap="flat" cmpd="sng" algn="ctr">
              <a:noFill/>
              <a:round/>
            </a:ln>
            <a:effectLst/>
          </c:spPr>
        </c:majorGridlines>
        <c:numFmt formatCode="General" sourceLinked="1"/>
        <c:majorTickMark val="none"/>
        <c:minorTickMark val="none"/>
        <c:tickLblPos val="nextTo"/>
        <c:crossAx val="368425064"/>
        <c:crosses val="autoZero"/>
        <c:auto val="1"/>
        <c:lblAlgn val="ctr"/>
        <c:lblOffset val="100"/>
        <c:noMultiLvlLbl val="0"/>
      </c:catAx>
      <c:valAx>
        <c:axId val="368425064"/>
        <c:scaling>
          <c:orientation val="maxMin"/>
        </c:scaling>
        <c:delete val="1"/>
        <c:axPos val="t"/>
        <c:numFmt formatCode="0%" sourceLinked="1"/>
        <c:majorTickMark val="none"/>
        <c:minorTickMark val="none"/>
        <c:tickLblPos val="nextTo"/>
        <c:crossAx val="368423496"/>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8917615557E-2"/>
          <c:y val="2.5223722622158998E-2"/>
          <c:w val="0.97494127282831"/>
          <c:h val="0.97477646186016043"/>
        </c:manualLayout>
      </c:layout>
      <c:barChart>
        <c:barDir val="bar"/>
        <c:grouping val="stacked"/>
        <c:varyColors val="0"/>
        <c:ser>
          <c:idx val="0"/>
          <c:order val="0"/>
          <c:tx>
            <c:strRef>
              <c:f>Sheet1!$B$1</c:f>
              <c:strCache>
                <c:ptCount val="1"/>
                <c:pt idx="0">
                  <c:v>Moins de 100 millions d’euro</c:v>
                </c:pt>
              </c:strCache>
            </c:strRef>
          </c:tx>
          <c:spPr>
            <a:solidFill>
              <a:srgbClr val="53565A"/>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Très faible</c:v>
                </c:pt>
                <c:pt idx="1">
                  <c:v>Faible</c:v>
                </c:pt>
                <c:pt idx="2">
                  <c:v>Moyenne</c:v>
                </c:pt>
                <c:pt idx="3">
                  <c:v>Bonne</c:v>
                </c:pt>
              </c:strCache>
            </c:strRef>
          </c:cat>
          <c:val>
            <c:numRef>
              <c:f>Sheet1!$B$2:$B$5</c:f>
              <c:numCache>
                <c:formatCode>0%</c:formatCode>
                <c:ptCount val="4"/>
                <c:pt idx="0">
                  <c:v>0.4</c:v>
                </c:pt>
                <c:pt idx="1">
                  <c:v>0.38500000000000001</c:v>
                </c:pt>
                <c:pt idx="2">
                  <c:v>0.25</c:v>
                </c:pt>
                <c:pt idx="3">
                  <c:v>0.4</c:v>
                </c:pt>
              </c:numCache>
            </c:numRef>
          </c:val>
          <c:extLst>
            <c:ext xmlns:c16="http://schemas.microsoft.com/office/drawing/2014/chart" uri="{C3380CC4-5D6E-409C-BE32-E72D297353CC}">
              <c16:uniqueId val="{00000000-A3E2-41CD-84C2-26A115DBD6FB}"/>
            </c:ext>
          </c:extLst>
        </c:ser>
        <c:ser>
          <c:idx val="1"/>
          <c:order val="1"/>
          <c:tx>
            <c:strRef>
              <c:f>Sheet1!$C$1</c:f>
              <c:strCache>
                <c:ptCount val="1"/>
                <c:pt idx="0">
                  <c:v>Entre 100 et 999 millions d’euro</c:v>
                </c:pt>
              </c:strCache>
            </c:strRef>
          </c:tx>
          <c:spPr>
            <a:solidFill>
              <a:schemeClr val="accent1"/>
            </a:solidFill>
            <a:ln>
              <a:noFill/>
            </a:ln>
            <a:effectLst/>
          </c:spPr>
          <c:invertIfNegative val="0"/>
          <c:dLbls>
            <c:dLbl>
              <c:idx val="3"/>
              <c:layout>
                <c:manualLayout>
                  <c:x val="8.5753927941048663E-3"/>
                  <c:y val="2.075483477970345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E2-41CD-84C2-26A115DBD6FB}"/>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Très faible</c:v>
                </c:pt>
                <c:pt idx="1">
                  <c:v>Faible</c:v>
                </c:pt>
                <c:pt idx="2">
                  <c:v>Moyenne</c:v>
                </c:pt>
                <c:pt idx="3">
                  <c:v>Bonne</c:v>
                </c:pt>
              </c:strCache>
            </c:strRef>
          </c:cat>
          <c:val>
            <c:numRef>
              <c:f>Sheet1!$C$2:$C$5</c:f>
              <c:numCache>
                <c:formatCode>0%</c:formatCode>
                <c:ptCount val="4"/>
                <c:pt idx="0">
                  <c:v>0.6</c:v>
                </c:pt>
                <c:pt idx="1">
                  <c:v>0.38500000000000001</c:v>
                </c:pt>
                <c:pt idx="2">
                  <c:v>0.5</c:v>
                </c:pt>
                <c:pt idx="3">
                  <c:v>0.2</c:v>
                </c:pt>
              </c:numCache>
            </c:numRef>
          </c:val>
          <c:extLst>
            <c:ext xmlns:c16="http://schemas.microsoft.com/office/drawing/2014/chart" uri="{C3380CC4-5D6E-409C-BE32-E72D297353CC}">
              <c16:uniqueId val="{00000002-A3E2-41CD-84C2-26A115DBD6FB}"/>
            </c:ext>
          </c:extLst>
        </c:ser>
        <c:ser>
          <c:idx val="2"/>
          <c:order val="2"/>
          <c:tx>
            <c:strRef>
              <c:f>Sheet1!$D$1</c:f>
              <c:strCache>
                <c:ptCount val="1"/>
                <c:pt idx="0">
                  <c:v>Entre 1 milliard et 1,5 milliard d’euro</c:v>
                </c:pt>
              </c:strCache>
            </c:strRef>
          </c:tx>
          <c:spPr>
            <a:solidFill>
              <a:srgbClr val="97999B"/>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Très faible</c:v>
                </c:pt>
                <c:pt idx="1">
                  <c:v>Faible</c:v>
                </c:pt>
                <c:pt idx="2">
                  <c:v>Moyenne</c:v>
                </c:pt>
                <c:pt idx="3">
                  <c:v>Bonne</c:v>
                </c:pt>
              </c:strCache>
            </c:strRef>
          </c:cat>
          <c:val>
            <c:numRef>
              <c:f>Sheet1!$D$2:$D$5</c:f>
              <c:numCache>
                <c:formatCode>0%</c:formatCode>
                <c:ptCount val="4"/>
                <c:pt idx="1">
                  <c:v>0.23100000000000001</c:v>
                </c:pt>
                <c:pt idx="2">
                  <c:v>0.25</c:v>
                </c:pt>
                <c:pt idx="3">
                  <c:v>0.4</c:v>
                </c:pt>
              </c:numCache>
            </c:numRef>
          </c:val>
          <c:extLst>
            <c:ext xmlns:c16="http://schemas.microsoft.com/office/drawing/2014/chart" uri="{C3380CC4-5D6E-409C-BE32-E72D297353CC}">
              <c16:uniqueId val="{00000004-A3E2-41CD-84C2-26A115DBD6FB}"/>
            </c:ext>
          </c:extLst>
        </c:ser>
        <c:ser>
          <c:idx val="3"/>
          <c:order val="3"/>
          <c:tx>
            <c:strRef>
              <c:f>Sheet1!$E$1</c:f>
              <c:strCache>
                <c:ptCount val="1"/>
                <c:pt idx="0">
                  <c:v>Plus de 1,5 milliard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Très faible</c:v>
                </c:pt>
                <c:pt idx="1">
                  <c:v>Faible</c:v>
                </c:pt>
                <c:pt idx="2">
                  <c:v>Moyenne</c:v>
                </c:pt>
                <c:pt idx="3">
                  <c:v>Bonne</c:v>
                </c:pt>
              </c:strCache>
            </c:strRef>
          </c:cat>
          <c:val>
            <c:numRef>
              <c:f>Sheet1!$E$2:$E$5</c:f>
              <c:numCache>
                <c:formatCode>0%</c:formatCode>
                <c:ptCount val="4"/>
                <c:pt idx="1">
                  <c:v>0.13333333333333333</c:v>
                </c:pt>
                <c:pt idx="2">
                  <c:v>0.11320754716981134</c:v>
                </c:pt>
              </c:numCache>
            </c:numRef>
          </c:val>
          <c:extLst>
            <c:ext xmlns:c16="http://schemas.microsoft.com/office/drawing/2014/chart" uri="{C3380CC4-5D6E-409C-BE32-E72D297353CC}">
              <c16:uniqueId val="{00000005-A3E2-41CD-84C2-26A115DBD6FB}"/>
            </c:ext>
          </c:extLst>
        </c:ser>
        <c:dLbls>
          <c:showLegendKey val="0"/>
          <c:showVal val="0"/>
          <c:showCatName val="0"/>
          <c:showSerName val="0"/>
          <c:showPercent val="0"/>
          <c:showBubbleSize val="0"/>
        </c:dLbls>
        <c:gapWidth val="50"/>
        <c:overlap val="100"/>
        <c:axId val="368429376"/>
        <c:axId val="368423104"/>
      </c:barChart>
      <c:catAx>
        <c:axId val="368429376"/>
        <c:scaling>
          <c:orientation val="maxMin"/>
        </c:scaling>
        <c:delete val="1"/>
        <c:axPos val="l"/>
        <c:numFmt formatCode="General" sourceLinked="0"/>
        <c:majorTickMark val="out"/>
        <c:minorTickMark val="none"/>
        <c:tickLblPos val="nextTo"/>
        <c:crossAx val="368423104"/>
        <c:crosses val="autoZero"/>
        <c:auto val="1"/>
        <c:lblAlgn val="ctr"/>
        <c:lblOffset val="100"/>
        <c:noMultiLvlLbl val="0"/>
      </c:catAx>
      <c:valAx>
        <c:axId val="368423104"/>
        <c:scaling>
          <c:orientation val="minMax"/>
          <c:max val="1"/>
          <c:min val="0"/>
        </c:scaling>
        <c:delete val="1"/>
        <c:axPos val="t"/>
        <c:numFmt formatCode="0%" sourceLinked="1"/>
        <c:majorTickMark val="out"/>
        <c:minorTickMark val="none"/>
        <c:tickLblPos val="nextTo"/>
        <c:crossAx val="36842937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69108415931551"/>
          <c:y val="7.1641791044776124E-2"/>
          <c:w val="0.5223925329424628"/>
          <c:h val="0.8686567164179104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Hausse du protectionnisme</c:v>
                </c:pt>
                <c:pt idx="1">
                  <c:v>Cyber-attaque majeure sur des entreprises et/ou des gouvernements</c:v>
                </c:pt>
                <c:pt idx="2">
                  <c:v>Hausse de la polarisation / du populisme</c:v>
                </c:pt>
                <c:pt idx="3">
                  <c:v>Attaque terroriste dans les économies de l’Europe de l’Ouest</c:v>
                </c:pt>
              </c:strCache>
            </c:strRef>
          </c:cat>
          <c:val>
            <c:numRef>
              <c:f>Sheet1!$B$2:$B$5</c:f>
              <c:numCache>
                <c:formatCode>0%</c:formatCode>
                <c:ptCount val="4"/>
                <c:pt idx="0">
                  <c:v>0.79099999999999993</c:v>
                </c:pt>
                <c:pt idx="1">
                  <c:v>0.77100000000000002</c:v>
                </c:pt>
                <c:pt idx="2">
                  <c:v>0.66700000000000004</c:v>
                </c:pt>
                <c:pt idx="3">
                  <c:v>0.625</c:v>
                </c:pt>
              </c:numCache>
            </c:numRef>
          </c:val>
          <c:extLst>
            <c:ext xmlns:c16="http://schemas.microsoft.com/office/drawing/2014/chart" uri="{C3380CC4-5D6E-409C-BE32-E72D297353CC}">
              <c16:uniqueId val="{00000000-F1A9-4B33-AD35-AD8608A0DC1E}"/>
            </c:ext>
          </c:extLst>
        </c:ser>
        <c:dLbls>
          <c:showLegendKey val="0"/>
          <c:showVal val="0"/>
          <c:showCatName val="0"/>
          <c:showSerName val="0"/>
          <c:showPercent val="0"/>
          <c:showBubbleSize val="0"/>
        </c:dLbls>
        <c:gapWidth val="182"/>
        <c:axId val="368428984"/>
        <c:axId val="368427024"/>
      </c:barChart>
      <c:catAx>
        <c:axId val="368428984"/>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8427024"/>
        <c:crosses val="autoZero"/>
        <c:auto val="1"/>
        <c:lblAlgn val="ctr"/>
        <c:lblOffset val="100"/>
        <c:noMultiLvlLbl val="0"/>
      </c:catAx>
      <c:valAx>
        <c:axId val="368427024"/>
        <c:scaling>
          <c:orientation val="minMax"/>
        </c:scaling>
        <c:delete val="1"/>
        <c:axPos val="t"/>
        <c:numFmt formatCode="0%" sourceLinked="1"/>
        <c:majorTickMark val="none"/>
        <c:minorTickMark val="none"/>
        <c:tickLblPos val="nextTo"/>
        <c:crossAx val="368428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36544906915014"/>
          <c:y val="7.7669902912621352E-2"/>
          <c:w val="0.51366444120705113"/>
          <c:h val="0.8576051779935275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Nouvelle crise de la zone Euro</c:v>
                </c:pt>
                <c:pt idx="1">
                  <c:v>Crise de l’endettement privé dans une économie majeure</c:v>
                </c:pt>
                <c:pt idx="2">
                  <c:v>Cyber-attaque majeure sur des entreprises et/ou des gouvernements</c:v>
                </c:pt>
                <c:pt idx="3">
                  <c:v>Crise de la dette publique dans une économie majeure</c:v>
                </c:pt>
                <c:pt idx="4">
                  <c:v>Durcissement monétaire prématuré</c:v>
                </c:pt>
              </c:strCache>
            </c:strRef>
          </c:cat>
          <c:val>
            <c:numRef>
              <c:f>Sheet1!$B$2:$B$6</c:f>
              <c:numCache>
                <c:formatCode>0%</c:formatCode>
                <c:ptCount val="5"/>
                <c:pt idx="0">
                  <c:v>0.6</c:v>
                </c:pt>
                <c:pt idx="1">
                  <c:v>0.55999999999999994</c:v>
                </c:pt>
                <c:pt idx="2">
                  <c:v>0.46</c:v>
                </c:pt>
                <c:pt idx="3">
                  <c:v>0.38999999999999996</c:v>
                </c:pt>
                <c:pt idx="4">
                  <c:v>0.39</c:v>
                </c:pt>
              </c:numCache>
            </c:numRef>
          </c:val>
          <c:extLst>
            <c:ext xmlns:c16="http://schemas.microsoft.com/office/drawing/2014/chart" uri="{C3380CC4-5D6E-409C-BE32-E72D297353CC}">
              <c16:uniqueId val="{00000000-B86A-4B8D-9B38-545B51965A63}"/>
            </c:ext>
          </c:extLst>
        </c:ser>
        <c:dLbls>
          <c:showLegendKey val="0"/>
          <c:showVal val="0"/>
          <c:showCatName val="0"/>
          <c:showSerName val="0"/>
          <c:showPercent val="0"/>
          <c:showBubbleSize val="0"/>
        </c:dLbls>
        <c:gapWidth val="112"/>
        <c:axId val="368423888"/>
        <c:axId val="368426632"/>
      </c:barChart>
      <c:catAx>
        <c:axId val="36842388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8426632"/>
        <c:crosses val="autoZero"/>
        <c:auto val="1"/>
        <c:lblAlgn val="ctr"/>
        <c:lblOffset val="100"/>
        <c:noMultiLvlLbl val="0"/>
      </c:catAx>
      <c:valAx>
        <c:axId val="368426632"/>
        <c:scaling>
          <c:orientation val="minMax"/>
        </c:scaling>
        <c:delete val="1"/>
        <c:axPos val="t"/>
        <c:numFmt formatCode="0%" sourceLinked="1"/>
        <c:majorTickMark val="none"/>
        <c:minorTickMark val="none"/>
        <c:tickLblPos val="nextTo"/>
        <c:crossAx val="36842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3.1497972987422442E-2"/>
          <c:w val="0.94620815746066045"/>
          <c:h val="0.96745751216665798"/>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Vous accélérez vos opérations de croissance externe en France</c:v>
                </c:pt>
                <c:pt idx="1">
                  <c:v>Vous accélérez vos opérations de croissance externe en zone euro</c:v>
                </c:pt>
                <c:pt idx="2">
                  <c:v>Vous accélérez vos opérations de croissance externe hors zone euro</c:v>
                </c:pt>
                <c:pt idx="3">
                  <c:v>Vous embauchez plus vous investissez plus en équipements</c:v>
                </c:pt>
                <c:pt idx="4">
                  <c:v>Vous attendez encore</c:v>
                </c:pt>
              </c:strCache>
            </c:strRef>
          </c:cat>
          <c:val>
            <c:numRef>
              <c:f>Sheet1!$B$2:$B$6</c:f>
              <c:numCache>
                <c:formatCode>0%</c:formatCode>
                <c:ptCount val="5"/>
                <c:pt idx="0">
                  <c:v>0.31</c:v>
                </c:pt>
                <c:pt idx="1">
                  <c:v>0.35</c:v>
                </c:pt>
                <c:pt idx="2">
                  <c:v>0.21</c:v>
                </c:pt>
                <c:pt idx="3">
                  <c:v>0.5</c:v>
                </c:pt>
                <c:pt idx="4">
                  <c:v>0.19</c:v>
                </c:pt>
              </c:numCache>
            </c:numRef>
          </c:val>
          <c:extLst>
            <c:ext xmlns:c16="http://schemas.microsoft.com/office/drawing/2014/chart" uri="{C3380CC4-5D6E-409C-BE32-E72D297353CC}">
              <c16:uniqueId val="{00000000-6D38-4ED2-B3A5-C3BEC1C3724A}"/>
            </c:ext>
          </c:extLst>
        </c:ser>
        <c:dLbls>
          <c:showLegendKey val="0"/>
          <c:showVal val="0"/>
          <c:showCatName val="0"/>
          <c:showSerName val="0"/>
          <c:showPercent val="0"/>
          <c:showBubbleSize val="0"/>
        </c:dLbls>
        <c:gapWidth val="90"/>
        <c:axId val="368424672"/>
        <c:axId val="368428200"/>
      </c:barChart>
      <c:catAx>
        <c:axId val="368424672"/>
        <c:scaling>
          <c:orientation val="maxMin"/>
        </c:scaling>
        <c:delete val="1"/>
        <c:axPos val="l"/>
        <c:majorGridlines>
          <c:spPr>
            <a:ln w="9525" cap="flat" cmpd="sng" algn="ctr">
              <a:noFill/>
              <a:round/>
            </a:ln>
            <a:effectLst/>
          </c:spPr>
        </c:majorGridlines>
        <c:numFmt formatCode="General" sourceLinked="1"/>
        <c:majorTickMark val="none"/>
        <c:minorTickMark val="none"/>
        <c:tickLblPos val="nextTo"/>
        <c:crossAx val="368428200"/>
        <c:crosses val="autoZero"/>
        <c:auto val="1"/>
        <c:lblAlgn val="ctr"/>
        <c:lblOffset val="100"/>
        <c:noMultiLvlLbl val="0"/>
      </c:catAx>
      <c:valAx>
        <c:axId val="368428200"/>
        <c:scaling>
          <c:orientation val="minMax"/>
        </c:scaling>
        <c:delete val="1"/>
        <c:axPos val="t"/>
        <c:numFmt formatCode="0%" sourceLinked="1"/>
        <c:majorTickMark val="out"/>
        <c:minorTickMark val="none"/>
        <c:tickLblPos val="nextTo"/>
        <c:crossAx val="368424672"/>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45872922397978E-2"/>
          <c:y val="3.4985735236370337E-2"/>
          <c:w val="0.70493189016193569"/>
          <c:h val="0.93002852952725934"/>
        </c:manualLayout>
      </c:layout>
      <c:barChart>
        <c:barDir val="bar"/>
        <c:grouping val="clustered"/>
        <c:varyColors val="0"/>
        <c:ser>
          <c:idx val="0"/>
          <c:order val="0"/>
          <c:tx>
            <c:strRef>
              <c:f>Sheet1!$B$1</c:f>
              <c:strCache>
                <c:ptCount val="1"/>
                <c:pt idx="0">
                  <c:v>Réduire beaucoup vos programmes d'expansion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 bulle des actions</c:v>
                </c:pt>
                <c:pt idx="1">
                  <c:v>La crise du Brexit</c:v>
                </c:pt>
                <c:pt idx="2">
                  <c:v>Le Bitcoin</c:v>
                </c:pt>
              </c:strCache>
            </c:strRef>
          </c:cat>
          <c:val>
            <c:numRef>
              <c:f>Sheet1!$B$2:$B$4</c:f>
              <c:numCache>
                <c:formatCode>0%</c:formatCode>
                <c:ptCount val="3"/>
                <c:pt idx="0">
                  <c:v>0.67</c:v>
                </c:pt>
                <c:pt idx="1">
                  <c:v>0.48</c:v>
                </c:pt>
                <c:pt idx="2">
                  <c:v>0.19</c:v>
                </c:pt>
              </c:numCache>
            </c:numRef>
          </c:val>
          <c:extLst>
            <c:ext xmlns:c16="http://schemas.microsoft.com/office/drawing/2014/chart" uri="{C3380CC4-5D6E-409C-BE32-E72D297353CC}">
              <c16:uniqueId val="{00000000-10F5-4FFC-8B32-D9EE78A43E3F}"/>
            </c:ext>
          </c:extLst>
        </c:ser>
        <c:ser>
          <c:idx val="1"/>
          <c:order val="1"/>
          <c:tx>
            <c:strRef>
              <c:f>Sheet1!$C$1</c:f>
              <c:strCache>
                <c:ptCount val="1"/>
                <c:pt idx="0">
                  <c:v>Réduire un peu vos programmes d'expansion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 bulle des actions</c:v>
                </c:pt>
                <c:pt idx="1">
                  <c:v>La crise du Brexit</c:v>
                </c:pt>
                <c:pt idx="2">
                  <c:v>Le Bitcoin</c:v>
                </c:pt>
              </c:strCache>
            </c:strRef>
          </c:cat>
          <c:val>
            <c:numRef>
              <c:f>Sheet1!$C$2:$C$4</c:f>
              <c:numCache>
                <c:formatCode>0%</c:formatCode>
                <c:ptCount val="3"/>
                <c:pt idx="0">
                  <c:v>0.52</c:v>
                </c:pt>
                <c:pt idx="1">
                  <c:v>0.57999999999999996</c:v>
                </c:pt>
                <c:pt idx="2">
                  <c:v>0.25</c:v>
                </c:pt>
              </c:numCache>
            </c:numRef>
          </c:val>
          <c:extLst>
            <c:ext xmlns:c16="http://schemas.microsoft.com/office/drawing/2014/chart" uri="{C3380CC4-5D6E-409C-BE32-E72D297353CC}">
              <c16:uniqueId val="{00000001-10F5-4FFC-8B32-D9EE78A43E3F}"/>
            </c:ext>
          </c:extLst>
        </c:ser>
        <c:ser>
          <c:idx val="2"/>
          <c:order val="2"/>
          <c:tx>
            <c:strRef>
              <c:f>Sheet1!$D$1</c:f>
              <c:strCache>
                <c:ptCount val="1"/>
                <c:pt idx="0">
                  <c:v>Vous conduire à accroître vos liquidités, pour amortir d'abord un choc éventuel, puis pour profiter d'une baisse des cours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 bulle des actions</c:v>
                </c:pt>
                <c:pt idx="1">
                  <c:v>La crise du Brexit</c:v>
                </c:pt>
                <c:pt idx="2">
                  <c:v>Le Bitcoin</c:v>
                </c:pt>
              </c:strCache>
            </c:strRef>
          </c:cat>
          <c:val>
            <c:numRef>
              <c:f>Sheet1!$D$2:$D$4</c:f>
              <c:numCache>
                <c:formatCode>0%</c:formatCode>
                <c:ptCount val="3"/>
                <c:pt idx="0">
                  <c:v>0.67</c:v>
                </c:pt>
                <c:pt idx="1">
                  <c:v>0.42</c:v>
                </c:pt>
                <c:pt idx="2">
                  <c:v>0.28999999999999998</c:v>
                </c:pt>
              </c:numCache>
            </c:numRef>
          </c:val>
          <c:extLst>
            <c:ext xmlns:c16="http://schemas.microsoft.com/office/drawing/2014/chart" uri="{C3380CC4-5D6E-409C-BE32-E72D297353CC}">
              <c16:uniqueId val="{00000002-10F5-4FFC-8B32-D9EE78A43E3F}"/>
            </c:ext>
          </c:extLst>
        </c:ser>
        <c:ser>
          <c:idx val="3"/>
          <c:order val="3"/>
          <c:tx>
            <c:strRef>
              <c:f>Sheet1!$E$1</c:f>
              <c:strCache>
                <c:ptCount val="1"/>
                <c:pt idx="0">
                  <c:v>Ne rien changer à vos programmes d'expansion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 bulle des actions</c:v>
                </c:pt>
                <c:pt idx="1">
                  <c:v>La crise du Brexit</c:v>
                </c:pt>
                <c:pt idx="2">
                  <c:v>Le Bitcoin</c:v>
                </c:pt>
              </c:strCache>
            </c:strRef>
          </c:cat>
          <c:val>
            <c:numRef>
              <c:f>Sheet1!$E$2:$E$4</c:f>
              <c:numCache>
                <c:formatCode>0%</c:formatCode>
                <c:ptCount val="3"/>
                <c:pt idx="0">
                  <c:v>0.56000000000000005</c:v>
                </c:pt>
                <c:pt idx="1">
                  <c:v>0.52</c:v>
                </c:pt>
                <c:pt idx="2">
                  <c:v>0.77</c:v>
                </c:pt>
              </c:numCache>
            </c:numRef>
          </c:val>
          <c:extLst>
            <c:ext xmlns:c16="http://schemas.microsoft.com/office/drawing/2014/chart" uri="{C3380CC4-5D6E-409C-BE32-E72D297353CC}">
              <c16:uniqueId val="{00000003-10F5-4FFC-8B32-D9EE78A43E3F}"/>
            </c:ext>
          </c:extLst>
        </c:ser>
        <c:dLbls>
          <c:dLblPos val="outEnd"/>
          <c:showLegendKey val="0"/>
          <c:showVal val="1"/>
          <c:showCatName val="0"/>
          <c:showSerName val="0"/>
          <c:showPercent val="0"/>
          <c:showBubbleSize val="0"/>
        </c:dLbls>
        <c:gapWidth val="182"/>
        <c:axId val="293900792"/>
        <c:axId val="293900400"/>
      </c:barChart>
      <c:catAx>
        <c:axId val="293900792"/>
        <c:scaling>
          <c:orientation val="maxMin"/>
        </c:scaling>
        <c:delete val="1"/>
        <c:axPos val="l"/>
        <c:numFmt formatCode="General" sourceLinked="1"/>
        <c:majorTickMark val="out"/>
        <c:minorTickMark val="none"/>
        <c:tickLblPos val="nextTo"/>
        <c:crossAx val="293900400"/>
        <c:crosses val="autoZero"/>
        <c:auto val="1"/>
        <c:lblAlgn val="ctr"/>
        <c:lblOffset val="100"/>
        <c:noMultiLvlLbl val="0"/>
      </c:catAx>
      <c:valAx>
        <c:axId val="293900400"/>
        <c:scaling>
          <c:orientation val="minMax"/>
        </c:scaling>
        <c:delete val="1"/>
        <c:axPos val="t"/>
        <c:numFmt formatCode="0%" sourceLinked="1"/>
        <c:majorTickMark val="out"/>
        <c:minorTickMark val="none"/>
        <c:tickLblPos val="nextTo"/>
        <c:crossAx val="293900792"/>
        <c:crosses val="autoZero"/>
        <c:crossBetween val="between"/>
      </c:valAx>
      <c:spPr>
        <a:noFill/>
        <a:ln>
          <a:noFill/>
        </a:ln>
        <a:effectLst/>
      </c:spPr>
    </c:plotArea>
    <c:legend>
      <c:legendPos val="r"/>
      <c:layout>
        <c:manualLayout>
          <c:xMode val="edge"/>
          <c:yMode val="edge"/>
          <c:x val="0.64562079374426873"/>
          <c:y val="0.19541323738009181"/>
          <c:w val="0.3390731168576237"/>
          <c:h val="0.6282566535505638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515134837644473"/>
          <c:y val="4.3137502716515952E-2"/>
          <c:w val="0.5870265055001801"/>
          <c:h val="0.82702613558073346"/>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dLbl>
              <c:idx val="0"/>
              <c:layout>
                <c:manualLayout>
                  <c:x val="-4.4241421104540954E-3"/>
                  <c:y val="2.582603274431039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63-4651-BDFB-065A48BDD0C6}"/>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Anticipation du besoin en fond de roulement</c:v>
                </c:pt>
                <c:pt idx="1">
                  <c:v>Sécurisation du cash disponible</c:v>
                </c:pt>
                <c:pt idx="2">
                  <c:v>Placements sur les marchés financiers ou bancaires</c:v>
                </c:pt>
                <c:pt idx="3">
                  <c:v>Placements sur le marché monétaire</c:v>
                </c:pt>
                <c:pt idx="4">
                  <c:v>Autre</c:v>
                </c:pt>
              </c:strCache>
            </c:strRef>
          </c:cat>
          <c:val>
            <c:numRef>
              <c:f>Sheet1!$B$2:$B$6</c:f>
              <c:numCache>
                <c:formatCode>###0%</c:formatCode>
                <c:ptCount val="5"/>
                <c:pt idx="0">
                  <c:v>0.6</c:v>
                </c:pt>
                <c:pt idx="1">
                  <c:v>0.4</c:v>
                </c:pt>
                <c:pt idx="2">
                  <c:v>0.15</c:v>
                </c:pt>
                <c:pt idx="3">
                  <c:v>0.1</c:v>
                </c:pt>
                <c:pt idx="4">
                  <c:v>0.04</c:v>
                </c:pt>
              </c:numCache>
            </c:numRef>
          </c:val>
          <c:extLst>
            <c:ext xmlns:c16="http://schemas.microsoft.com/office/drawing/2014/chart" uri="{C3380CC4-5D6E-409C-BE32-E72D297353CC}">
              <c16:uniqueId val="{00000001-1F63-4651-BDFB-065A48BDD0C6}"/>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Anticipation du besoin en fond de roulement</c:v>
                </c:pt>
                <c:pt idx="1">
                  <c:v>Sécurisation du cash disponible</c:v>
                </c:pt>
                <c:pt idx="2">
                  <c:v>Placements sur les marchés financiers ou bancaires</c:v>
                </c:pt>
                <c:pt idx="3">
                  <c:v>Placements sur le marché monétaire</c:v>
                </c:pt>
                <c:pt idx="4">
                  <c:v>Autre</c:v>
                </c:pt>
              </c:strCache>
            </c:strRef>
          </c:cat>
          <c:val>
            <c:numRef>
              <c:f>Sheet1!$C$2:$C$6</c:f>
              <c:numCache>
                <c:formatCode>###0%</c:formatCode>
                <c:ptCount val="5"/>
                <c:pt idx="0">
                  <c:v>0.56000000000000005</c:v>
                </c:pt>
                <c:pt idx="1">
                  <c:v>0.56000000000000005</c:v>
                </c:pt>
                <c:pt idx="2">
                  <c:v>0.11</c:v>
                </c:pt>
                <c:pt idx="3">
                  <c:v>0.17</c:v>
                </c:pt>
                <c:pt idx="4">
                  <c:v>0.01</c:v>
                </c:pt>
              </c:numCache>
            </c:numRef>
          </c:val>
          <c:extLst>
            <c:ext xmlns:c16="http://schemas.microsoft.com/office/drawing/2014/chart" uri="{C3380CC4-5D6E-409C-BE32-E72D297353CC}">
              <c16:uniqueId val="{00000002-1F63-4651-BDFB-065A48BDD0C6}"/>
            </c:ext>
          </c:extLst>
        </c:ser>
        <c:dLbls>
          <c:showLegendKey val="0"/>
          <c:showVal val="0"/>
          <c:showCatName val="0"/>
          <c:showSerName val="0"/>
          <c:showPercent val="0"/>
          <c:showBubbleSize val="0"/>
        </c:dLbls>
        <c:gapWidth val="90"/>
        <c:axId val="293898832"/>
        <c:axId val="293898048"/>
      </c:barChart>
      <c:catAx>
        <c:axId val="293898832"/>
        <c:scaling>
          <c:orientation val="maxMin"/>
        </c:scaling>
        <c:delete val="0"/>
        <c:axPos val="l"/>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fr-FR"/>
          </a:p>
        </c:txPr>
        <c:crossAx val="293898048"/>
        <c:crosses val="autoZero"/>
        <c:auto val="1"/>
        <c:lblAlgn val="ctr"/>
        <c:lblOffset val="100"/>
        <c:noMultiLvlLbl val="0"/>
      </c:catAx>
      <c:valAx>
        <c:axId val="293898048"/>
        <c:scaling>
          <c:orientation val="minMax"/>
        </c:scaling>
        <c:delete val="1"/>
        <c:axPos val="t"/>
        <c:numFmt formatCode="###0%" sourceLinked="1"/>
        <c:majorTickMark val="out"/>
        <c:minorTickMark val="none"/>
        <c:tickLblPos val="nextTo"/>
        <c:crossAx val="293898832"/>
        <c:crosses val="autoZero"/>
        <c:crossBetween val="between"/>
      </c:valAx>
      <c:spPr>
        <a:noFill/>
        <a:ln>
          <a:noFill/>
        </a:ln>
        <a:effectLst/>
      </c:spPr>
    </c:plotArea>
    <c:legend>
      <c:legendPos val="l"/>
      <c:layout>
        <c:manualLayout>
          <c:xMode val="edge"/>
          <c:yMode val="edge"/>
          <c:x val="0.19285185185185186"/>
          <c:y val="0.91411811071207016"/>
          <c:w val="0.61831488227894005"/>
          <c:h val="3.441341640537118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4237316729035"/>
          <c:y val="4.3137502716515952E-2"/>
          <c:w val="0.5505762683270965"/>
          <c:h val="0.82702613558073346"/>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dLbl>
              <c:idx val="0"/>
              <c:layout>
                <c:manualLayout>
                  <c:x val="-4.4241421104540954E-3"/>
                  <c:y val="2.582603274431039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47-4A4F-88D2-CC03B0FE19F1}"/>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Optimiser le poste client</c:v>
                </c:pt>
                <c:pt idx="1">
                  <c:v>Réduire les stocks</c:v>
                </c:pt>
                <c:pt idx="2">
                  <c:v>Diversifier les sources de financement</c:v>
                </c:pt>
                <c:pt idx="3">
                  <c:v>Allonger les délais de paiements fournisseur</c:v>
                </c:pt>
                <c:pt idx="4">
                  <c:v>Optimiser les frais financiers</c:v>
                </c:pt>
                <c:pt idx="5">
                  <c:v>Céder des actifs</c:v>
                </c:pt>
                <c:pt idx="6">
                  <c:v>Diminuer les dividendes</c:v>
                </c:pt>
                <c:pt idx="7">
                  <c:v>Aucune action nécessaire</c:v>
                </c:pt>
              </c:strCache>
            </c:strRef>
          </c:cat>
          <c:val>
            <c:numRef>
              <c:f>Sheet1!$B$2:$B$9</c:f>
              <c:numCache>
                <c:formatCode>###0%</c:formatCode>
                <c:ptCount val="8"/>
                <c:pt idx="0">
                  <c:v>0.66666666666666652</c:v>
                </c:pt>
                <c:pt idx="1">
                  <c:v>0.41666666666666674</c:v>
                </c:pt>
                <c:pt idx="2">
                  <c:v>0.39583333333333326</c:v>
                </c:pt>
                <c:pt idx="3">
                  <c:v>0.29166666666666669</c:v>
                </c:pt>
                <c:pt idx="4">
                  <c:v>0.22916666666666663</c:v>
                </c:pt>
                <c:pt idx="5">
                  <c:v>0.125</c:v>
                </c:pt>
                <c:pt idx="6">
                  <c:v>4.2000000000000003E-2</c:v>
                </c:pt>
              </c:numCache>
            </c:numRef>
          </c:val>
          <c:extLst>
            <c:ext xmlns:c16="http://schemas.microsoft.com/office/drawing/2014/chart" uri="{C3380CC4-5D6E-409C-BE32-E72D297353CC}">
              <c16:uniqueId val="{00000001-DC47-4A4F-88D2-CC03B0FE19F1}"/>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Optimiser le poste client</c:v>
                </c:pt>
                <c:pt idx="1">
                  <c:v>Réduire les stocks</c:v>
                </c:pt>
                <c:pt idx="2">
                  <c:v>Diversifier les sources de financement</c:v>
                </c:pt>
                <c:pt idx="3">
                  <c:v>Allonger les délais de paiements fournisseur</c:v>
                </c:pt>
                <c:pt idx="4">
                  <c:v>Optimiser les frais financiers</c:v>
                </c:pt>
                <c:pt idx="5">
                  <c:v>Céder des actifs</c:v>
                </c:pt>
                <c:pt idx="6">
                  <c:v>Diminuer les dividendes</c:v>
                </c:pt>
                <c:pt idx="7">
                  <c:v>Aucune action nécessaire</c:v>
                </c:pt>
              </c:strCache>
            </c:strRef>
          </c:cat>
          <c:val>
            <c:numRef>
              <c:f>Sheet1!$C$2:$C$9</c:f>
              <c:numCache>
                <c:formatCode>###0%</c:formatCode>
                <c:ptCount val="8"/>
                <c:pt idx="0">
                  <c:v>0.75</c:v>
                </c:pt>
                <c:pt idx="1">
                  <c:v>0.55555555555555558</c:v>
                </c:pt>
                <c:pt idx="2">
                  <c:v>0.20833333333333334</c:v>
                </c:pt>
                <c:pt idx="3">
                  <c:v>0.19444444444444445</c:v>
                </c:pt>
                <c:pt idx="4">
                  <c:v>0.15277777777777779</c:v>
                </c:pt>
                <c:pt idx="5">
                  <c:v>0.1111111111111111</c:v>
                </c:pt>
                <c:pt idx="6">
                  <c:v>1.3888888888888888E-2</c:v>
                </c:pt>
                <c:pt idx="7">
                  <c:v>9.7222222222222224E-2</c:v>
                </c:pt>
              </c:numCache>
            </c:numRef>
          </c:val>
          <c:extLst>
            <c:ext xmlns:c16="http://schemas.microsoft.com/office/drawing/2014/chart" uri="{C3380CC4-5D6E-409C-BE32-E72D297353CC}">
              <c16:uniqueId val="{00000002-DC47-4A4F-88D2-CC03B0FE19F1}"/>
            </c:ext>
          </c:extLst>
        </c:ser>
        <c:dLbls>
          <c:showLegendKey val="0"/>
          <c:showVal val="0"/>
          <c:showCatName val="0"/>
          <c:showSerName val="0"/>
          <c:showPercent val="0"/>
          <c:showBubbleSize val="0"/>
        </c:dLbls>
        <c:gapWidth val="90"/>
        <c:axId val="293900008"/>
        <c:axId val="293901576"/>
      </c:barChart>
      <c:catAx>
        <c:axId val="293900008"/>
        <c:scaling>
          <c:orientation val="maxMin"/>
        </c:scaling>
        <c:delete val="0"/>
        <c:axPos val="l"/>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fr-FR"/>
          </a:p>
        </c:txPr>
        <c:crossAx val="293901576"/>
        <c:crosses val="autoZero"/>
        <c:auto val="1"/>
        <c:lblAlgn val="ctr"/>
        <c:lblOffset val="100"/>
        <c:noMultiLvlLbl val="0"/>
      </c:catAx>
      <c:valAx>
        <c:axId val="293901576"/>
        <c:scaling>
          <c:orientation val="minMax"/>
        </c:scaling>
        <c:delete val="1"/>
        <c:axPos val="t"/>
        <c:numFmt formatCode="###0%" sourceLinked="1"/>
        <c:majorTickMark val="out"/>
        <c:minorTickMark val="none"/>
        <c:tickLblPos val="nextTo"/>
        <c:crossAx val="293900008"/>
        <c:crosses val="autoZero"/>
        <c:crossBetween val="between"/>
      </c:valAx>
      <c:spPr>
        <a:noFill/>
        <a:ln>
          <a:noFill/>
        </a:ln>
        <a:effectLst/>
      </c:spPr>
    </c:plotArea>
    <c:legend>
      <c:legendPos val="l"/>
      <c:layout>
        <c:manualLayout>
          <c:xMode val="edge"/>
          <c:yMode val="edge"/>
          <c:x val="0.17403703703703702"/>
          <c:y val="0.92395782918765246"/>
          <c:w val="0.61831488227894005"/>
          <c:h val="3.441341640537118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58797938626359E-2"/>
          <c:y val="6.9693645332964099E-2"/>
          <c:w val="0.86115268363928288"/>
          <c:h val="0.81346057578630082"/>
        </c:manualLayout>
      </c:layout>
      <c:doughnutChart>
        <c:varyColors val="1"/>
        <c:ser>
          <c:idx val="0"/>
          <c:order val="0"/>
          <c:tx>
            <c:strRef>
              <c:f>Sheet1!$B$1</c:f>
              <c:strCache>
                <c:ptCount val="1"/>
                <c:pt idx="0">
                  <c:v>Sales</c:v>
                </c:pt>
              </c:strCache>
            </c:strRef>
          </c:tx>
          <c:spPr>
            <a:ln w="19050">
              <a:noFill/>
            </a:ln>
          </c:spPr>
          <c:dPt>
            <c:idx val="0"/>
            <c:bubble3D val="0"/>
            <c:spPr>
              <a:solidFill>
                <a:schemeClr val="accent3"/>
              </a:solidFill>
              <a:ln w="19050">
                <a:noFill/>
              </a:ln>
            </c:spPr>
            <c:extLst>
              <c:ext xmlns:c16="http://schemas.microsoft.com/office/drawing/2014/chart" uri="{C3380CC4-5D6E-409C-BE32-E72D297353CC}">
                <c16:uniqueId val="{00000000-F7B6-4289-B8A9-2E477864DDB5}"/>
              </c:ext>
            </c:extLst>
          </c:dPt>
          <c:dPt>
            <c:idx val="1"/>
            <c:bubble3D val="0"/>
            <c:spPr>
              <a:solidFill>
                <a:schemeClr val="accent4"/>
              </a:solidFill>
              <a:ln w="19050">
                <a:noFill/>
              </a:ln>
            </c:spPr>
            <c:extLst>
              <c:ext xmlns:c16="http://schemas.microsoft.com/office/drawing/2014/chart" uri="{C3380CC4-5D6E-409C-BE32-E72D297353CC}">
                <c16:uniqueId val="{00000002-F7B6-4289-B8A9-2E477864DDB5}"/>
              </c:ext>
            </c:extLst>
          </c:dPt>
          <c:dLbls>
            <c:dLbl>
              <c:idx val="0"/>
              <c:layout>
                <c:manualLayout>
                  <c:x val="-8.3007951612259892E-2"/>
                  <c:y val="-0.23896474815061511"/>
                </c:manualLayout>
              </c:layout>
              <c:showLegendKey val="0"/>
              <c:showVal val="1"/>
              <c:showCatName val="0"/>
              <c:showSerName val="0"/>
              <c:showPercent val="0"/>
              <c:showBubbleSize val="0"/>
              <c:extLst>
                <c:ext xmlns:c15="http://schemas.microsoft.com/office/drawing/2012/chart" uri="{CE6537A1-D6FC-4f65-9D91-7224C49458BB}">
                  <c15:layout>
                    <c:manualLayout>
                      <c:w val="0.28826787758608896"/>
                      <c:h val="0.13030635466703588"/>
                    </c:manualLayout>
                  </c15:layout>
                </c:ext>
                <c:ext xmlns:c16="http://schemas.microsoft.com/office/drawing/2014/chart" uri="{C3380CC4-5D6E-409C-BE32-E72D297353CC}">
                  <c16:uniqueId val="{00000000-F7B6-4289-B8A9-2E477864DDB5}"/>
                </c:ext>
              </c:extLst>
            </c:dLbl>
            <c:dLbl>
              <c:idx val="1"/>
              <c:layout>
                <c:manualLayout>
                  <c:x val="0.15675018091271176"/>
                  <c:y val="0.26983761744729379"/>
                </c:manualLayout>
              </c:layout>
              <c:showLegendKey val="0"/>
              <c:showVal val="1"/>
              <c:showCatName val="0"/>
              <c:showSerName val="0"/>
              <c:showPercent val="0"/>
              <c:showBubbleSize val="0"/>
              <c:extLst>
                <c:ext xmlns:c15="http://schemas.microsoft.com/office/drawing/2012/chart" uri="{CE6537A1-D6FC-4f65-9D91-7224C49458BB}">
                  <c15:layout>
                    <c:manualLayout>
                      <c:w val="0.28801606207139685"/>
                      <c:h val="0.15735957708925788"/>
                    </c:manualLayout>
                  </c15:layout>
                </c:ext>
                <c:ext xmlns:c16="http://schemas.microsoft.com/office/drawing/2014/chart" uri="{C3380CC4-5D6E-409C-BE32-E72D297353CC}">
                  <c16:uniqueId val="{00000002-F7B6-4289-B8A9-2E477864DDB5}"/>
                </c:ext>
              </c:extLst>
            </c:dLbl>
            <c:spPr>
              <a:noFill/>
              <a:ln>
                <a:noFill/>
              </a:ln>
              <a:effectLst/>
            </c:spPr>
            <c:txPr>
              <a:bodyPr/>
              <a:lstStyle/>
              <a:p>
                <a:pPr>
                  <a:defRPr sz="800">
                    <a:solidFill>
                      <a:schemeClr val="bg1"/>
                    </a:solidFill>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Paris</c:v>
                </c:pt>
                <c:pt idx="1">
                  <c:v>Région</c:v>
                </c:pt>
              </c:strCache>
            </c:strRef>
          </c:cat>
          <c:val>
            <c:numRef>
              <c:f>Sheet1!$B$2:$B$3</c:f>
              <c:numCache>
                <c:formatCode>###0%</c:formatCode>
                <c:ptCount val="2"/>
                <c:pt idx="0">
                  <c:v>0.52083333333333337</c:v>
                </c:pt>
                <c:pt idx="1">
                  <c:v>0.47916666666666674</c:v>
                </c:pt>
              </c:numCache>
            </c:numRef>
          </c:val>
          <c:extLst>
            <c:ext xmlns:c16="http://schemas.microsoft.com/office/drawing/2014/chart" uri="{C3380CC4-5D6E-409C-BE32-E72D297353CC}">
              <c16:uniqueId val="{00000001-F7B6-4289-B8A9-2E477864DDB5}"/>
            </c:ext>
          </c:extLst>
        </c:ser>
        <c:dLbls>
          <c:showLegendKey val="0"/>
          <c:showVal val="0"/>
          <c:showCatName val="0"/>
          <c:showSerName val="0"/>
          <c:showPercent val="0"/>
          <c:showBubbleSize val="0"/>
          <c:showLeaderLines val="1"/>
        </c:dLbls>
        <c:firstSliceAng val="0"/>
        <c:holeSize val="60"/>
      </c:doughnutChart>
    </c:plotArea>
    <c:legend>
      <c:legendPos val="b"/>
      <c:layout>
        <c:manualLayout>
          <c:xMode val="edge"/>
          <c:yMode val="edge"/>
          <c:x val="0.27245918779285228"/>
          <c:y val="0.33616257019911022"/>
          <c:w val="0.40916788878624172"/>
          <c:h val="0.29345006692299774"/>
        </c:manualLayout>
      </c:layout>
      <c:overlay val="0"/>
      <c:txPr>
        <a:bodyPr/>
        <a:lstStyle/>
        <a:p>
          <a:pPr>
            <a:defRPr sz="700"/>
          </a:pPr>
          <a:endParaRPr lang="fr-FR"/>
        </a:p>
      </c:txPr>
    </c:legend>
    <c:plotVisOnly val="1"/>
    <c:dispBlanksAs val="gap"/>
    <c:showDLblsOverMax val="0"/>
  </c:chart>
  <c:txPr>
    <a:bodyPr/>
    <a:lstStyle/>
    <a:p>
      <a:pPr>
        <a:defRPr sz="9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843514201582721"/>
          <c:y val="4.3137502716515952E-2"/>
          <c:w val="0.63199151892521943"/>
          <c:h val="0.82702613558073346"/>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9-40D2-BAE1-7D6D2B4C1A02}"/>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Aux investissements (capacité, modernisation, financiers, …)</c:v>
                </c:pt>
                <c:pt idx="1">
                  <c:v>Aux acquisitions</c:v>
                </c:pt>
                <c:pt idx="2">
                  <c:v>A la R&amp;D et l’innovation</c:v>
                </c:pt>
                <c:pt idx="3">
                  <c:v>Au développement du capital humain (recrutement, formation)</c:v>
                </c:pt>
                <c:pt idx="4">
                  <c:v>Au développement international</c:v>
                </c:pt>
                <c:pt idx="5">
                  <c:v>Aux dividendes / rachats d’actions</c:v>
                </c:pt>
              </c:strCache>
            </c:strRef>
          </c:cat>
          <c:val>
            <c:numRef>
              <c:f>Sheet1!$B$2:$B$7</c:f>
              <c:numCache>
                <c:formatCode>###0%</c:formatCode>
                <c:ptCount val="6"/>
                <c:pt idx="0">
                  <c:v>0.6</c:v>
                </c:pt>
                <c:pt idx="1">
                  <c:v>0.4</c:v>
                </c:pt>
                <c:pt idx="2">
                  <c:v>0.38</c:v>
                </c:pt>
                <c:pt idx="3">
                  <c:v>0.27</c:v>
                </c:pt>
                <c:pt idx="4">
                  <c:v>0.19</c:v>
                </c:pt>
                <c:pt idx="5">
                  <c:v>0.06</c:v>
                </c:pt>
              </c:numCache>
            </c:numRef>
          </c:val>
          <c:extLst>
            <c:ext xmlns:c16="http://schemas.microsoft.com/office/drawing/2014/chart" uri="{C3380CC4-5D6E-409C-BE32-E72D297353CC}">
              <c16:uniqueId val="{00000001-31A9-40D2-BAE1-7D6D2B4C1A02}"/>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05-4233-89F8-91AE55909DAD}"/>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Aux investissements (capacité, modernisation, financiers, …)</c:v>
                </c:pt>
                <c:pt idx="1">
                  <c:v>Aux acquisitions</c:v>
                </c:pt>
                <c:pt idx="2">
                  <c:v>A la R&amp;D et l’innovation</c:v>
                </c:pt>
                <c:pt idx="3">
                  <c:v>Au développement du capital humain (recrutement, formation)</c:v>
                </c:pt>
                <c:pt idx="4">
                  <c:v>Au développement international</c:v>
                </c:pt>
                <c:pt idx="5">
                  <c:v>Aux dividendes / rachats d’actions</c:v>
                </c:pt>
              </c:strCache>
            </c:strRef>
          </c:cat>
          <c:val>
            <c:numRef>
              <c:f>Sheet1!$C$2:$C$7</c:f>
              <c:numCache>
                <c:formatCode>###0%</c:formatCode>
                <c:ptCount val="6"/>
                <c:pt idx="0">
                  <c:v>0.6</c:v>
                </c:pt>
                <c:pt idx="1">
                  <c:v>0.33</c:v>
                </c:pt>
                <c:pt idx="2">
                  <c:v>0.39</c:v>
                </c:pt>
                <c:pt idx="3">
                  <c:v>0.31</c:v>
                </c:pt>
                <c:pt idx="4">
                  <c:v>0.25</c:v>
                </c:pt>
                <c:pt idx="5">
                  <c:v>0.1</c:v>
                </c:pt>
              </c:numCache>
            </c:numRef>
          </c:val>
          <c:extLst>
            <c:ext xmlns:c16="http://schemas.microsoft.com/office/drawing/2014/chart" uri="{C3380CC4-5D6E-409C-BE32-E72D297353CC}">
              <c16:uniqueId val="{00000002-31A9-40D2-BAE1-7D6D2B4C1A02}"/>
            </c:ext>
          </c:extLst>
        </c:ser>
        <c:dLbls>
          <c:showLegendKey val="0"/>
          <c:showVal val="0"/>
          <c:showCatName val="0"/>
          <c:showSerName val="0"/>
          <c:showPercent val="0"/>
          <c:showBubbleSize val="0"/>
        </c:dLbls>
        <c:gapWidth val="90"/>
        <c:axId val="293899224"/>
        <c:axId val="293899616"/>
      </c:barChart>
      <c:catAx>
        <c:axId val="293899224"/>
        <c:scaling>
          <c:orientation val="maxMin"/>
        </c:scaling>
        <c:delete val="0"/>
        <c:axPos val="l"/>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fr-FR"/>
          </a:p>
        </c:txPr>
        <c:crossAx val="293899616"/>
        <c:crosses val="autoZero"/>
        <c:auto val="1"/>
        <c:lblAlgn val="ctr"/>
        <c:lblOffset val="100"/>
        <c:noMultiLvlLbl val="0"/>
      </c:catAx>
      <c:valAx>
        <c:axId val="293899616"/>
        <c:scaling>
          <c:orientation val="minMax"/>
          <c:max val="0.70000000000000007"/>
          <c:min val="0"/>
        </c:scaling>
        <c:delete val="1"/>
        <c:axPos val="t"/>
        <c:numFmt formatCode="###0%" sourceLinked="1"/>
        <c:majorTickMark val="out"/>
        <c:minorTickMark val="none"/>
        <c:tickLblPos val="nextTo"/>
        <c:crossAx val="293899224"/>
        <c:crosses val="autoZero"/>
        <c:crossBetween val="between"/>
      </c:valAx>
      <c:spPr>
        <a:noFill/>
        <a:ln>
          <a:noFill/>
        </a:ln>
        <a:effectLst/>
      </c:spPr>
    </c:plotArea>
    <c:legend>
      <c:legendPos val="l"/>
      <c:layout>
        <c:manualLayout>
          <c:xMode val="edge"/>
          <c:yMode val="edge"/>
          <c:x val="0.18344444444444441"/>
          <c:y val="0.93051764150470728"/>
          <c:w val="0.61831488227894005"/>
          <c:h val="3.441341640537118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4.3137502716515952E-2"/>
          <c:w val="0.94620815746066045"/>
          <c:h val="0.82702613558073346"/>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Plus</c:v>
                </c:pt>
                <c:pt idx="1">
                  <c:v>Autant</c:v>
                </c:pt>
                <c:pt idx="2">
                  <c:v>Moins</c:v>
                </c:pt>
              </c:strCache>
            </c:strRef>
          </c:cat>
          <c:val>
            <c:numRef>
              <c:f>Sheet1!$B$2:$B$4</c:f>
              <c:numCache>
                <c:formatCode>###0%</c:formatCode>
                <c:ptCount val="3"/>
                <c:pt idx="0">
                  <c:v>0.39583333333333298</c:v>
                </c:pt>
                <c:pt idx="1">
                  <c:v>0.52083333333333337</c:v>
                </c:pt>
                <c:pt idx="2">
                  <c:v>8.3333333333333315E-2</c:v>
                </c:pt>
              </c:numCache>
            </c:numRef>
          </c:val>
          <c:extLst>
            <c:ext xmlns:c16="http://schemas.microsoft.com/office/drawing/2014/chart" uri="{C3380CC4-5D6E-409C-BE32-E72D297353CC}">
              <c16:uniqueId val="{00000000-62A4-48E0-9B9A-5349C1CED61D}"/>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Plus</c:v>
                </c:pt>
                <c:pt idx="1">
                  <c:v>Autant</c:v>
                </c:pt>
                <c:pt idx="2">
                  <c:v>Moins</c:v>
                </c:pt>
              </c:strCache>
            </c:strRef>
          </c:cat>
          <c:val>
            <c:numRef>
              <c:f>Sheet1!$C$2:$C$4</c:f>
              <c:numCache>
                <c:formatCode>0%</c:formatCode>
                <c:ptCount val="3"/>
                <c:pt idx="0">
                  <c:v>0.27777777777777779</c:v>
                </c:pt>
                <c:pt idx="1">
                  <c:v>0.61111111111111116</c:v>
                </c:pt>
                <c:pt idx="2">
                  <c:v>0.1111111111111111</c:v>
                </c:pt>
              </c:numCache>
            </c:numRef>
          </c:val>
          <c:extLst>
            <c:ext xmlns:c16="http://schemas.microsoft.com/office/drawing/2014/chart" uri="{C3380CC4-5D6E-409C-BE32-E72D297353CC}">
              <c16:uniqueId val="{00000001-62A4-48E0-9B9A-5349C1CED61D}"/>
            </c:ext>
          </c:extLst>
        </c:ser>
        <c:dLbls>
          <c:showLegendKey val="0"/>
          <c:showVal val="0"/>
          <c:showCatName val="0"/>
          <c:showSerName val="0"/>
          <c:showPercent val="0"/>
          <c:showBubbleSize val="0"/>
        </c:dLbls>
        <c:gapWidth val="90"/>
        <c:axId val="293895696"/>
        <c:axId val="293896088"/>
      </c:barChart>
      <c:catAx>
        <c:axId val="293895696"/>
        <c:scaling>
          <c:orientation val="maxMin"/>
        </c:scaling>
        <c:delete val="1"/>
        <c:axPos val="r"/>
        <c:majorGridlines>
          <c:spPr>
            <a:ln w="9525" cap="flat" cmpd="sng" algn="ctr">
              <a:noFill/>
              <a:round/>
            </a:ln>
            <a:effectLst/>
          </c:spPr>
        </c:majorGridlines>
        <c:numFmt formatCode="General" sourceLinked="1"/>
        <c:majorTickMark val="none"/>
        <c:minorTickMark val="none"/>
        <c:tickLblPos val="nextTo"/>
        <c:crossAx val="293896088"/>
        <c:crosses val="autoZero"/>
        <c:auto val="1"/>
        <c:lblAlgn val="ctr"/>
        <c:lblOffset val="100"/>
        <c:noMultiLvlLbl val="0"/>
      </c:catAx>
      <c:valAx>
        <c:axId val="293896088"/>
        <c:scaling>
          <c:orientation val="maxMin"/>
        </c:scaling>
        <c:delete val="1"/>
        <c:axPos val="t"/>
        <c:numFmt formatCode="###0%" sourceLinked="1"/>
        <c:majorTickMark val="none"/>
        <c:minorTickMark val="none"/>
        <c:tickLblPos val="nextTo"/>
        <c:crossAx val="293895696"/>
        <c:crosses val="autoZero"/>
        <c:crossBetween val="between"/>
      </c:valAx>
      <c:spPr>
        <a:noFill/>
        <a:ln>
          <a:noFill/>
        </a:ln>
        <a:effectLst/>
      </c:spPr>
    </c:plotArea>
    <c:legend>
      <c:legendPos val="l"/>
      <c:layout>
        <c:manualLayout>
          <c:xMode val="edge"/>
          <c:yMode val="edge"/>
          <c:x val="8.8206879164215504E-3"/>
          <c:y val="0.90176410417652453"/>
          <c:w val="0.53424956286382286"/>
          <c:h val="6.4266473903208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4.3137502716515952E-2"/>
          <c:w val="0.94620815746066045"/>
          <c:h val="0.82702613558073346"/>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Oui</c:v>
                </c:pt>
                <c:pt idx="1">
                  <c:v>Non</c:v>
                </c:pt>
              </c:strCache>
            </c:strRef>
          </c:cat>
          <c:val>
            <c:numRef>
              <c:f>Sheet1!$B$2:$B$3</c:f>
              <c:numCache>
                <c:formatCode>###0%</c:formatCode>
                <c:ptCount val="2"/>
                <c:pt idx="0">
                  <c:v>0.61702127659574468</c:v>
                </c:pt>
                <c:pt idx="1">
                  <c:v>0.38297872340425537</c:v>
                </c:pt>
              </c:numCache>
            </c:numRef>
          </c:val>
          <c:extLst>
            <c:ext xmlns:c16="http://schemas.microsoft.com/office/drawing/2014/chart" uri="{C3380CC4-5D6E-409C-BE32-E72D297353CC}">
              <c16:uniqueId val="{00000000-ED18-4988-9B8C-A9626293CB68}"/>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Oui</c:v>
                </c:pt>
                <c:pt idx="1">
                  <c:v>Non</c:v>
                </c:pt>
              </c:strCache>
            </c:strRef>
          </c:cat>
          <c:val>
            <c:numRef>
              <c:f>Sheet1!$C$2:$C$3</c:f>
              <c:numCache>
                <c:formatCode>0%</c:formatCode>
                <c:ptCount val="2"/>
                <c:pt idx="0">
                  <c:v>0.45833333333333331</c:v>
                </c:pt>
                <c:pt idx="1">
                  <c:v>0.54166666666666663</c:v>
                </c:pt>
              </c:numCache>
            </c:numRef>
          </c:val>
          <c:extLst>
            <c:ext xmlns:c16="http://schemas.microsoft.com/office/drawing/2014/chart" uri="{C3380CC4-5D6E-409C-BE32-E72D297353CC}">
              <c16:uniqueId val="{00000001-ED18-4988-9B8C-A9626293CB68}"/>
            </c:ext>
          </c:extLst>
        </c:ser>
        <c:dLbls>
          <c:showLegendKey val="0"/>
          <c:showVal val="0"/>
          <c:showCatName val="0"/>
          <c:showSerName val="0"/>
          <c:showPercent val="0"/>
          <c:showBubbleSize val="0"/>
        </c:dLbls>
        <c:gapWidth val="90"/>
        <c:axId val="293896872"/>
        <c:axId val="293897264"/>
      </c:barChart>
      <c:catAx>
        <c:axId val="293896872"/>
        <c:scaling>
          <c:orientation val="maxMin"/>
        </c:scaling>
        <c:delete val="1"/>
        <c:axPos val="r"/>
        <c:majorGridlines>
          <c:spPr>
            <a:ln w="9525" cap="flat" cmpd="sng" algn="ctr">
              <a:noFill/>
              <a:round/>
            </a:ln>
            <a:effectLst/>
          </c:spPr>
        </c:majorGridlines>
        <c:numFmt formatCode="General" sourceLinked="1"/>
        <c:majorTickMark val="none"/>
        <c:minorTickMark val="none"/>
        <c:tickLblPos val="nextTo"/>
        <c:crossAx val="293897264"/>
        <c:crosses val="autoZero"/>
        <c:auto val="1"/>
        <c:lblAlgn val="ctr"/>
        <c:lblOffset val="100"/>
        <c:noMultiLvlLbl val="0"/>
      </c:catAx>
      <c:valAx>
        <c:axId val="293897264"/>
        <c:scaling>
          <c:orientation val="maxMin"/>
        </c:scaling>
        <c:delete val="1"/>
        <c:axPos val="t"/>
        <c:numFmt formatCode="###0%" sourceLinked="1"/>
        <c:majorTickMark val="none"/>
        <c:minorTickMark val="none"/>
        <c:tickLblPos val="nextTo"/>
        <c:crossAx val="293896872"/>
        <c:crosses val="autoZero"/>
        <c:crossBetween val="between"/>
      </c:valAx>
      <c:spPr>
        <a:noFill/>
        <a:ln>
          <a:noFill/>
        </a:ln>
        <a:effectLst/>
      </c:spPr>
    </c:plotArea>
    <c:legend>
      <c:legendPos val="l"/>
      <c:layout>
        <c:manualLayout>
          <c:xMode val="edge"/>
          <c:yMode val="edge"/>
          <c:x val="0"/>
          <c:y val="0.87634770162831965"/>
          <c:w val="0.58734344881021261"/>
          <c:h val="0.1009874891268389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8917615557E-2"/>
          <c:y val="2.5223722622158998E-2"/>
          <c:w val="0.97494127282831"/>
          <c:h val="0.97477646186016043"/>
        </c:manualLayout>
      </c:layout>
      <c:barChart>
        <c:barDir val="bar"/>
        <c:grouping val="stacked"/>
        <c:varyColors val="0"/>
        <c:ser>
          <c:idx val="0"/>
          <c:order val="0"/>
          <c:tx>
            <c:strRef>
              <c:f>Sheet1!$B$1</c:f>
              <c:strCache>
                <c:ptCount val="1"/>
                <c:pt idx="0">
                  <c:v>Moins de 100 millions d’euro</c:v>
                </c:pt>
              </c:strCache>
            </c:strRef>
          </c:tx>
          <c:spPr>
            <a:solidFill>
              <a:srgbClr val="53565A"/>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Plus</c:v>
                </c:pt>
                <c:pt idx="1">
                  <c:v>Autant</c:v>
                </c:pt>
                <c:pt idx="2">
                  <c:v>Moins</c:v>
                </c:pt>
              </c:strCache>
            </c:strRef>
          </c:cat>
          <c:val>
            <c:numRef>
              <c:f>Sheet1!$B$2:$B$4</c:f>
              <c:numCache>
                <c:formatCode>###0%</c:formatCode>
                <c:ptCount val="3"/>
                <c:pt idx="0">
                  <c:v>0.31578947368421051</c:v>
                </c:pt>
                <c:pt idx="1">
                  <c:v>0.32</c:v>
                </c:pt>
                <c:pt idx="2">
                  <c:v>0.5</c:v>
                </c:pt>
              </c:numCache>
            </c:numRef>
          </c:val>
          <c:extLst>
            <c:ext xmlns:c16="http://schemas.microsoft.com/office/drawing/2014/chart" uri="{C3380CC4-5D6E-409C-BE32-E72D297353CC}">
              <c16:uniqueId val="{00000000-7669-43C3-90CA-7E99DEA8D0D2}"/>
            </c:ext>
          </c:extLst>
        </c:ser>
        <c:ser>
          <c:idx val="1"/>
          <c:order val="1"/>
          <c:tx>
            <c:strRef>
              <c:f>Sheet1!$C$1</c:f>
              <c:strCache>
                <c:ptCount val="1"/>
                <c:pt idx="0">
                  <c:v>Entre 100 et 999 millions d’euro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Plus</c:v>
                </c:pt>
                <c:pt idx="1">
                  <c:v>Autant</c:v>
                </c:pt>
                <c:pt idx="2">
                  <c:v>Moins</c:v>
                </c:pt>
              </c:strCache>
            </c:strRef>
          </c:cat>
          <c:val>
            <c:numRef>
              <c:f>Sheet1!$C$2:$C$4</c:f>
              <c:numCache>
                <c:formatCode>###0%</c:formatCode>
                <c:ptCount val="3"/>
                <c:pt idx="0">
                  <c:v>0.47368421052631576</c:v>
                </c:pt>
                <c:pt idx="1">
                  <c:v>0.4</c:v>
                </c:pt>
                <c:pt idx="2">
                  <c:v>0.25</c:v>
                </c:pt>
              </c:numCache>
            </c:numRef>
          </c:val>
          <c:extLst>
            <c:ext xmlns:c16="http://schemas.microsoft.com/office/drawing/2014/chart" uri="{C3380CC4-5D6E-409C-BE32-E72D297353CC}">
              <c16:uniqueId val="{00000001-7669-43C3-90CA-7E99DEA8D0D2}"/>
            </c:ext>
          </c:extLst>
        </c:ser>
        <c:ser>
          <c:idx val="2"/>
          <c:order val="2"/>
          <c:tx>
            <c:strRef>
              <c:f>Sheet1!$D$1</c:f>
              <c:strCache>
                <c:ptCount val="1"/>
                <c:pt idx="0">
                  <c:v>Plus d'1 milliard d’euro</c:v>
                </c:pt>
              </c:strCache>
            </c:strRef>
          </c:tx>
          <c:spPr>
            <a:solidFill>
              <a:srgbClr val="97999B"/>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Plus</c:v>
                </c:pt>
                <c:pt idx="1">
                  <c:v>Autant</c:v>
                </c:pt>
                <c:pt idx="2">
                  <c:v>Moins</c:v>
                </c:pt>
              </c:strCache>
            </c:strRef>
          </c:cat>
          <c:val>
            <c:numRef>
              <c:f>Sheet1!$D$2:$D$4</c:f>
              <c:numCache>
                <c:formatCode>###0%</c:formatCode>
                <c:ptCount val="3"/>
                <c:pt idx="0">
                  <c:v>0.21052631578947367</c:v>
                </c:pt>
                <c:pt idx="1">
                  <c:v>0.28000000000000003</c:v>
                </c:pt>
                <c:pt idx="2">
                  <c:v>0.25</c:v>
                </c:pt>
              </c:numCache>
            </c:numRef>
          </c:val>
          <c:extLst>
            <c:ext xmlns:c16="http://schemas.microsoft.com/office/drawing/2014/chart" uri="{C3380CC4-5D6E-409C-BE32-E72D297353CC}">
              <c16:uniqueId val="{00000002-7669-43C3-90CA-7E99DEA8D0D2}"/>
            </c:ext>
          </c:extLst>
        </c:ser>
        <c:ser>
          <c:idx val="3"/>
          <c:order val="3"/>
          <c:tx>
            <c:strRef>
              <c:f>Sheet1!#REF!</c:f>
              <c:strCache>
                <c:ptCount val="1"/>
                <c:pt idx="0">
                  <c:v>#REF!</c:v>
                </c:pt>
              </c:strCache>
            </c:strRef>
          </c:tx>
          <c:spPr>
            <a:solidFill>
              <a:schemeClr val="accent4"/>
            </a:solidFill>
            <a:ln>
              <a:noFill/>
            </a:ln>
            <a:effectLst/>
          </c:spPr>
          <c:invertIfNegative val="0"/>
          <c:cat>
            <c:strRef>
              <c:f>Sheet1!$A$2:$A$4</c:f>
              <c:strCache>
                <c:ptCount val="3"/>
                <c:pt idx="0">
                  <c:v>Plus</c:v>
                </c:pt>
                <c:pt idx="1">
                  <c:v>Autant</c:v>
                </c:pt>
                <c:pt idx="2">
                  <c:v>Moins</c:v>
                </c:pt>
              </c:strCache>
            </c:strRef>
          </c:cat>
          <c:val>
            <c:numRef>
              <c:f>Sheet1!#REF!</c:f>
              <c:numCache>
                <c:formatCode>General</c:formatCode>
                <c:ptCount val="1"/>
                <c:pt idx="0">
                  <c:v>1</c:v>
                </c:pt>
              </c:numCache>
            </c:numRef>
          </c:val>
          <c:extLst>
            <c:ext xmlns:c16="http://schemas.microsoft.com/office/drawing/2014/chart" uri="{C3380CC4-5D6E-409C-BE32-E72D297353CC}">
              <c16:uniqueId val="{00000003-7669-43C3-90CA-7E99DEA8D0D2}"/>
            </c:ext>
          </c:extLst>
        </c:ser>
        <c:dLbls>
          <c:showLegendKey val="0"/>
          <c:showVal val="0"/>
          <c:showCatName val="0"/>
          <c:showSerName val="0"/>
          <c:showPercent val="0"/>
          <c:showBubbleSize val="0"/>
        </c:dLbls>
        <c:gapWidth val="50"/>
        <c:overlap val="100"/>
        <c:axId val="368427416"/>
        <c:axId val="369892664"/>
      </c:barChart>
      <c:catAx>
        <c:axId val="368427416"/>
        <c:scaling>
          <c:orientation val="maxMin"/>
        </c:scaling>
        <c:delete val="1"/>
        <c:axPos val="l"/>
        <c:numFmt formatCode="General" sourceLinked="0"/>
        <c:majorTickMark val="out"/>
        <c:minorTickMark val="none"/>
        <c:tickLblPos val="nextTo"/>
        <c:crossAx val="369892664"/>
        <c:crosses val="autoZero"/>
        <c:auto val="1"/>
        <c:lblAlgn val="ctr"/>
        <c:lblOffset val="100"/>
        <c:noMultiLvlLbl val="0"/>
      </c:catAx>
      <c:valAx>
        <c:axId val="369892664"/>
        <c:scaling>
          <c:orientation val="minMax"/>
          <c:max val="1"/>
          <c:min val="0"/>
        </c:scaling>
        <c:delete val="1"/>
        <c:axPos val="t"/>
        <c:numFmt formatCode="###0%" sourceLinked="1"/>
        <c:majorTickMark val="out"/>
        <c:minorTickMark val="none"/>
        <c:tickLblPos val="nextTo"/>
        <c:crossAx val="36842741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8917615557E-2"/>
          <c:y val="2.5223722622158998E-2"/>
          <c:w val="0.97494127282831"/>
          <c:h val="0.97477646186016043"/>
        </c:manualLayout>
      </c:layout>
      <c:barChart>
        <c:barDir val="bar"/>
        <c:grouping val="stacked"/>
        <c:varyColors val="0"/>
        <c:ser>
          <c:idx val="0"/>
          <c:order val="0"/>
          <c:tx>
            <c:strRef>
              <c:f>Sheet1!$B$1</c:f>
              <c:strCache>
                <c:ptCount val="1"/>
                <c:pt idx="0">
                  <c:v>Moins de 100 millions d’euro</c:v>
                </c:pt>
              </c:strCache>
            </c:strRef>
          </c:tx>
          <c:spPr>
            <a:solidFill>
              <a:srgbClr val="53565A"/>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Oui</c:v>
                </c:pt>
                <c:pt idx="1">
                  <c:v>Non</c:v>
                </c:pt>
              </c:strCache>
            </c:strRef>
          </c:cat>
          <c:val>
            <c:numRef>
              <c:f>Sheet1!$B$2:$B$3</c:f>
              <c:numCache>
                <c:formatCode>###0%</c:formatCode>
                <c:ptCount val="2"/>
                <c:pt idx="0">
                  <c:v>0.27586206896551724</c:v>
                </c:pt>
                <c:pt idx="1">
                  <c:v>0.38888888888888895</c:v>
                </c:pt>
              </c:numCache>
            </c:numRef>
          </c:val>
          <c:extLst>
            <c:ext xmlns:c16="http://schemas.microsoft.com/office/drawing/2014/chart" uri="{C3380CC4-5D6E-409C-BE32-E72D297353CC}">
              <c16:uniqueId val="{00000000-30C4-471E-AC2E-F5F30AA11A64}"/>
            </c:ext>
          </c:extLst>
        </c:ser>
        <c:ser>
          <c:idx val="1"/>
          <c:order val="1"/>
          <c:tx>
            <c:strRef>
              <c:f>Sheet1!$C$1</c:f>
              <c:strCache>
                <c:ptCount val="1"/>
                <c:pt idx="0">
                  <c:v>Entre 100 et 999 millions d’euro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Oui</c:v>
                </c:pt>
                <c:pt idx="1">
                  <c:v>Non</c:v>
                </c:pt>
              </c:strCache>
            </c:strRef>
          </c:cat>
          <c:val>
            <c:numRef>
              <c:f>Sheet1!$C$2:$C$3</c:f>
              <c:numCache>
                <c:formatCode>###0%</c:formatCode>
                <c:ptCount val="2"/>
                <c:pt idx="0">
                  <c:v>0.48275862068965514</c:v>
                </c:pt>
                <c:pt idx="1">
                  <c:v>0.33333333333333326</c:v>
                </c:pt>
              </c:numCache>
            </c:numRef>
          </c:val>
          <c:extLst>
            <c:ext xmlns:c16="http://schemas.microsoft.com/office/drawing/2014/chart" uri="{C3380CC4-5D6E-409C-BE32-E72D297353CC}">
              <c16:uniqueId val="{00000001-30C4-471E-AC2E-F5F30AA11A64}"/>
            </c:ext>
          </c:extLst>
        </c:ser>
        <c:ser>
          <c:idx val="2"/>
          <c:order val="2"/>
          <c:tx>
            <c:strRef>
              <c:f>Sheet1!$D$1</c:f>
              <c:strCache>
                <c:ptCount val="1"/>
                <c:pt idx="0">
                  <c:v>Plus d'1 milliard d’euro</c:v>
                </c:pt>
              </c:strCache>
            </c:strRef>
          </c:tx>
          <c:spPr>
            <a:solidFill>
              <a:srgbClr val="97999B"/>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Oui</c:v>
                </c:pt>
                <c:pt idx="1">
                  <c:v>Non</c:v>
                </c:pt>
              </c:strCache>
            </c:strRef>
          </c:cat>
          <c:val>
            <c:numRef>
              <c:f>Sheet1!$D$2:$D$3</c:f>
              <c:numCache>
                <c:formatCode>###0%</c:formatCode>
                <c:ptCount val="2"/>
                <c:pt idx="0">
                  <c:v>0.24137931034482757</c:v>
                </c:pt>
                <c:pt idx="1">
                  <c:v>0.27777777777777779</c:v>
                </c:pt>
              </c:numCache>
            </c:numRef>
          </c:val>
          <c:extLst>
            <c:ext xmlns:c16="http://schemas.microsoft.com/office/drawing/2014/chart" uri="{C3380CC4-5D6E-409C-BE32-E72D297353CC}">
              <c16:uniqueId val="{00000002-30C4-471E-AC2E-F5F30AA11A64}"/>
            </c:ext>
          </c:extLst>
        </c:ser>
        <c:ser>
          <c:idx val="3"/>
          <c:order val="3"/>
          <c:tx>
            <c:strRef>
              <c:f>Sheet1!#REF!</c:f>
              <c:strCache>
                <c:ptCount val="1"/>
                <c:pt idx="0">
                  <c:v>#REF!</c:v>
                </c:pt>
              </c:strCache>
            </c:strRef>
          </c:tx>
          <c:spPr>
            <a:solidFill>
              <a:schemeClr val="accent4"/>
            </a:solidFill>
            <a:ln>
              <a:noFill/>
            </a:ln>
            <a:effectLst/>
          </c:spPr>
          <c:invertIfNegative val="0"/>
          <c:cat>
            <c:strRef>
              <c:f>Sheet1!$A$2:$A$3</c:f>
              <c:strCache>
                <c:ptCount val="2"/>
                <c:pt idx="0">
                  <c:v>Oui</c:v>
                </c:pt>
                <c:pt idx="1">
                  <c:v>Non</c:v>
                </c:pt>
              </c:strCache>
            </c:strRef>
          </c:cat>
          <c:val>
            <c:numRef>
              <c:f>Sheet1!#REF!</c:f>
              <c:numCache>
                <c:formatCode>General</c:formatCode>
                <c:ptCount val="1"/>
                <c:pt idx="0">
                  <c:v>1</c:v>
                </c:pt>
              </c:numCache>
            </c:numRef>
          </c:val>
          <c:extLst>
            <c:ext xmlns:c16="http://schemas.microsoft.com/office/drawing/2014/chart" uri="{C3380CC4-5D6E-409C-BE32-E72D297353CC}">
              <c16:uniqueId val="{00000003-30C4-471E-AC2E-F5F30AA11A64}"/>
            </c:ext>
          </c:extLst>
        </c:ser>
        <c:dLbls>
          <c:showLegendKey val="0"/>
          <c:showVal val="0"/>
          <c:showCatName val="0"/>
          <c:showSerName val="0"/>
          <c:showPercent val="0"/>
          <c:showBubbleSize val="0"/>
        </c:dLbls>
        <c:gapWidth val="50"/>
        <c:overlap val="100"/>
        <c:axId val="369891488"/>
        <c:axId val="369889920"/>
      </c:barChart>
      <c:catAx>
        <c:axId val="369891488"/>
        <c:scaling>
          <c:orientation val="maxMin"/>
        </c:scaling>
        <c:delete val="1"/>
        <c:axPos val="l"/>
        <c:numFmt formatCode="General" sourceLinked="0"/>
        <c:majorTickMark val="out"/>
        <c:minorTickMark val="none"/>
        <c:tickLblPos val="nextTo"/>
        <c:crossAx val="369889920"/>
        <c:crosses val="autoZero"/>
        <c:auto val="1"/>
        <c:lblAlgn val="ctr"/>
        <c:lblOffset val="100"/>
        <c:noMultiLvlLbl val="0"/>
      </c:catAx>
      <c:valAx>
        <c:axId val="369889920"/>
        <c:scaling>
          <c:orientation val="minMax"/>
          <c:max val="1"/>
          <c:min val="0"/>
        </c:scaling>
        <c:delete val="1"/>
        <c:axPos val="t"/>
        <c:numFmt formatCode="###0%" sourceLinked="1"/>
        <c:majorTickMark val="out"/>
        <c:minorTickMark val="none"/>
        <c:tickLblPos val="nextTo"/>
        <c:crossAx val="36989148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4.3137502716515952E-2"/>
          <c:w val="0.94620815746066045"/>
          <c:h val="0.89442761443528718"/>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Investissements de capacité</c:v>
                </c:pt>
                <c:pt idx="1">
                  <c:v>Investissements de restructuration</c:v>
                </c:pt>
                <c:pt idx="2">
                  <c:v>Investissements de rattrapage</c:v>
                </c:pt>
                <c:pt idx="3">
                  <c:v>Investissements financiers en France</c:v>
                </c:pt>
                <c:pt idx="4">
                  <c:v>Investissements financiers à l’étranger</c:v>
                </c:pt>
              </c:strCache>
            </c:strRef>
          </c:cat>
          <c:val>
            <c:numRef>
              <c:f>Sheet1!$B$2:$B$6</c:f>
              <c:numCache>
                <c:formatCode>###0%</c:formatCode>
                <c:ptCount val="5"/>
                <c:pt idx="0">
                  <c:v>0.66666666666666652</c:v>
                </c:pt>
                <c:pt idx="1">
                  <c:v>0.29166666666666669</c:v>
                </c:pt>
                <c:pt idx="2">
                  <c:v>0.20833333333333301</c:v>
                </c:pt>
                <c:pt idx="3">
                  <c:v>0.20833333333333337</c:v>
                </c:pt>
                <c:pt idx="4">
                  <c:v>0.1875</c:v>
                </c:pt>
              </c:numCache>
            </c:numRef>
          </c:val>
          <c:extLst>
            <c:ext xmlns:c16="http://schemas.microsoft.com/office/drawing/2014/chart" uri="{C3380CC4-5D6E-409C-BE32-E72D297353CC}">
              <c16:uniqueId val="{00000000-FE93-4383-A9C4-A45C7EAC4BE8}"/>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Investissements de capacité</c:v>
                </c:pt>
                <c:pt idx="1">
                  <c:v>Investissements de restructuration</c:v>
                </c:pt>
                <c:pt idx="2">
                  <c:v>Investissements de rattrapage</c:v>
                </c:pt>
                <c:pt idx="3">
                  <c:v>Investissements financiers en France</c:v>
                </c:pt>
                <c:pt idx="4">
                  <c:v>Investissements financiers à l’étranger</c:v>
                </c:pt>
              </c:strCache>
            </c:strRef>
          </c:cat>
          <c:val>
            <c:numRef>
              <c:f>Sheet1!$C$2:$C$6</c:f>
              <c:numCache>
                <c:formatCode>###0%</c:formatCode>
                <c:ptCount val="5"/>
                <c:pt idx="0">
                  <c:v>0.63888888888888884</c:v>
                </c:pt>
                <c:pt idx="1">
                  <c:v>0.22222222222222221</c:v>
                </c:pt>
                <c:pt idx="2">
                  <c:v>0.31944444444444442</c:v>
                </c:pt>
                <c:pt idx="3">
                  <c:v>0.15277777777777779</c:v>
                </c:pt>
                <c:pt idx="4">
                  <c:v>0.22222222222222221</c:v>
                </c:pt>
              </c:numCache>
            </c:numRef>
          </c:val>
          <c:extLst>
            <c:ext xmlns:c16="http://schemas.microsoft.com/office/drawing/2014/chart" uri="{C3380CC4-5D6E-409C-BE32-E72D297353CC}">
              <c16:uniqueId val="{00000001-FE93-4383-A9C4-A45C7EAC4BE8}"/>
            </c:ext>
          </c:extLst>
        </c:ser>
        <c:dLbls>
          <c:showLegendKey val="0"/>
          <c:showVal val="0"/>
          <c:showCatName val="0"/>
          <c:showSerName val="0"/>
          <c:showPercent val="0"/>
          <c:showBubbleSize val="0"/>
        </c:dLbls>
        <c:gapWidth val="90"/>
        <c:axId val="369890704"/>
        <c:axId val="369890312"/>
      </c:barChart>
      <c:catAx>
        <c:axId val="369890704"/>
        <c:scaling>
          <c:orientation val="maxMin"/>
        </c:scaling>
        <c:delete val="1"/>
        <c:axPos val="r"/>
        <c:majorGridlines>
          <c:spPr>
            <a:ln w="9525" cap="flat" cmpd="sng" algn="ctr">
              <a:noFill/>
              <a:round/>
            </a:ln>
            <a:effectLst/>
          </c:spPr>
        </c:majorGridlines>
        <c:numFmt formatCode="General" sourceLinked="1"/>
        <c:majorTickMark val="none"/>
        <c:minorTickMark val="none"/>
        <c:tickLblPos val="nextTo"/>
        <c:crossAx val="369890312"/>
        <c:crosses val="autoZero"/>
        <c:auto val="1"/>
        <c:lblAlgn val="ctr"/>
        <c:lblOffset val="100"/>
        <c:noMultiLvlLbl val="0"/>
      </c:catAx>
      <c:valAx>
        <c:axId val="369890312"/>
        <c:scaling>
          <c:orientation val="maxMin"/>
        </c:scaling>
        <c:delete val="1"/>
        <c:axPos val="t"/>
        <c:numFmt formatCode="###0%" sourceLinked="1"/>
        <c:majorTickMark val="none"/>
        <c:minorTickMark val="none"/>
        <c:tickLblPos val="nextTo"/>
        <c:crossAx val="369890704"/>
        <c:crosses val="autoZero"/>
        <c:crossBetween val="between"/>
      </c:valAx>
      <c:spPr>
        <a:noFill/>
        <a:ln>
          <a:noFill/>
        </a:ln>
        <a:effectLst/>
      </c:spPr>
    </c:plotArea>
    <c:legend>
      <c:legendPos val="l"/>
      <c:layout>
        <c:manualLayout>
          <c:xMode val="edge"/>
          <c:yMode val="edge"/>
          <c:x val="8.8206879164215504E-3"/>
          <c:y val="0.94351507716031457"/>
          <c:w val="0.72892714466725217"/>
          <c:h val="4.910684153638136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8917615557E-2"/>
          <c:y val="2.5223722622158998E-2"/>
          <c:w val="0.97494127282831"/>
          <c:h val="0.97477646186016043"/>
        </c:manualLayout>
      </c:layout>
      <c:barChart>
        <c:barDir val="bar"/>
        <c:grouping val="stacked"/>
        <c:varyColors val="0"/>
        <c:ser>
          <c:idx val="0"/>
          <c:order val="0"/>
          <c:tx>
            <c:strRef>
              <c:f>Sheet1!$B$1</c:f>
              <c:strCache>
                <c:ptCount val="1"/>
                <c:pt idx="0">
                  <c:v>Moins de 100 millions d’euro</c:v>
                </c:pt>
              </c:strCache>
            </c:strRef>
          </c:tx>
          <c:spPr>
            <a:solidFill>
              <a:srgbClr val="53565A"/>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Investissements de capacité</c:v>
                </c:pt>
                <c:pt idx="1">
                  <c:v>Investissements de restructuration</c:v>
                </c:pt>
                <c:pt idx="2">
                  <c:v>Investissements de rattrapage</c:v>
                </c:pt>
                <c:pt idx="3">
                  <c:v>Investissements financiers en France</c:v>
                </c:pt>
                <c:pt idx="4">
                  <c:v>Investissements financiers à l’étranger</c:v>
                </c:pt>
              </c:strCache>
            </c:strRef>
          </c:cat>
          <c:val>
            <c:numRef>
              <c:f>Sheet1!$B$2:$B$6</c:f>
              <c:numCache>
                <c:formatCode>###0%</c:formatCode>
                <c:ptCount val="5"/>
                <c:pt idx="0">
                  <c:v>0.40625</c:v>
                </c:pt>
                <c:pt idx="1">
                  <c:v>0.21428571428571427</c:v>
                </c:pt>
                <c:pt idx="2">
                  <c:v>0.1</c:v>
                </c:pt>
                <c:pt idx="3">
                  <c:v>0.2</c:v>
                </c:pt>
              </c:numCache>
            </c:numRef>
          </c:val>
          <c:extLst>
            <c:ext xmlns:c16="http://schemas.microsoft.com/office/drawing/2014/chart" uri="{C3380CC4-5D6E-409C-BE32-E72D297353CC}">
              <c16:uniqueId val="{00000000-5FAF-4DD3-BB27-F2BFDD412E7A}"/>
            </c:ext>
          </c:extLst>
        </c:ser>
        <c:ser>
          <c:idx val="1"/>
          <c:order val="1"/>
          <c:tx>
            <c:strRef>
              <c:f>Sheet1!$C$1</c:f>
              <c:strCache>
                <c:ptCount val="1"/>
                <c:pt idx="0">
                  <c:v>Entre 100 et 999 millions d’euro</c:v>
                </c:pt>
              </c:strCache>
            </c:strRef>
          </c:tx>
          <c:spPr>
            <a:solidFill>
              <a:schemeClr val="accent1"/>
            </a:solidFill>
            <a:ln>
              <a:noFill/>
            </a:ln>
            <a:effectLst/>
          </c:spPr>
          <c:invertIfNegative val="0"/>
          <c:dLbls>
            <c:dLbl>
              <c:idx val="3"/>
              <c:layout>
                <c:manualLayout>
                  <c:x val="8.5753927941048663E-3"/>
                  <c:y val="2.075483477970345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AF-4DD3-BB27-F2BFDD412E7A}"/>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Investissements de capacité</c:v>
                </c:pt>
                <c:pt idx="1">
                  <c:v>Investissements de restructuration</c:v>
                </c:pt>
                <c:pt idx="2">
                  <c:v>Investissements de rattrapage</c:v>
                </c:pt>
                <c:pt idx="3">
                  <c:v>Investissements financiers en France</c:v>
                </c:pt>
                <c:pt idx="4">
                  <c:v>Investissements financiers à l’étranger</c:v>
                </c:pt>
              </c:strCache>
            </c:strRef>
          </c:cat>
          <c:val>
            <c:numRef>
              <c:f>Sheet1!$C$2:$C$6</c:f>
              <c:numCache>
                <c:formatCode>###0%</c:formatCode>
                <c:ptCount val="5"/>
                <c:pt idx="0">
                  <c:v>0.4375</c:v>
                </c:pt>
                <c:pt idx="1">
                  <c:v>0.2857142857142857</c:v>
                </c:pt>
                <c:pt idx="2">
                  <c:v>0.5</c:v>
                </c:pt>
                <c:pt idx="3">
                  <c:v>0.5</c:v>
                </c:pt>
                <c:pt idx="4">
                  <c:v>0.7777777777777779</c:v>
                </c:pt>
              </c:numCache>
            </c:numRef>
          </c:val>
          <c:extLst>
            <c:ext xmlns:c16="http://schemas.microsoft.com/office/drawing/2014/chart" uri="{C3380CC4-5D6E-409C-BE32-E72D297353CC}">
              <c16:uniqueId val="{00000002-5FAF-4DD3-BB27-F2BFDD412E7A}"/>
            </c:ext>
          </c:extLst>
        </c:ser>
        <c:ser>
          <c:idx val="2"/>
          <c:order val="2"/>
          <c:tx>
            <c:strRef>
              <c:f>Sheet1!$D$1</c:f>
              <c:strCache>
                <c:ptCount val="1"/>
                <c:pt idx="0">
                  <c:v>Plus d'un milliard d'euro</c:v>
                </c:pt>
              </c:strCache>
            </c:strRef>
          </c:tx>
          <c:spPr>
            <a:solidFill>
              <a:srgbClr val="97999B"/>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Sheet1!$A$2:$A$6</c:f>
              <c:strCache>
                <c:ptCount val="5"/>
                <c:pt idx="0">
                  <c:v>Investissements de capacité</c:v>
                </c:pt>
                <c:pt idx="1">
                  <c:v>Investissements de restructuration</c:v>
                </c:pt>
                <c:pt idx="2">
                  <c:v>Investissements de rattrapage</c:v>
                </c:pt>
                <c:pt idx="3">
                  <c:v>Investissements financiers en France</c:v>
                </c:pt>
                <c:pt idx="4">
                  <c:v>Investissements financiers à l’étranger</c:v>
                </c:pt>
              </c:strCache>
            </c:strRef>
          </c:cat>
          <c:val>
            <c:numRef>
              <c:f>Sheet1!$D$2:$D$6</c:f>
              <c:numCache>
                <c:formatCode>###0%</c:formatCode>
                <c:ptCount val="5"/>
                <c:pt idx="0">
                  <c:v>0.15625</c:v>
                </c:pt>
                <c:pt idx="1">
                  <c:v>0.5</c:v>
                </c:pt>
                <c:pt idx="2">
                  <c:v>0.4</c:v>
                </c:pt>
                <c:pt idx="3">
                  <c:v>0.3</c:v>
                </c:pt>
                <c:pt idx="4">
                  <c:v>0.22222222222222221</c:v>
                </c:pt>
              </c:numCache>
            </c:numRef>
          </c:val>
          <c:extLst>
            <c:ext xmlns:c16="http://schemas.microsoft.com/office/drawing/2014/chart" uri="{C3380CC4-5D6E-409C-BE32-E72D297353CC}">
              <c16:uniqueId val="{00000004-5FAF-4DD3-BB27-F2BFDD412E7A}"/>
            </c:ext>
          </c:extLst>
        </c:ser>
        <c:ser>
          <c:idx val="3"/>
          <c:order val="3"/>
          <c:tx>
            <c:strRef>
              <c:f>Sheet1!$E$1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Sheet1!$A$2:$A$6</c:f>
              <c:strCache>
                <c:ptCount val="5"/>
                <c:pt idx="0">
                  <c:v>Investissements de capacité</c:v>
                </c:pt>
                <c:pt idx="1">
                  <c:v>Investissements de restructuration</c:v>
                </c:pt>
                <c:pt idx="2">
                  <c:v>Investissements de rattrapage</c:v>
                </c:pt>
                <c:pt idx="3">
                  <c:v>Investissements financiers en France</c:v>
                </c:pt>
                <c:pt idx="4">
                  <c:v>Investissements financiers à l’étranger</c:v>
                </c:pt>
              </c:strCache>
            </c:strRef>
          </c:cat>
          <c:val>
            <c:numRef>
              <c:f>Sheet1!$E$2:$E$6</c:f>
              <c:numCache>
                <c:formatCode>General</c:formatCode>
                <c:ptCount val="5"/>
              </c:numCache>
            </c:numRef>
          </c:val>
          <c:extLst>
            <c:ext xmlns:c16="http://schemas.microsoft.com/office/drawing/2014/chart" uri="{C3380CC4-5D6E-409C-BE32-E72D297353CC}">
              <c16:uniqueId val="{00000005-5FAF-4DD3-BB27-F2BFDD412E7A}"/>
            </c:ext>
          </c:extLst>
        </c:ser>
        <c:dLbls>
          <c:showLegendKey val="0"/>
          <c:showVal val="0"/>
          <c:showCatName val="0"/>
          <c:showSerName val="0"/>
          <c:showPercent val="0"/>
          <c:showBubbleSize val="0"/>
        </c:dLbls>
        <c:gapWidth val="50"/>
        <c:overlap val="100"/>
        <c:axId val="369891880"/>
        <c:axId val="369881688"/>
      </c:barChart>
      <c:catAx>
        <c:axId val="369891880"/>
        <c:scaling>
          <c:orientation val="maxMin"/>
        </c:scaling>
        <c:delete val="1"/>
        <c:axPos val="l"/>
        <c:numFmt formatCode="General" sourceLinked="0"/>
        <c:majorTickMark val="out"/>
        <c:minorTickMark val="none"/>
        <c:tickLblPos val="nextTo"/>
        <c:crossAx val="369881688"/>
        <c:crosses val="autoZero"/>
        <c:auto val="1"/>
        <c:lblAlgn val="ctr"/>
        <c:lblOffset val="100"/>
        <c:noMultiLvlLbl val="0"/>
      </c:catAx>
      <c:valAx>
        <c:axId val="369881688"/>
        <c:scaling>
          <c:orientation val="minMax"/>
          <c:max val="1"/>
          <c:min val="0"/>
        </c:scaling>
        <c:delete val="1"/>
        <c:axPos val="t"/>
        <c:numFmt formatCode="###0%" sourceLinked="1"/>
        <c:majorTickMark val="out"/>
        <c:minorTickMark val="none"/>
        <c:tickLblPos val="nextTo"/>
        <c:crossAx val="36989188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900">
          <a:solidFill>
            <a:schemeClr val="bg1"/>
          </a:solidFill>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4.3137502716515952E-2"/>
          <c:w val="0.94620815746066045"/>
          <c:h val="0.82702613558073346"/>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Très élevé</c:v>
                </c:pt>
                <c:pt idx="1">
                  <c:v>Elevé</c:v>
                </c:pt>
                <c:pt idx="2">
                  <c:v>Normal</c:v>
                </c:pt>
                <c:pt idx="3">
                  <c:v>Faible</c:v>
                </c:pt>
              </c:strCache>
            </c:strRef>
          </c:cat>
          <c:val>
            <c:numRef>
              <c:f>Sheet1!$B$2:$B$5</c:f>
              <c:numCache>
                <c:formatCode>###0%</c:formatCode>
                <c:ptCount val="4"/>
                <c:pt idx="0">
                  <c:v>2.0833333333333329E-2</c:v>
                </c:pt>
                <c:pt idx="1">
                  <c:v>0.10416666666666669</c:v>
                </c:pt>
                <c:pt idx="2">
                  <c:v>0.58333333333333337</c:v>
                </c:pt>
                <c:pt idx="3">
                  <c:v>0.29166666666666669</c:v>
                </c:pt>
              </c:numCache>
            </c:numRef>
          </c:val>
          <c:extLst>
            <c:ext xmlns:c16="http://schemas.microsoft.com/office/drawing/2014/chart" uri="{C3380CC4-5D6E-409C-BE32-E72D297353CC}">
              <c16:uniqueId val="{00000000-F96E-4C18-BC9C-9BBCB2B24C07}"/>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Très élevé</c:v>
                </c:pt>
                <c:pt idx="1">
                  <c:v>Elevé</c:v>
                </c:pt>
                <c:pt idx="2">
                  <c:v>Normal</c:v>
                </c:pt>
                <c:pt idx="3">
                  <c:v>Faible</c:v>
                </c:pt>
              </c:strCache>
            </c:strRef>
          </c:cat>
          <c:val>
            <c:numRef>
              <c:f>Sheet1!$C$2:$C$5</c:f>
              <c:numCache>
                <c:formatCode>0%</c:formatCode>
                <c:ptCount val="4"/>
                <c:pt idx="0">
                  <c:v>2.7777777777777776E-2</c:v>
                </c:pt>
                <c:pt idx="1">
                  <c:v>0.125</c:v>
                </c:pt>
                <c:pt idx="2">
                  <c:v>0.63888888888888884</c:v>
                </c:pt>
                <c:pt idx="3">
                  <c:v>0.20833333333333334</c:v>
                </c:pt>
              </c:numCache>
            </c:numRef>
          </c:val>
          <c:extLst>
            <c:ext xmlns:c16="http://schemas.microsoft.com/office/drawing/2014/chart" uri="{C3380CC4-5D6E-409C-BE32-E72D297353CC}">
              <c16:uniqueId val="{00000001-F96E-4C18-BC9C-9BBCB2B24C07}"/>
            </c:ext>
          </c:extLst>
        </c:ser>
        <c:dLbls>
          <c:showLegendKey val="0"/>
          <c:showVal val="0"/>
          <c:showCatName val="0"/>
          <c:showSerName val="0"/>
          <c:showPercent val="0"/>
          <c:showBubbleSize val="0"/>
        </c:dLbls>
        <c:gapWidth val="90"/>
        <c:axId val="369886392"/>
        <c:axId val="369878552"/>
      </c:barChart>
      <c:catAx>
        <c:axId val="369886392"/>
        <c:scaling>
          <c:orientation val="maxMin"/>
        </c:scaling>
        <c:delete val="1"/>
        <c:axPos val="l"/>
        <c:majorGridlines>
          <c:spPr>
            <a:ln w="9525" cap="flat" cmpd="sng" algn="ctr">
              <a:noFill/>
              <a:round/>
            </a:ln>
            <a:effectLst/>
          </c:spPr>
        </c:majorGridlines>
        <c:numFmt formatCode="General" sourceLinked="1"/>
        <c:majorTickMark val="out"/>
        <c:minorTickMark val="none"/>
        <c:tickLblPos val="nextTo"/>
        <c:crossAx val="369878552"/>
        <c:crosses val="autoZero"/>
        <c:auto val="1"/>
        <c:lblAlgn val="ctr"/>
        <c:lblOffset val="100"/>
        <c:noMultiLvlLbl val="0"/>
      </c:catAx>
      <c:valAx>
        <c:axId val="369878552"/>
        <c:scaling>
          <c:orientation val="minMax"/>
        </c:scaling>
        <c:delete val="1"/>
        <c:axPos val="t"/>
        <c:numFmt formatCode="###0%" sourceLinked="1"/>
        <c:majorTickMark val="out"/>
        <c:minorTickMark val="none"/>
        <c:tickLblPos val="nextTo"/>
        <c:crossAx val="369886392"/>
        <c:crosses val="autoZero"/>
        <c:crossBetween val="between"/>
      </c:valAx>
      <c:spPr>
        <a:noFill/>
        <a:ln>
          <a:noFill/>
        </a:ln>
        <a:effectLst/>
      </c:spPr>
    </c:plotArea>
    <c:legend>
      <c:legendPos val="l"/>
      <c:layout>
        <c:manualLayout>
          <c:xMode val="edge"/>
          <c:yMode val="edge"/>
          <c:x val="8.8206879164215504E-3"/>
          <c:y val="0.90364546675201995"/>
          <c:w val="0.53867405335935536"/>
          <c:h val="4.246749998028082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6895220768808"/>
          <c:y val="4.3749999999999997E-2"/>
          <c:w val="0.88421694896845182"/>
          <c:h val="0.86703385788993692"/>
        </c:manualLayout>
      </c:layout>
      <c:barChart>
        <c:barDir val="bar"/>
        <c:grouping val="percentStacked"/>
        <c:varyColors val="0"/>
        <c:ser>
          <c:idx val="0"/>
          <c:order val="0"/>
          <c:tx>
            <c:strRef>
              <c:f>Sheet1!$B$1</c:f>
              <c:strCache>
                <c:ptCount val="1"/>
                <c:pt idx="0">
                  <c:v>1er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Les prêts bancaires</c:v>
                </c:pt>
                <c:pt idx="1">
                  <c:v>Le crédit-bail</c:v>
                </c:pt>
                <c:pt idx="2">
                  <c:v>Les placements privés</c:v>
                </c:pt>
                <c:pt idx="3">
                  <c:v>Les obligations</c:v>
                </c:pt>
                <c:pt idx="4">
                  <c:v>Les financements structurés, 
les titrisations</c:v>
                </c:pt>
                <c:pt idx="5">
                  <c:v>Les financements en fonds propres</c:v>
                </c:pt>
              </c:strCache>
            </c:strRef>
          </c:cat>
          <c:val>
            <c:numRef>
              <c:f>Sheet1!$B$2:$B$7</c:f>
              <c:numCache>
                <c:formatCode>###0%</c:formatCode>
                <c:ptCount val="6"/>
                <c:pt idx="0">
                  <c:v>0.38636363636363635</c:v>
                </c:pt>
                <c:pt idx="1">
                  <c:v>0.14634146341463414</c:v>
                </c:pt>
                <c:pt idx="2">
                  <c:v>6.9767441860465115E-2</c:v>
                </c:pt>
                <c:pt idx="3">
                  <c:v>0.13636363636363635</c:v>
                </c:pt>
                <c:pt idx="4">
                  <c:v>0.21951219512195125</c:v>
                </c:pt>
                <c:pt idx="5">
                  <c:v>0.13043478260869565</c:v>
                </c:pt>
              </c:numCache>
            </c:numRef>
          </c:val>
          <c:extLst>
            <c:ext xmlns:c16="http://schemas.microsoft.com/office/drawing/2014/chart" uri="{C3380CC4-5D6E-409C-BE32-E72D297353CC}">
              <c16:uniqueId val="{00000000-7A20-4C5B-8725-33758E9C674E}"/>
            </c:ext>
          </c:extLst>
        </c:ser>
        <c:ser>
          <c:idx val="1"/>
          <c:order val="1"/>
          <c:tx>
            <c:strRef>
              <c:f>Sheet1!$C$1</c:f>
              <c:strCache>
                <c:ptCount val="1"/>
                <c:pt idx="0">
                  <c:v>2ème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Les prêts bancaires</c:v>
                </c:pt>
                <c:pt idx="1">
                  <c:v>Le crédit-bail</c:v>
                </c:pt>
                <c:pt idx="2">
                  <c:v>Les placements privés</c:v>
                </c:pt>
                <c:pt idx="3">
                  <c:v>Les obligations</c:v>
                </c:pt>
                <c:pt idx="4">
                  <c:v>Les financements structurés, 
les titrisations</c:v>
                </c:pt>
                <c:pt idx="5">
                  <c:v>Les financements en fonds propres</c:v>
                </c:pt>
              </c:strCache>
            </c:strRef>
          </c:cat>
          <c:val>
            <c:numRef>
              <c:f>Sheet1!$C$2:$C$7</c:f>
              <c:numCache>
                <c:formatCode>###0%</c:formatCode>
                <c:ptCount val="6"/>
                <c:pt idx="0">
                  <c:v>0.20454545454545456</c:v>
                </c:pt>
                <c:pt idx="1">
                  <c:v>0.26829268292682928</c:v>
                </c:pt>
                <c:pt idx="2">
                  <c:v>4.6511627906976744E-2</c:v>
                </c:pt>
                <c:pt idx="3">
                  <c:v>0.15909090909090909</c:v>
                </c:pt>
                <c:pt idx="4">
                  <c:v>0.14634146341463414</c:v>
                </c:pt>
                <c:pt idx="5">
                  <c:v>0.17391304347826086</c:v>
                </c:pt>
              </c:numCache>
            </c:numRef>
          </c:val>
          <c:extLst>
            <c:ext xmlns:c16="http://schemas.microsoft.com/office/drawing/2014/chart" uri="{C3380CC4-5D6E-409C-BE32-E72D297353CC}">
              <c16:uniqueId val="{00000001-7A20-4C5B-8725-33758E9C674E}"/>
            </c:ext>
          </c:extLst>
        </c:ser>
        <c:ser>
          <c:idx val="2"/>
          <c:order val="2"/>
          <c:tx>
            <c:strRef>
              <c:f>Sheet1!$D$1</c:f>
              <c:strCache>
                <c:ptCount val="1"/>
                <c:pt idx="0">
                  <c:v>3ème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Les prêts bancaires</c:v>
                </c:pt>
                <c:pt idx="1">
                  <c:v>Le crédit-bail</c:v>
                </c:pt>
                <c:pt idx="2">
                  <c:v>Les placements privés</c:v>
                </c:pt>
                <c:pt idx="3">
                  <c:v>Les obligations</c:v>
                </c:pt>
                <c:pt idx="4">
                  <c:v>Les financements structurés, 
les titrisations</c:v>
                </c:pt>
                <c:pt idx="5">
                  <c:v>Les financements en fonds propres</c:v>
                </c:pt>
              </c:strCache>
            </c:strRef>
          </c:cat>
          <c:val>
            <c:numRef>
              <c:f>Sheet1!$D$2:$D$7</c:f>
              <c:numCache>
                <c:formatCode>###0%</c:formatCode>
                <c:ptCount val="6"/>
                <c:pt idx="0">
                  <c:v>0.13636363636363635</c:v>
                </c:pt>
                <c:pt idx="1">
                  <c:v>0.14634146341463414</c:v>
                </c:pt>
                <c:pt idx="2">
                  <c:v>0.30232558139534882</c:v>
                </c:pt>
                <c:pt idx="3">
                  <c:v>9.0909090909090912E-2</c:v>
                </c:pt>
                <c:pt idx="4">
                  <c:v>9.7560975609756101E-2</c:v>
                </c:pt>
                <c:pt idx="5">
                  <c:v>0.2391304347826087</c:v>
                </c:pt>
              </c:numCache>
            </c:numRef>
          </c:val>
          <c:extLst>
            <c:ext xmlns:c16="http://schemas.microsoft.com/office/drawing/2014/chart" uri="{C3380CC4-5D6E-409C-BE32-E72D297353CC}">
              <c16:uniqueId val="{00000002-7A20-4C5B-8725-33758E9C674E}"/>
            </c:ext>
          </c:extLst>
        </c:ser>
        <c:ser>
          <c:idx val="3"/>
          <c:order val="3"/>
          <c:tx>
            <c:strRef>
              <c:f>Sheet1!$E$1</c:f>
              <c:strCache>
                <c:ptCount val="1"/>
                <c:pt idx="0">
                  <c:v>4ème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Les prêts bancaires</c:v>
                </c:pt>
                <c:pt idx="1">
                  <c:v>Le crédit-bail</c:v>
                </c:pt>
                <c:pt idx="2">
                  <c:v>Les placements privés</c:v>
                </c:pt>
                <c:pt idx="3">
                  <c:v>Les obligations</c:v>
                </c:pt>
                <c:pt idx="4">
                  <c:v>Les financements structurés, 
les titrisations</c:v>
                </c:pt>
                <c:pt idx="5">
                  <c:v>Les financements en fonds propres</c:v>
                </c:pt>
              </c:strCache>
            </c:strRef>
          </c:cat>
          <c:val>
            <c:numRef>
              <c:f>Sheet1!$E$2:$E$7</c:f>
              <c:numCache>
                <c:formatCode>###0%</c:formatCode>
                <c:ptCount val="6"/>
                <c:pt idx="0">
                  <c:v>0.11363636363636363</c:v>
                </c:pt>
                <c:pt idx="1">
                  <c:v>0.14634146341463414</c:v>
                </c:pt>
                <c:pt idx="2">
                  <c:v>0.2558139534883721</c:v>
                </c:pt>
                <c:pt idx="3">
                  <c:v>0.27272727272727271</c:v>
                </c:pt>
                <c:pt idx="4">
                  <c:v>9.7560975609756101E-2</c:v>
                </c:pt>
                <c:pt idx="5">
                  <c:v>6.5217391304347824E-2</c:v>
                </c:pt>
              </c:numCache>
            </c:numRef>
          </c:val>
          <c:extLst>
            <c:ext xmlns:c16="http://schemas.microsoft.com/office/drawing/2014/chart" uri="{C3380CC4-5D6E-409C-BE32-E72D297353CC}">
              <c16:uniqueId val="{00000003-7A20-4C5B-8725-33758E9C674E}"/>
            </c:ext>
          </c:extLst>
        </c:ser>
        <c:ser>
          <c:idx val="4"/>
          <c:order val="4"/>
          <c:tx>
            <c:strRef>
              <c:f>Sheet1!$F$1</c:f>
              <c:strCache>
                <c:ptCount val="1"/>
                <c:pt idx="0">
                  <c:v>5ème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Les prêts bancaires</c:v>
                </c:pt>
                <c:pt idx="1">
                  <c:v>Le crédit-bail</c:v>
                </c:pt>
                <c:pt idx="2">
                  <c:v>Les placements privés</c:v>
                </c:pt>
                <c:pt idx="3">
                  <c:v>Les obligations</c:v>
                </c:pt>
                <c:pt idx="4">
                  <c:v>Les financements structurés, 
les titrisations</c:v>
                </c:pt>
                <c:pt idx="5">
                  <c:v>Les financements en fonds propres</c:v>
                </c:pt>
              </c:strCache>
            </c:strRef>
          </c:cat>
          <c:val>
            <c:numRef>
              <c:f>Sheet1!$F$2:$F$7</c:f>
              <c:numCache>
                <c:formatCode>###0%</c:formatCode>
                <c:ptCount val="6"/>
                <c:pt idx="0">
                  <c:v>4.5454545454545456E-2</c:v>
                </c:pt>
                <c:pt idx="1">
                  <c:v>0.14634146341463414</c:v>
                </c:pt>
                <c:pt idx="2">
                  <c:v>0.23255813953488372</c:v>
                </c:pt>
                <c:pt idx="3">
                  <c:v>0.22727272727272727</c:v>
                </c:pt>
                <c:pt idx="4">
                  <c:v>0.1951219512195122</c:v>
                </c:pt>
                <c:pt idx="5">
                  <c:v>0.10869565217391304</c:v>
                </c:pt>
              </c:numCache>
            </c:numRef>
          </c:val>
          <c:extLst>
            <c:ext xmlns:c16="http://schemas.microsoft.com/office/drawing/2014/chart" uri="{C3380CC4-5D6E-409C-BE32-E72D297353CC}">
              <c16:uniqueId val="{00000004-7A20-4C5B-8725-33758E9C674E}"/>
            </c:ext>
          </c:extLst>
        </c:ser>
        <c:ser>
          <c:idx val="5"/>
          <c:order val="5"/>
          <c:tx>
            <c:strRef>
              <c:f>Sheet1!$G$1</c:f>
              <c:strCache>
                <c:ptCount val="1"/>
                <c:pt idx="0">
                  <c:v>6ème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Les prêts bancaires</c:v>
                </c:pt>
                <c:pt idx="1">
                  <c:v>Le crédit-bail</c:v>
                </c:pt>
                <c:pt idx="2">
                  <c:v>Les placements privés</c:v>
                </c:pt>
                <c:pt idx="3">
                  <c:v>Les obligations</c:v>
                </c:pt>
                <c:pt idx="4">
                  <c:v>Les financements structurés, 
les titrisations</c:v>
                </c:pt>
                <c:pt idx="5">
                  <c:v>Les financements en fonds propres</c:v>
                </c:pt>
              </c:strCache>
            </c:strRef>
          </c:cat>
          <c:val>
            <c:numRef>
              <c:f>Sheet1!$G$2:$G$7</c:f>
              <c:numCache>
                <c:formatCode>###0%</c:formatCode>
                <c:ptCount val="6"/>
                <c:pt idx="0">
                  <c:v>0.11363636363636363</c:v>
                </c:pt>
                <c:pt idx="1">
                  <c:v>0.14634146341463414</c:v>
                </c:pt>
                <c:pt idx="2">
                  <c:v>9.3023255813953487E-2</c:v>
                </c:pt>
                <c:pt idx="3">
                  <c:v>0.11363636363636363</c:v>
                </c:pt>
                <c:pt idx="4">
                  <c:v>0.24390243902439024</c:v>
                </c:pt>
                <c:pt idx="5">
                  <c:v>0.28260869565217389</c:v>
                </c:pt>
              </c:numCache>
            </c:numRef>
          </c:val>
          <c:extLst>
            <c:ext xmlns:c16="http://schemas.microsoft.com/office/drawing/2014/chart" uri="{C3380CC4-5D6E-409C-BE32-E72D297353CC}">
              <c16:uniqueId val="{00000005-7A20-4C5B-8725-33758E9C674E}"/>
            </c:ext>
          </c:extLst>
        </c:ser>
        <c:dLbls>
          <c:showLegendKey val="0"/>
          <c:showVal val="0"/>
          <c:showCatName val="0"/>
          <c:showSerName val="0"/>
          <c:showPercent val="0"/>
          <c:showBubbleSize val="0"/>
        </c:dLbls>
        <c:gapWidth val="110"/>
        <c:overlap val="100"/>
        <c:axId val="369886784"/>
        <c:axId val="369876984"/>
      </c:barChart>
      <c:catAx>
        <c:axId val="369886784"/>
        <c:scaling>
          <c:orientation val="maxMin"/>
        </c:scaling>
        <c:delete val="1"/>
        <c:axPos val="l"/>
        <c:numFmt formatCode="General" sourceLinked="1"/>
        <c:majorTickMark val="none"/>
        <c:minorTickMark val="none"/>
        <c:tickLblPos val="nextTo"/>
        <c:crossAx val="369876984"/>
        <c:crosses val="autoZero"/>
        <c:auto val="1"/>
        <c:lblAlgn val="ctr"/>
        <c:lblOffset val="100"/>
        <c:noMultiLvlLbl val="0"/>
      </c:catAx>
      <c:valAx>
        <c:axId val="369876984"/>
        <c:scaling>
          <c:orientation val="minMax"/>
        </c:scaling>
        <c:delete val="1"/>
        <c:axPos val="t"/>
        <c:numFmt formatCode="0%" sourceLinked="1"/>
        <c:majorTickMark val="none"/>
        <c:minorTickMark val="none"/>
        <c:tickLblPos val="nextTo"/>
        <c:crossAx val="369886784"/>
        <c:crosses val="autoZero"/>
        <c:crossBetween val="between"/>
      </c:valAx>
      <c:spPr>
        <a:noFill/>
        <a:ln>
          <a:noFill/>
        </a:ln>
        <a:effectLst/>
      </c:spPr>
    </c:plotArea>
    <c:legend>
      <c:legendPos val="b"/>
      <c:layout>
        <c:manualLayout>
          <c:xMode val="edge"/>
          <c:yMode val="edge"/>
          <c:x val="0.27738548269492319"/>
          <c:y val="0.91748600328286534"/>
          <c:w val="0.7030671318942584"/>
          <c:h val="6.37640255905511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bg1"/>
          </a:solidFill>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4.3137502716515952E-2"/>
          <c:w val="0.94620815746066045"/>
          <c:h val="0.89442761443528718"/>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Une augmentation significative</c:v>
                </c:pt>
                <c:pt idx="1">
                  <c:v>Une légère augmentation</c:v>
                </c:pt>
                <c:pt idx="2">
                  <c:v>Une stabilisation</c:v>
                </c:pt>
                <c:pt idx="3">
                  <c:v>Une baisse significative</c:v>
                </c:pt>
              </c:strCache>
            </c:strRef>
          </c:cat>
          <c:val>
            <c:numRef>
              <c:f>Sheet1!$B$2:$B$6</c:f>
              <c:numCache>
                <c:formatCode>###0%</c:formatCode>
                <c:ptCount val="4"/>
                <c:pt idx="0">
                  <c:v>0.20833333333333337</c:v>
                </c:pt>
                <c:pt idx="1">
                  <c:v>0.52083333333333337</c:v>
                </c:pt>
                <c:pt idx="2">
                  <c:v>0.27083333333333331</c:v>
                </c:pt>
              </c:numCache>
            </c:numRef>
          </c:val>
          <c:extLst>
            <c:ext xmlns:c16="http://schemas.microsoft.com/office/drawing/2014/chart" uri="{C3380CC4-5D6E-409C-BE32-E72D297353CC}">
              <c16:uniqueId val="{00000000-1D9C-43CB-BAE7-30169D859E2E}"/>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Une augmentation significative</c:v>
                </c:pt>
                <c:pt idx="1">
                  <c:v>Une légère augmentation</c:v>
                </c:pt>
                <c:pt idx="2">
                  <c:v>Une stabilisation</c:v>
                </c:pt>
                <c:pt idx="3">
                  <c:v>Une baisse significative</c:v>
                </c:pt>
              </c:strCache>
            </c:strRef>
          </c:cat>
          <c:val>
            <c:numRef>
              <c:f>Sheet1!$C$2:$C$6</c:f>
              <c:numCache>
                <c:formatCode>###0%</c:formatCode>
                <c:ptCount val="4"/>
                <c:pt idx="0">
                  <c:v>0.25</c:v>
                </c:pt>
                <c:pt idx="1">
                  <c:v>0.55555555555555558</c:v>
                </c:pt>
                <c:pt idx="2">
                  <c:v>0.18055555555555555</c:v>
                </c:pt>
                <c:pt idx="3">
                  <c:v>1.3888888888888888E-2</c:v>
                </c:pt>
              </c:numCache>
            </c:numRef>
          </c:val>
          <c:extLst>
            <c:ext xmlns:c16="http://schemas.microsoft.com/office/drawing/2014/chart" uri="{C3380CC4-5D6E-409C-BE32-E72D297353CC}">
              <c16:uniqueId val="{00000001-1D9C-43CB-BAE7-30169D859E2E}"/>
            </c:ext>
          </c:extLst>
        </c:ser>
        <c:dLbls>
          <c:showLegendKey val="0"/>
          <c:showVal val="0"/>
          <c:showCatName val="0"/>
          <c:showSerName val="0"/>
          <c:showPercent val="0"/>
          <c:showBubbleSize val="0"/>
        </c:dLbls>
        <c:gapWidth val="90"/>
        <c:axId val="369887176"/>
        <c:axId val="369883648"/>
      </c:barChart>
      <c:catAx>
        <c:axId val="369887176"/>
        <c:scaling>
          <c:orientation val="maxMin"/>
        </c:scaling>
        <c:delete val="1"/>
        <c:axPos val="l"/>
        <c:majorGridlines>
          <c:spPr>
            <a:ln w="9525" cap="flat" cmpd="sng" algn="ctr">
              <a:noFill/>
              <a:round/>
            </a:ln>
            <a:effectLst/>
          </c:spPr>
        </c:majorGridlines>
        <c:numFmt formatCode="General" sourceLinked="1"/>
        <c:majorTickMark val="out"/>
        <c:minorTickMark val="none"/>
        <c:tickLblPos val="nextTo"/>
        <c:crossAx val="369883648"/>
        <c:crosses val="autoZero"/>
        <c:auto val="1"/>
        <c:lblAlgn val="ctr"/>
        <c:lblOffset val="100"/>
        <c:noMultiLvlLbl val="0"/>
      </c:catAx>
      <c:valAx>
        <c:axId val="369883648"/>
        <c:scaling>
          <c:orientation val="minMax"/>
        </c:scaling>
        <c:delete val="1"/>
        <c:axPos val="t"/>
        <c:numFmt formatCode="###0%" sourceLinked="1"/>
        <c:majorTickMark val="out"/>
        <c:minorTickMark val="none"/>
        <c:tickLblPos val="nextTo"/>
        <c:crossAx val="369887176"/>
        <c:crosses val="autoZero"/>
        <c:crossBetween val="between"/>
      </c:valAx>
      <c:spPr>
        <a:noFill/>
        <a:ln>
          <a:noFill/>
        </a:ln>
        <a:effectLst/>
      </c:spPr>
    </c:plotArea>
    <c:legend>
      <c:legendPos val="l"/>
      <c:layout>
        <c:manualLayout>
          <c:xMode val="edge"/>
          <c:yMode val="edge"/>
          <c:x val="0"/>
          <c:y val="0.95400103084410715"/>
          <c:w val="0.71122918268512214"/>
          <c:h val="4.599890412998607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29662272021148E-3"/>
          <c:y val="4.3137455508828235E-2"/>
          <c:w val="0.94620815746066045"/>
          <c:h val="0.82702613558073346"/>
        </c:manualLayout>
      </c:layout>
      <c:barChart>
        <c:barDir val="col"/>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Très optimiste</c:v>
                </c:pt>
                <c:pt idx="1">
                  <c:v>Optimiste</c:v>
                </c:pt>
                <c:pt idx="2">
                  <c:v>Neutre</c:v>
                </c:pt>
                <c:pt idx="3">
                  <c:v>Pessimiste</c:v>
                </c:pt>
                <c:pt idx="4">
                  <c:v>Très pessimiste</c:v>
                </c:pt>
              </c:strCache>
            </c:strRef>
          </c:cat>
          <c:val>
            <c:numRef>
              <c:f>Sheet1!$B$2:$B$6</c:f>
              <c:numCache>
                <c:formatCode>0%</c:formatCode>
                <c:ptCount val="5"/>
                <c:pt idx="0">
                  <c:v>2.1000000000000001E-2</c:v>
                </c:pt>
                <c:pt idx="1">
                  <c:v>0.68799999999999994</c:v>
                </c:pt>
                <c:pt idx="2">
                  <c:v>0.25</c:v>
                </c:pt>
                <c:pt idx="3">
                  <c:v>4.2000000000000003E-2</c:v>
                </c:pt>
              </c:numCache>
            </c:numRef>
          </c:val>
          <c:extLst>
            <c:ext xmlns:c16="http://schemas.microsoft.com/office/drawing/2014/chart" uri="{C3380CC4-5D6E-409C-BE32-E72D297353CC}">
              <c16:uniqueId val="{00000000-B2C3-4CF1-8B13-A441B6EDD988}"/>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Très optimiste</c:v>
                </c:pt>
                <c:pt idx="1">
                  <c:v>Optimiste</c:v>
                </c:pt>
                <c:pt idx="2">
                  <c:v>Neutre</c:v>
                </c:pt>
                <c:pt idx="3">
                  <c:v>Pessimiste</c:v>
                </c:pt>
                <c:pt idx="4">
                  <c:v>Très pessimiste</c:v>
                </c:pt>
              </c:strCache>
            </c:strRef>
          </c:cat>
          <c:val>
            <c:numRef>
              <c:f>Sheet1!$C$2:$C$6</c:f>
              <c:numCache>
                <c:formatCode>0%</c:formatCode>
                <c:ptCount val="5"/>
                <c:pt idx="1">
                  <c:v>0.77777777777777779</c:v>
                </c:pt>
                <c:pt idx="2">
                  <c:v>0.19444444444444445</c:v>
                </c:pt>
                <c:pt idx="3">
                  <c:v>2.7777777777777776E-2</c:v>
                </c:pt>
              </c:numCache>
            </c:numRef>
          </c:val>
          <c:extLst>
            <c:ext xmlns:c16="http://schemas.microsoft.com/office/drawing/2014/chart" uri="{C3380CC4-5D6E-409C-BE32-E72D297353CC}">
              <c16:uniqueId val="{00000001-B2C3-4CF1-8B13-A441B6EDD988}"/>
            </c:ext>
          </c:extLst>
        </c:ser>
        <c:dLbls>
          <c:showLegendKey val="0"/>
          <c:showVal val="0"/>
          <c:showCatName val="0"/>
          <c:showSerName val="0"/>
          <c:showPercent val="0"/>
          <c:showBubbleSize val="0"/>
        </c:dLbls>
        <c:gapWidth val="90"/>
        <c:axId val="321756872"/>
        <c:axId val="321756088"/>
      </c:barChart>
      <c:catAx>
        <c:axId val="321756872"/>
        <c:scaling>
          <c:orientation val="minMax"/>
        </c:scaling>
        <c:delete val="1"/>
        <c:axPos val="b"/>
        <c:numFmt formatCode="General" sourceLinked="1"/>
        <c:majorTickMark val="out"/>
        <c:minorTickMark val="none"/>
        <c:tickLblPos val="nextTo"/>
        <c:crossAx val="321756088"/>
        <c:crosses val="autoZero"/>
        <c:auto val="1"/>
        <c:lblAlgn val="ctr"/>
        <c:lblOffset val="100"/>
        <c:noMultiLvlLbl val="0"/>
      </c:catAx>
      <c:valAx>
        <c:axId val="321756088"/>
        <c:scaling>
          <c:orientation val="minMax"/>
        </c:scaling>
        <c:delete val="1"/>
        <c:axPos val="l"/>
        <c:numFmt formatCode="0%" sourceLinked="1"/>
        <c:majorTickMark val="out"/>
        <c:minorTickMark val="none"/>
        <c:tickLblPos val="nextTo"/>
        <c:crossAx val="321756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550876070229197E-2"/>
          <c:y val="4.7126758894721503E-2"/>
          <c:w val="0.93142502111705971"/>
          <c:h val="0.90714247853139141"/>
        </c:manualLayout>
      </c:layout>
      <c:barChart>
        <c:barDir val="col"/>
        <c:grouping val="stacked"/>
        <c:varyColors val="0"/>
        <c:ser>
          <c:idx val="0"/>
          <c:order val="0"/>
          <c:tx>
            <c:strRef>
              <c:f>Sheet1!$A$2</c:f>
              <c:strCache>
                <c:ptCount val="1"/>
                <c:pt idx="0">
                  <c:v>Acquisitions uniquement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Column1</c:v>
                </c:pt>
                <c:pt idx="1">
                  <c:v>Q1 2018</c:v>
                </c:pt>
                <c:pt idx="2">
                  <c:v>Q3 2017</c:v>
                </c:pt>
                <c:pt idx="3">
                  <c:v>   </c:v>
                </c:pt>
                <c:pt idx="4">
                  <c:v>Q1 20182</c:v>
                </c:pt>
                <c:pt idx="5">
                  <c:v>Q3 20172</c:v>
                </c:pt>
                <c:pt idx="6">
                  <c:v>    </c:v>
                </c:pt>
                <c:pt idx="7">
                  <c:v>Q1 20183</c:v>
                </c:pt>
                <c:pt idx="8">
                  <c:v>Q3 20173</c:v>
                </c:pt>
                <c:pt idx="9">
                  <c:v>     </c:v>
                </c:pt>
              </c:strCache>
            </c:strRef>
          </c:cat>
          <c:val>
            <c:numRef>
              <c:f>Sheet1!$B$2:$K$2</c:f>
              <c:numCache>
                <c:formatCode>0%</c:formatCode>
                <c:ptCount val="10"/>
                <c:pt idx="1">
                  <c:v>4.1666666666666657E-2</c:v>
                </c:pt>
                <c:pt idx="2">
                  <c:v>4.3999999999999997E-2</c:v>
                </c:pt>
                <c:pt idx="4">
                  <c:v>0.02</c:v>
                </c:pt>
                <c:pt idx="5">
                  <c:v>3.4000000000000002E-2</c:v>
                </c:pt>
                <c:pt idx="7" formatCode="###0%">
                  <c:v>6.25E-2</c:v>
                </c:pt>
                <c:pt idx="8">
                  <c:v>0.03</c:v>
                </c:pt>
              </c:numCache>
            </c:numRef>
          </c:val>
          <c:extLst>
            <c:ext xmlns:c16="http://schemas.microsoft.com/office/drawing/2014/chart" uri="{C3380CC4-5D6E-409C-BE32-E72D297353CC}">
              <c16:uniqueId val="{00000000-29A6-4FF9-8F2A-A456AD2A174C}"/>
            </c:ext>
          </c:extLst>
        </c:ser>
        <c:ser>
          <c:idx val="1"/>
          <c:order val="1"/>
          <c:tx>
            <c:strRef>
              <c:f>Sheet1!$A$3</c:f>
              <c:strCache>
                <c:ptCount val="1"/>
                <c:pt idx="0">
                  <c:v>Plus d'acquisitions que de cessions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Column1</c:v>
                </c:pt>
                <c:pt idx="1">
                  <c:v>Q1 2018</c:v>
                </c:pt>
                <c:pt idx="2">
                  <c:v>Q3 2017</c:v>
                </c:pt>
                <c:pt idx="3">
                  <c:v>   </c:v>
                </c:pt>
                <c:pt idx="4">
                  <c:v>Q1 20182</c:v>
                </c:pt>
                <c:pt idx="5">
                  <c:v>Q3 20172</c:v>
                </c:pt>
                <c:pt idx="6">
                  <c:v>    </c:v>
                </c:pt>
                <c:pt idx="7">
                  <c:v>Q1 20183</c:v>
                </c:pt>
                <c:pt idx="8">
                  <c:v>Q3 20173</c:v>
                </c:pt>
                <c:pt idx="9">
                  <c:v>     </c:v>
                </c:pt>
              </c:strCache>
            </c:strRef>
          </c:cat>
          <c:val>
            <c:numRef>
              <c:f>Sheet1!$B$3:$K$3</c:f>
              <c:numCache>
                <c:formatCode>0%</c:formatCode>
                <c:ptCount val="10"/>
                <c:pt idx="1">
                  <c:v>0.39583333333333326</c:v>
                </c:pt>
                <c:pt idx="2">
                  <c:v>0.313</c:v>
                </c:pt>
                <c:pt idx="4">
                  <c:v>0.27</c:v>
                </c:pt>
                <c:pt idx="5">
                  <c:v>0.28199999999999997</c:v>
                </c:pt>
                <c:pt idx="7" formatCode="###0%">
                  <c:v>0.33333333333333326</c:v>
                </c:pt>
                <c:pt idx="8">
                  <c:v>0.36199999999999999</c:v>
                </c:pt>
              </c:numCache>
            </c:numRef>
          </c:val>
          <c:extLst>
            <c:ext xmlns:c16="http://schemas.microsoft.com/office/drawing/2014/chart" uri="{C3380CC4-5D6E-409C-BE32-E72D297353CC}">
              <c16:uniqueId val="{00000001-29A6-4FF9-8F2A-A456AD2A174C}"/>
            </c:ext>
          </c:extLst>
        </c:ser>
        <c:ser>
          <c:idx val="2"/>
          <c:order val="2"/>
          <c:tx>
            <c:strRef>
              <c:f>Sheet1!$A$4</c:f>
              <c:strCache>
                <c:ptCount val="1"/>
                <c:pt idx="0">
                  <c:v>Autant de cessions que d'acquisitions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Column1</c:v>
                </c:pt>
                <c:pt idx="1">
                  <c:v>Q1 2018</c:v>
                </c:pt>
                <c:pt idx="2">
                  <c:v>Q3 2017</c:v>
                </c:pt>
                <c:pt idx="3">
                  <c:v>   </c:v>
                </c:pt>
                <c:pt idx="4">
                  <c:v>Q1 20182</c:v>
                </c:pt>
                <c:pt idx="5">
                  <c:v>Q3 20172</c:v>
                </c:pt>
                <c:pt idx="6">
                  <c:v>    </c:v>
                </c:pt>
                <c:pt idx="7">
                  <c:v>Q1 20183</c:v>
                </c:pt>
                <c:pt idx="8">
                  <c:v>Q3 20173</c:v>
                </c:pt>
                <c:pt idx="9">
                  <c:v>     </c:v>
                </c:pt>
              </c:strCache>
            </c:strRef>
          </c:cat>
          <c:val>
            <c:numRef>
              <c:f>Sheet1!$B$4:$K$4</c:f>
              <c:numCache>
                <c:formatCode>0%</c:formatCode>
                <c:ptCount val="10"/>
                <c:pt idx="1">
                  <c:v>0.35416666666666674</c:v>
                </c:pt>
                <c:pt idx="2">
                  <c:v>0.373</c:v>
                </c:pt>
                <c:pt idx="4">
                  <c:v>0.48</c:v>
                </c:pt>
                <c:pt idx="5">
                  <c:v>0.46400000000000002</c:v>
                </c:pt>
                <c:pt idx="7" formatCode="###0%">
                  <c:v>0.45833333333333326</c:v>
                </c:pt>
                <c:pt idx="8">
                  <c:v>0.433</c:v>
                </c:pt>
              </c:numCache>
            </c:numRef>
          </c:val>
          <c:extLst>
            <c:ext xmlns:c16="http://schemas.microsoft.com/office/drawing/2014/chart" uri="{C3380CC4-5D6E-409C-BE32-E72D297353CC}">
              <c16:uniqueId val="{00000002-29A6-4FF9-8F2A-A456AD2A174C}"/>
            </c:ext>
          </c:extLst>
        </c:ser>
        <c:ser>
          <c:idx val="3"/>
          <c:order val="3"/>
          <c:tx>
            <c:strRef>
              <c:f>Sheet1!$A$5</c:f>
              <c:strCache>
                <c:ptCount val="1"/>
                <c:pt idx="0">
                  <c:v>Plus de cessions que d'acquisitions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Column1</c:v>
                </c:pt>
                <c:pt idx="1">
                  <c:v>Q1 2018</c:v>
                </c:pt>
                <c:pt idx="2">
                  <c:v>Q3 2017</c:v>
                </c:pt>
                <c:pt idx="3">
                  <c:v>   </c:v>
                </c:pt>
                <c:pt idx="4">
                  <c:v>Q1 20182</c:v>
                </c:pt>
                <c:pt idx="5">
                  <c:v>Q3 20172</c:v>
                </c:pt>
                <c:pt idx="6">
                  <c:v>    </c:v>
                </c:pt>
                <c:pt idx="7">
                  <c:v>Q1 20183</c:v>
                </c:pt>
                <c:pt idx="8">
                  <c:v>Q3 20173</c:v>
                </c:pt>
                <c:pt idx="9">
                  <c:v>     </c:v>
                </c:pt>
              </c:strCache>
            </c:strRef>
          </c:cat>
          <c:val>
            <c:numRef>
              <c:f>Sheet1!$B$5:$K$5</c:f>
              <c:numCache>
                <c:formatCode>0%</c:formatCode>
                <c:ptCount val="10"/>
                <c:pt idx="1">
                  <c:v>0.10416666666666669</c:v>
                </c:pt>
                <c:pt idx="2">
                  <c:v>0.16</c:v>
                </c:pt>
                <c:pt idx="4">
                  <c:v>0.17</c:v>
                </c:pt>
                <c:pt idx="5">
                  <c:v>0.104</c:v>
                </c:pt>
                <c:pt idx="7" formatCode="###0%">
                  <c:v>4.1666666666666657E-2</c:v>
                </c:pt>
                <c:pt idx="8">
                  <c:v>4.1000000000000002E-2</c:v>
                </c:pt>
              </c:numCache>
            </c:numRef>
          </c:val>
          <c:extLst>
            <c:ext xmlns:c16="http://schemas.microsoft.com/office/drawing/2014/chart" uri="{C3380CC4-5D6E-409C-BE32-E72D297353CC}">
              <c16:uniqueId val="{00000003-29A6-4FF9-8F2A-A456AD2A174C}"/>
            </c:ext>
          </c:extLst>
        </c:ser>
        <c:ser>
          <c:idx val="4"/>
          <c:order val="4"/>
          <c:tx>
            <c:strRef>
              <c:f>Sheet1!$A$6</c:f>
              <c:strCache>
                <c:ptCount val="1"/>
                <c:pt idx="0">
                  <c:v>Cessions uniquement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Sheet1!$B$1:$K$1</c:f>
              <c:strCache>
                <c:ptCount val="10"/>
                <c:pt idx="0">
                  <c:v>Column1</c:v>
                </c:pt>
                <c:pt idx="1">
                  <c:v>Q1 2018</c:v>
                </c:pt>
                <c:pt idx="2">
                  <c:v>Q3 2017</c:v>
                </c:pt>
                <c:pt idx="3">
                  <c:v>   </c:v>
                </c:pt>
                <c:pt idx="4">
                  <c:v>Q1 20182</c:v>
                </c:pt>
                <c:pt idx="5">
                  <c:v>Q3 20172</c:v>
                </c:pt>
                <c:pt idx="6">
                  <c:v>    </c:v>
                </c:pt>
                <c:pt idx="7">
                  <c:v>Q1 20183</c:v>
                </c:pt>
                <c:pt idx="8">
                  <c:v>Q3 20173</c:v>
                </c:pt>
                <c:pt idx="9">
                  <c:v>     </c:v>
                </c:pt>
              </c:strCache>
            </c:strRef>
          </c:cat>
          <c:val>
            <c:numRef>
              <c:f>Sheet1!$B$6:$K$6</c:f>
              <c:numCache>
                <c:formatCode>0%</c:formatCode>
                <c:ptCount val="10"/>
                <c:pt idx="1">
                  <c:v>2.0833333333333329E-2</c:v>
                </c:pt>
                <c:pt idx="2">
                  <c:v>0.01</c:v>
                </c:pt>
                <c:pt idx="5">
                  <c:v>1.2E-2</c:v>
                </c:pt>
              </c:numCache>
            </c:numRef>
          </c:val>
          <c:extLst>
            <c:ext xmlns:c16="http://schemas.microsoft.com/office/drawing/2014/chart" uri="{C3380CC4-5D6E-409C-BE32-E72D297353CC}">
              <c16:uniqueId val="{00000004-29A6-4FF9-8F2A-A456AD2A174C}"/>
            </c:ext>
          </c:extLst>
        </c:ser>
        <c:ser>
          <c:idx val="5"/>
          <c:order val="5"/>
          <c:tx>
            <c:strRef>
              <c:f>Sheet1!$A$7</c:f>
              <c:strCache>
                <c:ptCount val="1"/>
                <c:pt idx="0">
                  <c:v>Ni cession ni acquisition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Sheet1!$B$1:$K$1</c:f>
              <c:strCache>
                <c:ptCount val="10"/>
                <c:pt idx="0">
                  <c:v>Column1</c:v>
                </c:pt>
                <c:pt idx="1">
                  <c:v>Q1 2018</c:v>
                </c:pt>
                <c:pt idx="2">
                  <c:v>Q3 2017</c:v>
                </c:pt>
                <c:pt idx="3">
                  <c:v>   </c:v>
                </c:pt>
                <c:pt idx="4">
                  <c:v>Q1 20182</c:v>
                </c:pt>
                <c:pt idx="5">
                  <c:v>Q3 20172</c:v>
                </c:pt>
                <c:pt idx="6">
                  <c:v>    </c:v>
                </c:pt>
                <c:pt idx="7">
                  <c:v>Q1 20183</c:v>
                </c:pt>
                <c:pt idx="8">
                  <c:v>Q3 20173</c:v>
                </c:pt>
                <c:pt idx="9">
                  <c:v>     </c:v>
                </c:pt>
              </c:strCache>
            </c:strRef>
          </c:cat>
          <c:val>
            <c:numRef>
              <c:f>Sheet1!$B$7:$K$7</c:f>
              <c:numCache>
                <c:formatCode>0%</c:formatCode>
                <c:ptCount val="10"/>
                <c:pt idx="1">
                  <c:v>8.3333333333333315E-2</c:v>
                </c:pt>
                <c:pt idx="2">
                  <c:v>0.1</c:v>
                </c:pt>
                <c:pt idx="4">
                  <c:v>0.06</c:v>
                </c:pt>
                <c:pt idx="5">
                  <c:v>0.104</c:v>
                </c:pt>
                <c:pt idx="7" formatCode="###0%">
                  <c:v>0.10416666666666669</c:v>
                </c:pt>
                <c:pt idx="8">
                  <c:v>0.13400000000000001</c:v>
                </c:pt>
              </c:numCache>
            </c:numRef>
          </c:val>
          <c:extLst>
            <c:ext xmlns:c16="http://schemas.microsoft.com/office/drawing/2014/chart" uri="{C3380CC4-5D6E-409C-BE32-E72D297353CC}">
              <c16:uniqueId val="{00000005-29A6-4FF9-8F2A-A456AD2A174C}"/>
            </c:ext>
          </c:extLst>
        </c:ser>
        <c:dLbls>
          <c:dLblPos val="ctr"/>
          <c:showLegendKey val="0"/>
          <c:showVal val="1"/>
          <c:showCatName val="0"/>
          <c:showSerName val="0"/>
          <c:showPercent val="0"/>
          <c:showBubbleSize val="0"/>
        </c:dLbls>
        <c:gapWidth val="79"/>
        <c:overlap val="100"/>
        <c:axId val="369880120"/>
        <c:axId val="369889136"/>
      </c:barChart>
      <c:catAx>
        <c:axId val="369880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369889136"/>
        <c:crosses val="autoZero"/>
        <c:auto val="1"/>
        <c:lblAlgn val="ctr"/>
        <c:lblOffset val="100"/>
        <c:noMultiLvlLbl val="0"/>
      </c:catAx>
      <c:valAx>
        <c:axId val="369889136"/>
        <c:scaling>
          <c:orientation val="minMax"/>
          <c:max val="1"/>
        </c:scaling>
        <c:delete val="1"/>
        <c:axPos val="l"/>
        <c:numFmt formatCode="0" sourceLinked="0"/>
        <c:majorTickMark val="none"/>
        <c:minorTickMark val="none"/>
        <c:tickLblPos val="low"/>
        <c:crossAx val="369880120"/>
        <c:crosses val="autoZero"/>
        <c:crossBetween val="between"/>
        <c:minorUnit val="2.0000000000000004E-2"/>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4.3137502716515952E-2"/>
          <c:w val="0.94620815746066045"/>
          <c:h val="0.89442761443528718"/>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Une hausse limitée</c:v>
                </c:pt>
                <c:pt idx="1">
                  <c:v>Une hausse ciblée</c:v>
                </c:pt>
                <c:pt idx="2">
                  <c:v>Des initiatives en faveur de l’épargne salariale</c:v>
                </c:pt>
                <c:pt idx="3">
                  <c:v>Des actions compensatoires de formation</c:v>
                </c:pt>
                <c:pt idx="4">
                  <c:v>Des actions en faveur de compléments de retraite</c:v>
                </c:pt>
              </c:strCache>
            </c:strRef>
          </c:cat>
          <c:val>
            <c:numRef>
              <c:f>Sheet1!$B$2:$B$6</c:f>
              <c:numCache>
                <c:formatCode>###0%</c:formatCode>
                <c:ptCount val="5"/>
                <c:pt idx="0">
                  <c:v>0.58333333333333337</c:v>
                </c:pt>
                <c:pt idx="1">
                  <c:v>0.52083333333333337</c:v>
                </c:pt>
                <c:pt idx="2">
                  <c:v>0.16666666666666663</c:v>
                </c:pt>
                <c:pt idx="3">
                  <c:v>0.10416666666666669</c:v>
                </c:pt>
                <c:pt idx="4">
                  <c:v>8.3333333333333315E-2</c:v>
                </c:pt>
              </c:numCache>
            </c:numRef>
          </c:val>
          <c:extLst>
            <c:ext xmlns:c16="http://schemas.microsoft.com/office/drawing/2014/chart" uri="{C3380CC4-5D6E-409C-BE32-E72D297353CC}">
              <c16:uniqueId val="{00000000-9E95-480F-93D0-8BE805E76F96}"/>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Une hausse limitée</c:v>
                </c:pt>
                <c:pt idx="1">
                  <c:v>Une hausse ciblée</c:v>
                </c:pt>
                <c:pt idx="2">
                  <c:v>Des initiatives en faveur de l’épargne salariale</c:v>
                </c:pt>
                <c:pt idx="3">
                  <c:v>Des actions compensatoires de formation</c:v>
                </c:pt>
                <c:pt idx="4">
                  <c:v>Des actions en faveur de compléments de retraite</c:v>
                </c:pt>
              </c:strCache>
            </c:strRef>
          </c:cat>
          <c:val>
            <c:numRef>
              <c:f>Sheet1!$C$2:$C$6</c:f>
              <c:numCache>
                <c:formatCode>###0%</c:formatCode>
                <c:ptCount val="5"/>
                <c:pt idx="0">
                  <c:v>0.52777777777777779</c:v>
                </c:pt>
                <c:pt idx="1">
                  <c:v>0.56944444444444442</c:v>
                </c:pt>
                <c:pt idx="2">
                  <c:v>0.25</c:v>
                </c:pt>
                <c:pt idx="3">
                  <c:v>0.16666666666666666</c:v>
                </c:pt>
                <c:pt idx="4">
                  <c:v>4.1666666666666664E-2</c:v>
                </c:pt>
              </c:numCache>
            </c:numRef>
          </c:val>
          <c:extLst>
            <c:ext xmlns:c16="http://schemas.microsoft.com/office/drawing/2014/chart" uri="{C3380CC4-5D6E-409C-BE32-E72D297353CC}">
              <c16:uniqueId val="{00000001-9E95-480F-93D0-8BE805E76F96}"/>
            </c:ext>
          </c:extLst>
        </c:ser>
        <c:dLbls>
          <c:showLegendKey val="0"/>
          <c:showVal val="0"/>
          <c:showCatName val="0"/>
          <c:showSerName val="0"/>
          <c:showPercent val="0"/>
          <c:showBubbleSize val="0"/>
        </c:dLbls>
        <c:gapWidth val="90"/>
        <c:axId val="369879336"/>
        <c:axId val="369882080"/>
      </c:barChart>
      <c:catAx>
        <c:axId val="369879336"/>
        <c:scaling>
          <c:orientation val="maxMin"/>
        </c:scaling>
        <c:delete val="1"/>
        <c:axPos val="r"/>
        <c:majorGridlines>
          <c:spPr>
            <a:ln w="9525" cap="flat" cmpd="sng" algn="ctr">
              <a:noFill/>
              <a:round/>
            </a:ln>
            <a:effectLst/>
          </c:spPr>
        </c:majorGridlines>
        <c:numFmt formatCode="General" sourceLinked="1"/>
        <c:majorTickMark val="none"/>
        <c:minorTickMark val="none"/>
        <c:tickLblPos val="nextTo"/>
        <c:crossAx val="369882080"/>
        <c:crosses val="autoZero"/>
        <c:auto val="1"/>
        <c:lblAlgn val="ctr"/>
        <c:lblOffset val="100"/>
        <c:noMultiLvlLbl val="0"/>
      </c:catAx>
      <c:valAx>
        <c:axId val="369882080"/>
        <c:scaling>
          <c:orientation val="maxMin"/>
        </c:scaling>
        <c:delete val="1"/>
        <c:axPos val="t"/>
        <c:numFmt formatCode="###0%" sourceLinked="1"/>
        <c:majorTickMark val="none"/>
        <c:minorTickMark val="none"/>
        <c:tickLblPos val="nextTo"/>
        <c:crossAx val="369879336"/>
        <c:crosses val="autoZero"/>
        <c:crossBetween val="between"/>
      </c:valAx>
      <c:spPr>
        <a:noFill/>
        <a:ln>
          <a:noFill/>
        </a:ln>
        <a:effectLst/>
      </c:spPr>
    </c:plotArea>
    <c:legend>
      <c:legendPos val="l"/>
      <c:layout>
        <c:manualLayout>
          <c:xMode val="edge"/>
          <c:yMode val="edge"/>
          <c:x val="0"/>
          <c:y val="0.94316720745529004"/>
          <c:w val="0.66698427772979729"/>
          <c:h val="5.683279254470997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8917615557E-2"/>
          <c:y val="2.5223722622158998E-2"/>
          <c:w val="0.97494127282831"/>
          <c:h val="0.97477646186016043"/>
        </c:manualLayout>
      </c:layout>
      <c:barChart>
        <c:barDir val="bar"/>
        <c:grouping val="stacked"/>
        <c:varyColors val="0"/>
        <c:ser>
          <c:idx val="0"/>
          <c:order val="0"/>
          <c:tx>
            <c:strRef>
              <c:f>Sheet1!$B$1</c:f>
              <c:strCache>
                <c:ptCount val="1"/>
                <c:pt idx="0">
                  <c:v>Moins de 100 millions d’euro</c:v>
                </c:pt>
              </c:strCache>
            </c:strRef>
          </c:tx>
          <c:spPr>
            <a:solidFill>
              <a:srgbClr val="53565A"/>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D6D9-4734-B86C-B0D4F47EA3DD}"/>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Une hausse limitée</c:v>
                </c:pt>
                <c:pt idx="1">
                  <c:v>Une hausse ciblée</c:v>
                </c:pt>
                <c:pt idx="2">
                  <c:v>Des initiatives en faveur de l’épargne salariale</c:v>
                </c:pt>
                <c:pt idx="3">
                  <c:v>Des actions compensatoires de formation</c:v>
                </c:pt>
                <c:pt idx="4">
                  <c:v>Des actions en faveur de compléments de retraite</c:v>
                </c:pt>
              </c:strCache>
            </c:strRef>
          </c:cat>
          <c:val>
            <c:numRef>
              <c:f>Sheet1!$B$2:$B$6</c:f>
              <c:numCache>
                <c:formatCode>###0%</c:formatCode>
                <c:ptCount val="5"/>
                <c:pt idx="0">
                  <c:v>0.2857142857142857</c:v>
                </c:pt>
                <c:pt idx="1">
                  <c:v>0.44</c:v>
                </c:pt>
                <c:pt idx="2">
                  <c:v>0.25</c:v>
                </c:pt>
                <c:pt idx="3">
                  <c:v>0.2</c:v>
                </c:pt>
                <c:pt idx="4">
                  <c:v>0</c:v>
                </c:pt>
              </c:numCache>
            </c:numRef>
          </c:val>
          <c:extLst>
            <c:ext xmlns:c16="http://schemas.microsoft.com/office/drawing/2014/chart" uri="{C3380CC4-5D6E-409C-BE32-E72D297353CC}">
              <c16:uniqueId val="{00000000-153B-4AA3-B09B-59ACD7F721C0}"/>
            </c:ext>
          </c:extLst>
        </c:ser>
        <c:ser>
          <c:idx val="1"/>
          <c:order val="1"/>
          <c:tx>
            <c:strRef>
              <c:f>Sheet1!$C$1</c:f>
              <c:strCache>
                <c:ptCount val="1"/>
                <c:pt idx="0">
                  <c:v>Entre 100 et 999 millions d’euro</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153B-4AA3-B09B-59ACD7F721C0}"/>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Une hausse limitée</c:v>
                </c:pt>
                <c:pt idx="1">
                  <c:v>Une hausse ciblée</c:v>
                </c:pt>
                <c:pt idx="2">
                  <c:v>Des initiatives en faveur de l’épargne salariale</c:v>
                </c:pt>
                <c:pt idx="3">
                  <c:v>Des actions compensatoires de formation</c:v>
                </c:pt>
                <c:pt idx="4">
                  <c:v>Des actions en faveur de compléments de retraite</c:v>
                </c:pt>
              </c:strCache>
            </c:strRef>
          </c:cat>
          <c:val>
            <c:numRef>
              <c:f>Sheet1!$C$2:$C$6</c:f>
              <c:numCache>
                <c:formatCode>###0%</c:formatCode>
                <c:ptCount val="5"/>
                <c:pt idx="0">
                  <c:v>0.4642857142857143</c:v>
                </c:pt>
                <c:pt idx="1">
                  <c:v>0.32</c:v>
                </c:pt>
                <c:pt idx="2">
                  <c:v>0.625</c:v>
                </c:pt>
                <c:pt idx="3">
                  <c:v>0</c:v>
                </c:pt>
                <c:pt idx="4">
                  <c:v>0.75</c:v>
                </c:pt>
              </c:numCache>
            </c:numRef>
          </c:val>
          <c:extLst>
            <c:ext xmlns:c16="http://schemas.microsoft.com/office/drawing/2014/chart" uri="{C3380CC4-5D6E-409C-BE32-E72D297353CC}">
              <c16:uniqueId val="{00000002-153B-4AA3-B09B-59ACD7F721C0}"/>
            </c:ext>
          </c:extLst>
        </c:ser>
        <c:ser>
          <c:idx val="2"/>
          <c:order val="2"/>
          <c:tx>
            <c:strRef>
              <c:f>Sheet1!$D$1</c:f>
              <c:strCache>
                <c:ptCount val="1"/>
                <c:pt idx="0">
                  <c:v>Plus d'1 milliard d'euro</c:v>
                </c:pt>
              </c:strCache>
            </c:strRef>
          </c:tx>
          <c:spPr>
            <a:solidFill>
              <a:srgbClr val="97999B"/>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Sheet1!$A$2:$A$6</c:f>
              <c:strCache>
                <c:ptCount val="5"/>
                <c:pt idx="0">
                  <c:v>Une hausse limitée</c:v>
                </c:pt>
                <c:pt idx="1">
                  <c:v>Une hausse ciblée</c:v>
                </c:pt>
                <c:pt idx="2">
                  <c:v>Des initiatives en faveur de l’épargne salariale</c:v>
                </c:pt>
                <c:pt idx="3">
                  <c:v>Des actions compensatoires de formation</c:v>
                </c:pt>
                <c:pt idx="4">
                  <c:v>Des actions en faveur de compléments de retraite</c:v>
                </c:pt>
              </c:strCache>
            </c:strRef>
          </c:cat>
          <c:val>
            <c:numRef>
              <c:f>Sheet1!$D$2:$D$6</c:f>
              <c:numCache>
                <c:formatCode>###0%</c:formatCode>
                <c:ptCount val="5"/>
                <c:pt idx="0">
                  <c:v>0.25</c:v>
                </c:pt>
                <c:pt idx="1">
                  <c:v>0.24</c:v>
                </c:pt>
                <c:pt idx="2">
                  <c:v>0.125</c:v>
                </c:pt>
                <c:pt idx="3">
                  <c:v>0.8</c:v>
                </c:pt>
                <c:pt idx="4">
                  <c:v>0.25</c:v>
                </c:pt>
              </c:numCache>
            </c:numRef>
          </c:val>
          <c:extLst>
            <c:ext xmlns:c16="http://schemas.microsoft.com/office/drawing/2014/chart" uri="{C3380CC4-5D6E-409C-BE32-E72D297353CC}">
              <c16:uniqueId val="{00000004-153B-4AA3-B09B-59ACD7F721C0}"/>
            </c:ext>
          </c:extLst>
        </c:ser>
        <c:ser>
          <c:idx val="3"/>
          <c:order val="3"/>
          <c:tx>
            <c:strRef>
              <c:f>Sheet1!$E$1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Une hausse limitée</c:v>
                </c:pt>
                <c:pt idx="1">
                  <c:v>Une hausse ciblée</c:v>
                </c:pt>
                <c:pt idx="2">
                  <c:v>Des initiatives en faveur de l’épargne salariale</c:v>
                </c:pt>
                <c:pt idx="3">
                  <c:v>Des actions compensatoires de formation</c:v>
                </c:pt>
                <c:pt idx="4">
                  <c:v>Des actions en faveur de compléments de retraite</c:v>
                </c:pt>
              </c:strCache>
            </c:strRef>
          </c:cat>
          <c:val>
            <c:numRef>
              <c:f>Sheet1!$E$2:$E$6</c:f>
              <c:numCache>
                <c:formatCode>General</c:formatCode>
                <c:ptCount val="5"/>
              </c:numCache>
            </c:numRef>
          </c:val>
          <c:extLst>
            <c:ext xmlns:c16="http://schemas.microsoft.com/office/drawing/2014/chart" uri="{C3380CC4-5D6E-409C-BE32-E72D297353CC}">
              <c16:uniqueId val="{00000005-153B-4AA3-B09B-59ACD7F721C0}"/>
            </c:ext>
          </c:extLst>
        </c:ser>
        <c:dLbls>
          <c:showLegendKey val="0"/>
          <c:showVal val="0"/>
          <c:showCatName val="0"/>
          <c:showSerName val="0"/>
          <c:showPercent val="0"/>
          <c:showBubbleSize val="0"/>
        </c:dLbls>
        <c:gapWidth val="50"/>
        <c:overlap val="100"/>
        <c:axId val="369884040"/>
        <c:axId val="369880904"/>
      </c:barChart>
      <c:catAx>
        <c:axId val="369884040"/>
        <c:scaling>
          <c:orientation val="maxMin"/>
        </c:scaling>
        <c:delete val="1"/>
        <c:axPos val="l"/>
        <c:numFmt formatCode="General" sourceLinked="0"/>
        <c:majorTickMark val="out"/>
        <c:minorTickMark val="none"/>
        <c:tickLblPos val="nextTo"/>
        <c:crossAx val="369880904"/>
        <c:crosses val="autoZero"/>
        <c:auto val="1"/>
        <c:lblAlgn val="ctr"/>
        <c:lblOffset val="100"/>
        <c:noMultiLvlLbl val="0"/>
      </c:catAx>
      <c:valAx>
        <c:axId val="369880904"/>
        <c:scaling>
          <c:orientation val="minMax"/>
          <c:max val="1"/>
          <c:min val="0"/>
        </c:scaling>
        <c:delete val="1"/>
        <c:axPos val="t"/>
        <c:numFmt formatCode="###0%" sourceLinked="1"/>
        <c:majorTickMark val="out"/>
        <c:minorTickMark val="none"/>
        <c:tickLblPos val="nextTo"/>
        <c:crossAx val="36988404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317234704808664E-2"/>
          <c:y val="6.0721132897603475E-2"/>
          <c:w val="0.50405721828009453"/>
          <c:h val="0.90938071895424855"/>
        </c:manualLayout>
      </c:layout>
      <c:doughnutChart>
        <c:varyColors val="1"/>
        <c:ser>
          <c:idx val="0"/>
          <c:order val="0"/>
          <c:tx>
            <c:strRef>
              <c:f>Sheet1!$B$1</c:f>
              <c:strCache>
                <c:ptCount val="1"/>
                <c:pt idx="0">
                  <c:v>Vous êtes directeur Financier :</c:v>
                </c:pt>
              </c:strCache>
            </c:strRef>
          </c:tx>
          <c:dPt>
            <c:idx val="0"/>
            <c:bubble3D val="0"/>
            <c:spPr>
              <a:solidFill>
                <a:schemeClr val="accent1"/>
              </a:solidFill>
              <a:ln>
                <a:noFill/>
              </a:ln>
              <a:effectLst/>
            </c:spPr>
            <c:extLst>
              <c:ext xmlns:c16="http://schemas.microsoft.com/office/drawing/2014/chart" uri="{C3380CC4-5D6E-409C-BE32-E72D297353CC}">
                <c16:uniqueId val="{00000001-929A-4B0B-970B-66D76E2A9CB5}"/>
              </c:ext>
            </c:extLst>
          </c:dPt>
          <c:dPt>
            <c:idx val="1"/>
            <c:bubble3D val="0"/>
            <c:spPr>
              <a:solidFill>
                <a:schemeClr val="accent2"/>
              </a:solidFill>
              <a:ln>
                <a:noFill/>
              </a:ln>
              <a:effectLst/>
            </c:spPr>
            <c:extLst>
              <c:ext xmlns:c16="http://schemas.microsoft.com/office/drawing/2014/chart" uri="{C3380CC4-5D6E-409C-BE32-E72D297353CC}">
                <c16:uniqueId val="{00000003-929A-4B0B-970B-66D76E2A9CB5}"/>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Sheet1!$A$2:$A$3</c:f>
              <c:strCache>
                <c:ptCount val="2"/>
                <c:pt idx="0">
                  <c:v>du groupe/de la maison mère</c:v>
                </c:pt>
                <c:pt idx="1">
                  <c:v>d'une division/d'une business unit</c:v>
                </c:pt>
              </c:strCache>
            </c:strRef>
          </c:cat>
          <c:val>
            <c:numRef>
              <c:f>Sheet1!$B$2:$B$3</c:f>
              <c:numCache>
                <c:formatCode>0%</c:formatCode>
                <c:ptCount val="2"/>
                <c:pt idx="0">
                  <c:v>0.63</c:v>
                </c:pt>
                <c:pt idx="1">
                  <c:v>0.38</c:v>
                </c:pt>
              </c:numCache>
            </c:numRef>
          </c:val>
          <c:extLst>
            <c:ext xmlns:c16="http://schemas.microsoft.com/office/drawing/2014/chart" uri="{C3380CC4-5D6E-409C-BE32-E72D297353CC}">
              <c16:uniqueId val="{00000004-929A-4B0B-970B-66D76E2A9CB5}"/>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54819814706578496"/>
          <c:y val="0.28797721941941545"/>
          <c:w val="0.45046045019388092"/>
          <c:h val="0.460229623270152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900"/>
      </a:pPr>
      <a:endParaRPr lang="fr-F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50398967611044E-2"/>
          <c:y val="2.3835879188224454E-2"/>
          <c:w val="0.47711100882970675"/>
          <c:h val="0.90272523493350665"/>
        </c:manualLayout>
      </c:layout>
      <c:doughnutChart>
        <c:varyColors val="1"/>
        <c:ser>
          <c:idx val="0"/>
          <c:order val="0"/>
          <c:tx>
            <c:strRef>
              <c:f>Sheet1!$B$1</c:f>
              <c:strCache>
                <c:ptCount val="1"/>
                <c:pt idx="0">
                  <c:v>Taille de l'entreprise</c:v>
                </c:pt>
              </c:strCache>
            </c:strRef>
          </c:tx>
          <c:dPt>
            <c:idx val="0"/>
            <c:bubble3D val="0"/>
            <c:spPr>
              <a:solidFill>
                <a:srgbClr val="53565A"/>
              </a:solidFill>
              <a:ln>
                <a:noFill/>
              </a:ln>
              <a:effectLst/>
            </c:spPr>
            <c:extLst>
              <c:ext xmlns:c16="http://schemas.microsoft.com/office/drawing/2014/chart" uri="{C3380CC4-5D6E-409C-BE32-E72D297353CC}">
                <c16:uniqueId val="{00000001-E9CE-4A0B-BACE-FEC9A015EC88}"/>
              </c:ext>
            </c:extLst>
          </c:dPt>
          <c:dPt>
            <c:idx val="1"/>
            <c:bubble3D val="0"/>
            <c:spPr>
              <a:solidFill>
                <a:schemeClr val="accent1"/>
              </a:solidFill>
              <a:ln>
                <a:noFill/>
              </a:ln>
              <a:effectLst/>
            </c:spPr>
            <c:extLst>
              <c:ext xmlns:c16="http://schemas.microsoft.com/office/drawing/2014/chart" uri="{C3380CC4-5D6E-409C-BE32-E72D297353CC}">
                <c16:uniqueId val="{00000003-E9CE-4A0B-BACE-FEC9A015EC88}"/>
              </c:ext>
            </c:extLst>
          </c:dPt>
          <c:dPt>
            <c:idx val="2"/>
            <c:bubble3D val="0"/>
            <c:spPr>
              <a:solidFill>
                <a:srgbClr val="97999B"/>
              </a:solidFill>
              <a:ln>
                <a:noFill/>
              </a:ln>
              <a:effectLst/>
            </c:spPr>
            <c:extLst>
              <c:ext xmlns:c16="http://schemas.microsoft.com/office/drawing/2014/chart" uri="{C3380CC4-5D6E-409C-BE32-E72D297353CC}">
                <c16:uniqueId val="{00000005-E9CE-4A0B-BACE-FEC9A015EC88}"/>
              </c:ext>
            </c:extLst>
          </c:dPt>
          <c:dPt>
            <c:idx val="3"/>
            <c:bubble3D val="0"/>
            <c:spPr>
              <a:solidFill>
                <a:schemeClr val="accent2"/>
              </a:solidFill>
              <a:ln>
                <a:noFill/>
              </a:ln>
              <a:effectLst/>
            </c:spPr>
            <c:extLst>
              <c:ext xmlns:c16="http://schemas.microsoft.com/office/drawing/2014/chart" uri="{C3380CC4-5D6E-409C-BE32-E72D297353CC}">
                <c16:uniqueId val="{00000007-E9CE-4A0B-BACE-FEC9A015EC88}"/>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Moins de 500 salariés</c:v>
                </c:pt>
                <c:pt idx="1">
                  <c:v>500 à 999 salariés</c:v>
                </c:pt>
                <c:pt idx="2">
                  <c:v>1000 à 1999 salariés</c:v>
                </c:pt>
                <c:pt idx="3">
                  <c:v>Plus de 2000 salariés</c:v>
                </c:pt>
              </c:strCache>
            </c:strRef>
          </c:cat>
          <c:val>
            <c:numRef>
              <c:f>Sheet1!$B$2:$B$5</c:f>
              <c:numCache>
                <c:formatCode>0%</c:formatCode>
                <c:ptCount val="4"/>
                <c:pt idx="0">
                  <c:v>0.31</c:v>
                </c:pt>
                <c:pt idx="1">
                  <c:v>0.15</c:v>
                </c:pt>
                <c:pt idx="2">
                  <c:v>0.13</c:v>
                </c:pt>
                <c:pt idx="3">
                  <c:v>0.42</c:v>
                </c:pt>
              </c:numCache>
            </c:numRef>
          </c:val>
          <c:extLst>
            <c:ext xmlns:c16="http://schemas.microsoft.com/office/drawing/2014/chart" uri="{C3380CC4-5D6E-409C-BE32-E72D297353CC}">
              <c16:uniqueId val="{00000008-E9CE-4A0B-BACE-FEC9A015EC88}"/>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54361023378354778"/>
          <c:y val="0.18982546870693578"/>
          <c:w val="0.45177817544082405"/>
          <c:h val="0.6310093864627891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900"/>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03608593754135E-2"/>
          <c:y val="0"/>
          <c:w val="0.50039431947730439"/>
          <c:h val="0.91738949227056499"/>
        </c:manualLayout>
      </c:layout>
      <c:doughnutChart>
        <c:varyColors val="1"/>
        <c:ser>
          <c:idx val="0"/>
          <c:order val="0"/>
          <c:tx>
            <c:strRef>
              <c:f>Sheet1!$B$1</c:f>
              <c:strCache>
                <c:ptCount val="1"/>
                <c:pt idx="0">
                  <c:v>Taille de l'entreprise</c:v>
                </c:pt>
              </c:strCache>
            </c:strRef>
          </c:tx>
          <c:dPt>
            <c:idx val="0"/>
            <c:bubble3D val="0"/>
            <c:spPr>
              <a:solidFill>
                <a:schemeClr val="accent1"/>
              </a:solidFill>
              <a:ln>
                <a:noFill/>
              </a:ln>
              <a:effectLst/>
            </c:spPr>
            <c:extLst>
              <c:ext xmlns:c16="http://schemas.microsoft.com/office/drawing/2014/chart" uri="{C3380CC4-5D6E-409C-BE32-E72D297353CC}">
                <c16:uniqueId val="{00000001-2384-4E7E-B341-633F5478689E}"/>
              </c:ext>
            </c:extLst>
          </c:dPt>
          <c:dPt>
            <c:idx val="1"/>
            <c:bubble3D val="0"/>
            <c:spPr>
              <a:solidFill>
                <a:schemeClr val="accent2"/>
              </a:solidFill>
              <a:ln>
                <a:noFill/>
              </a:ln>
              <a:effectLst/>
            </c:spPr>
            <c:extLst>
              <c:ext xmlns:c16="http://schemas.microsoft.com/office/drawing/2014/chart" uri="{C3380CC4-5D6E-409C-BE32-E72D297353CC}">
                <c16:uniqueId val="{00000003-2384-4E7E-B341-633F5478689E}"/>
              </c:ext>
            </c:extLst>
          </c:dPt>
          <c:dPt>
            <c:idx val="2"/>
            <c:bubble3D val="0"/>
            <c:spPr>
              <a:solidFill>
                <a:schemeClr val="accent3"/>
              </a:solidFill>
              <a:ln>
                <a:noFill/>
              </a:ln>
              <a:effectLst/>
            </c:spPr>
            <c:extLst>
              <c:ext xmlns:c16="http://schemas.microsoft.com/office/drawing/2014/chart" uri="{C3380CC4-5D6E-409C-BE32-E72D297353CC}">
                <c16:uniqueId val="{00000005-2384-4E7E-B341-633F5478689E}"/>
              </c:ext>
            </c:extLst>
          </c:dPt>
          <c:dPt>
            <c:idx val="3"/>
            <c:bubble3D val="0"/>
            <c:spPr>
              <a:solidFill>
                <a:schemeClr val="accent4"/>
              </a:solidFill>
              <a:ln>
                <a:noFill/>
              </a:ln>
              <a:effectLst/>
            </c:spPr>
            <c:extLst>
              <c:ext xmlns:c16="http://schemas.microsoft.com/office/drawing/2014/chart" uri="{C3380CC4-5D6E-409C-BE32-E72D297353CC}">
                <c16:uniqueId val="{00000007-2384-4E7E-B341-633F5478689E}"/>
              </c:ext>
            </c:extLst>
          </c:dPt>
          <c:dPt>
            <c:idx val="4"/>
            <c:bubble3D val="0"/>
            <c:spPr>
              <a:solidFill>
                <a:schemeClr val="accent5"/>
              </a:solidFill>
              <a:ln>
                <a:noFill/>
              </a:ln>
              <a:effectLst/>
            </c:spPr>
            <c:extLst>
              <c:ext xmlns:c16="http://schemas.microsoft.com/office/drawing/2014/chart" uri="{C3380CC4-5D6E-409C-BE32-E72D297353CC}">
                <c16:uniqueId val="{00000009-2384-4E7E-B341-633F5478689E}"/>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Sheet1!$A$2:$A$6</c:f>
              <c:strCache>
                <c:ptCount val="5"/>
                <c:pt idx="0">
                  <c:v>Moins de 10%</c:v>
                </c:pt>
                <c:pt idx="1">
                  <c:v>Entre 10% et 25%</c:v>
                </c:pt>
                <c:pt idx="2">
                  <c:v>Entre 25% et 50%</c:v>
                </c:pt>
                <c:pt idx="3">
                  <c:v>Entre 50% et 75%</c:v>
                </c:pt>
                <c:pt idx="4">
                  <c:v>Plus de 75%</c:v>
                </c:pt>
              </c:strCache>
            </c:strRef>
          </c:cat>
          <c:val>
            <c:numRef>
              <c:f>Sheet1!$B$2:$B$6</c:f>
              <c:numCache>
                <c:formatCode>0%</c:formatCode>
                <c:ptCount val="5"/>
                <c:pt idx="0">
                  <c:v>0.35</c:v>
                </c:pt>
                <c:pt idx="1">
                  <c:v>0.19</c:v>
                </c:pt>
                <c:pt idx="2">
                  <c:v>0.21</c:v>
                </c:pt>
                <c:pt idx="3">
                  <c:v>0.13</c:v>
                </c:pt>
                <c:pt idx="4">
                  <c:v>0.13</c:v>
                </c:pt>
              </c:numCache>
            </c:numRef>
          </c:val>
          <c:extLst>
            <c:ext xmlns:c16="http://schemas.microsoft.com/office/drawing/2014/chart" uri="{C3380CC4-5D6E-409C-BE32-E72D297353CC}">
              <c16:uniqueId val="{0000000A-2384-4E7E-B341-633F5478689E}"/>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59092392511943115"/>
          <c:y val="0.23251157902756336"/>
          <c:w val="0.40907607488056885"/>
          <c:h val="0.645238089902998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37214031360963E-2"/>
          <c:y val="3.6878617080897749E-2"/>
          <c:w val="0.50039431947730439"/>
          <c:h val="0.91738949227056499"/>
        </c:manualLayout>
      </c:layout>
      <c:doughnutChart>
        <c:varyColors val="1"/>
        <c:ser>
          <c:idx val="0"/>
          <c:order val="0"/>
          <c:tx>
            <c:strRef>
              <c:f>Sheet1!$B$1</c:f>
              <c:strCache>
                <c:ptCount val="1"/>
                <c:pt idx="0">
                  <c:v>Taille de l'entreprise</c:v>
                </c:pt>
              </c:strCache>
            </c:strRef>
          </c:tx>
          <c:dPt>
            <c:idx val="0"/>
            <c:bubble3D val="0"/>
            <c:spPr>
              <a:solidFill>
                <a:schemeClr val="accent1"/>
              </a:solidFill>
              <a:ln>
                <a:noFill/>
              </a:ln>
              <a:effectLst/>
            </c:spPr>
            <c:extLst>
              <c:ext xmlns:c16="http://schemas.microsoft.com/office/drawing/2014/chart" uri="{C3380CC4-5D6E-409C-BE32-E72D297353CC}">
                <c16:uniqueId val="{00000001-2384-4E7E-B341-633F5478689E}"/>
              </c:ext>
            </c:extLst>
          </c:dPt>
          <c:dPt>
            <c:idx val="1"/>
            <c:bubble3D val="0"/>
            <c:spPr>
              <a:solidFill>
                <a:schemeClr val="accent2"/>
              </a:solidFill>
              <a:ln>
                <a:noFill/>
              </a:ln>
              <a:effectLst/>
            </c:spPr>
            <c:extLst>
              <c:ext xmlns:c16="http://schemas.microsoft.com/office/drawing/2014/chart" uri="{C3380CC4-5D6E-409C-BE32-E72D297353CC}">
                <c16:uniqueId val="{00000003-2384-4E7E-B341-633F5478689E}"/>
              </c:ext>
            </c:extLst>
          </c:dPt>
          <c:dPt>
            <c:idx val="2"/>
            <c:bubble3D val="0"/>
            <c:spPr>
              <a:solidFill>
                <a:schemeClr val="accent3"/>
              </a:solidFill>
              <a:ln>
                <a:noFill/>
              </a:ln>
              <a:effectLst/>
            </c:spPr>
            <c:extLst>
              <c:ext xmlns:c16="http://schemas.microsoft.com/office/drawing/2014/chart" uri="{C3380CC4-5D6E-409C-BE32-E72D297353CC}">
                <c16:uniqueId val="{00000005-2384-4E7E-B341-633F5478689E}"/>
              </c:ext>
            </c:extLst>
          </c:dPt>
          <c:dPt>
            <c:idx val="3"/>
            <c:bubble3D val="0"/>
            <c:spPr>
              <a:solidFill>
                <a:schemeClr val="accent4"/>
              </a:solidFill>
              <a:ln>
                <a:noFill/>
              </a:ln>
              <a:effectLst/>
            </c:spPr>
            <c:extLst>
              <c:ext xmlns:c16="http://schemas.microsoft.com/office/drawing/2014/chart" uri="{C3380CC4-5D6E-409C-BE32-E72D297353CC}">
                <c16:uniqueId val="{00000007-2384-4E7E-B341-633F5478689E}"/>
              </c:ext>
            </c:extLst>
          </c:dPt>
          <c:dPt>
            <c:idx val="4"/>
            <c:bubble3D val="0"/>
            <c:spPr>
              <a:solidFill>
                <a:schemeClr val="accent5"/>
              </a:solidFill>
              <a:ln>
                <a:noFill/>
              </a:ln>
              <a:effectLst/>
            </c:spPr>
            <c:extLst>
              <c:ext xmlns:c16="http://schemas.microsoft.com/office/drawing/2014/chart" uri="{C3380CC4-5D6E-409C-BE32-E72D297353CC}">
                <c16:uniqueId val="{00000009-2384-4E7E-B341-633F5478689E}"/>
              </c:ext>
            </c:extLst>
          </c:dPt>
          <c:dPt>
            <c:idx val="5"/>
            <c:bubble3D val="0"/>
            <c:spPr>
              <a:solidFill>
                <a:schemeClr val="accent6"/>
              </a:solidFill>
              <a:ln>
                <a:noFill/>
              </a:ln>
              <a:effectLst/>
            </c:spPr>
            <c:extLst>
              <c:ext xmlns:c16="http://schemas.microsoft.com/office/drawing/2014/chart" uri="{C3380CC4-5D6E-409C-BE32-E72D297353CC}">
                <c16:uniqueId val="{0000000B-D378-404C-B41A-735175A1128A}"/>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Sheet1!$A$2:$A$7</c:f>
              <c:strCache>
                <c:ptCount val="6"/>
                <c:pt idx="0">
                  <c:v>Cotée</c:v>
                </c:pt>
                <c:pt idx="1">
                  <c:v>Privée*</c:v>
                </c:pt>
                <c:pt idx="2">
                  <c:v>Financée par des fonds privés (LBO)</c:v>
                </c:pt>
                <c:pt idx="3">
                  <c:v>Familiale</c:v>
                </c:pt>
                <c:pt idx="4">
                  <c:v>Publique</c:v>
                </c:pt>
                <c:pt idx="5">
                  <c:v>Autre</c:v>
                </c:pt>
              </c:strCache>
            </c:strRef>
          </c:cat>
          <c:val>
            <c:numRef>
              <c:f>Sheet1!$B$2:$B$7</c:f>
              <c:numCache>
                <c:formatCode>0%</c:formatCode>
                <c:ptCount val="6"/>
                <c:pt idx="0">
                  <c:v>0.27</c:v>
                </c:pt>
                <c:pt idx="1">
                  <c:v>0.25</c:v>
                </c:pt>
                <c:pt idx="2">
                  <c:v>0.23</c:v>
                </c:pt>
                <c:pt idx="3">
                  <c:v>0.17</c:v>
                </c:pt>
                <c:pt idx="4">
                  <c:v>0.02</c:v>
                </c:pt>
                <c:pt idx="5">
                  <c:v>0.06</c:v>
                </c:pt>
              </c:numCache>
            </c:numRef>
          </c:val>
          <c:extLst>
            <c:ext xmlns:c16="http://schemas.microsoft.com/office/drawing/2014/chart" uri="{C3380CC4-5D6E-409C-BE32-E72D297353CC}">
              <c16:uniqueId val="{0000000A-2384-4E7E-B341-633F5478689E}"/>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53356111358616432"/>
          <c:y val="5.5494478370836271E-2"/>
          <c:w val="0.4490053242047341"/>
          <c:h val="0.9046284116350584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690580344125E-2"/>
          <c:y val="0"/>
          <c:w val="0.97494127282831"/>
          <c:h val="0.88626531961585764"/>
        </c:manualLayout>
      </c:layout>
      <c:barChart>
        <c:barDir val="bar"/>
        <c:grouping val="percentStacked"/>
        <c:varyColors val="0"/>
        <c:ser>
          <c:idx val="0"/>
          <c:order val="0"/>
          <c:tx>
            <c:strRef>
              <c:f>Sheet1!$B$1</c:f>
              <c:strCache>
                <c:ptCount val="1"/>
                <c:pt idx="0">
                  <c:v>Impact très élevé</c:v>
                </c:pt>
              </c:strCache>
            </c:strRef>
          </c:tx>
          <c:spPr>
            <a:solidFill>
              <a:schemeClr val="accent4"/>
            </a:solidFill>
            <a:ln>
              <a:noFill/>
            </a:ln>
            <a:effectLst/>
          </c:spPr>
          <c:invertIfNegative val="0"/>
          <c:dLbls>
            <c:dLbl>
              <c:idx val="0"/>
              <c:layout>
                <c:manualLayout>
                  <c:x val="1.15740740740740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21-4F5B-BB10-C94ED40A16F8}"/>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Sheet1!$B$2:$B$13</c:f>
              <c:numCache>
                <c:formatCode>0%</c:formatCode>
                <c:ptCount val="12"/>
                <c:pt idx="0">
                  <c:v>0.04</c:v>
                </c:pt>
                <c:pt idx="1">
                  <c:v>0.08</c:v>
                </c:pt>
                <c:pt idx="2">
                  <c:v>0.08</c:v>
                </c:pt>
                <c:pt idx="3">
                  <c:v>0.17</c:v>
                </c:pt>
                <c:pt idx="4">
                  <c:v>0.06</c:v>
                </c:pt>
                <c:pt idx="5">
                  <c:v>0.06</c:v>
                </c:pt>
                <c:pt idx="6">
                  <c:v>0.02</c:v>
                </c:pt>
                <c:pt idx="7">
                  <c:v>0.02</c:v>
                </c:pt>
                <c:pt idx="8">
                  <c:v>0.13</c:v>
                </c:pt>
                <c:pt idx="9">
                  <c:v>0.08</c:v>
                </c:pt>
                <c:pt idx="10">
                  <c:v>0.06</c:v>
                </c:pt>
                <c:pt idx="11">
                  <c:v>0.09</c:v>
                </c:pt>
              </c:numCache>
            </c:numRef>
          </c:val>
          <c:extLst>
            <c:ext xmlns:c16="http://schemas.microsoft.com/office/drawing/2014/chart" uri="{C3380CC4-5D6E-409C-BE32-E72D297353CC}">
              <c16:uniqueId val="{00000001-9621-4F5B-BB10-C94ED40A16F8}"/>
            </c:ext>
          </c:extLst>
        </c:ser>
        <c:ser>
          <c:idx val="1"/>
          <c:order val="1"/>
          <c:tx>
            <c:strRef>
              <c:f>Sheet1!$C$1</c:f>
              <c:strCache>
                <c:ptCount val="1"/>
                <c:pt idx="0">
                  <c:v>Impact élevé</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Sheet1!$C$2:$C$13</c:f>
              <c:numCache>
                <c:formatCode>0%</c:formatCode>
                <c:ptCount val="12"/>
                <c:pt idx="0">
                  <c:v>0.35</c:v>
                </c:pt>
                <c:pt idx="1">
                  <c:v>0.48</c:v>
                </c:pt>
                <c:pt idx="2">
                  <c:v>0.52</c:v>
                </c:pt>
                <c:pt idx="3">
                  <c:v>0.21</c:v>
                </c:pt>
                <c:pt idx="4">
                  <c:v>0.15</c:v>
                </c:pt>
                <c:pt idx="5">
                  <c:v>0.15</c:v>
                </c:pt>
                <c:pt idx="6">
                  <c:v>0.21</c:v>
                </c:pt>
                <c:pt idx="7">
                  <c:v>0.04</c:v>
                </c:pt>
                <c:pt idx="8">
                  <c:v>0.33</c:v>
                </c:pt>
                <c:pt idx="9">
                  <c:v>0.21</c:v>
                </c:pt>
                <c:pt idx="10">
                  <c:v>0.33</c:v>
                </c:pt>
                <c:pt idx="11">
                  <c:v>0.23</c:v>
                </c:pt>
              </c:numCache>
            </c:numRef>
          </c:val>
          <c:extLst>
            <c:ext xmlns:c16="http://schemas.microsoft.com/office/drawing/2014/chart" uri="{C3380CC4-5D6E-409C-BE32-E72D297353CC}">
              <c16:uniqueId val="{00000002-9621-4F5B-BB10-C94ED40A16F8}"/>
            </c:ext>
          </c:extLst>
        </c:ser>
        <c:ser>
          <c:idx val="2"/>
          <c:order val="2"/>
          <c:tx>
            <c:strRef>
              <c:f>Sheet1!$D$1</c:f>
              <c:strCache>
                <c:ptCount val="1"/>
                <c:pt idx="0">
                  <c:v>Impact modéré</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Sheet1!$D$2:$D$13</c:f>
              <c:numCache>
                <c:formatCode>0%</c:formatCode>
                <c:ptCount val="12"/>
                <c:pt idx="0">
                  <c:v>0.46</c:v>
                </c:pt>
                <c:pt idx="1">
                  <c:v>0.28999999999999998</c:v>
                </c:pt>
                <c:pt idx="2">
                  <c:v>0.25</c:v>
                </c:pt>
                <c:pt idx="3">
                  <c:v>0.42</c:v>
                </c:pt>
                <c:pt idx="4">
                  <c:v>0.46</c:v>
                </c:pt>
                <c:pt idx="5">
                  <c:v>0.4</c:v>
                </c:pt>
                <c:pt idx="6">
                  <c:v>0.44</c:v>
                </c:pt>
                <c:pt idx="7">
                  <c:v>0.44</c:v>
                </c:pt>
                <c:pt idx="8">
                  <c:v>0.38</c:v>
                </c:pt>
                <c:pt idx="9">
                  <c:v>0.35</c:v>
                </c:pt>
                <c:pt idx="10">
                  <c:v>0.38</c:v>
                </c:pt>
                <c:pt idx="11">
                  <c:v>0.53</c:v>
                </c:pt>
              </c:numCache>
            </c:numRef>
          </c:val>
          <c:extLst>
            <c:ext xmlns:c16="http://schemas.microsoft.com/office/drawing/2014/chart" uri="{C3380CC4-5D6E-409C-BE32-E72D297353CC}">
              <c16:uniqueId val="{00000003-9621-4F5B-BB10-C94ED40A16F8}"/>
            </c:ext>
          </c:extLst>
        </c:ser>
        <c:ser>
          <c:idx val="3"/>
          <c:order val="3"/>
          <c:tx>
            <c:strRef>
              <c:f>Sheet1!$E$1</c:f>
              <c:strCache>
                <c:ptCount val="1"/>
                <c:pt idx="0">
                  <c:v>Impact faible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Sheet1!$E$2:$E$13</c:f>
              <c:numCache>
                <c:formatCode>0%</c:formatCode>
                <c:ptCount val="12"/>
                <c:pt idx="0">
                  <c:v>0.15</c:v>
                </c:pt>
                <c:pt idx="1">
                  <c:v>0.13</c:v>
                </c:pt>
                <c:pt idx="2">
                  <c:v>0.15</c:v>
                </c:pt>
                <c:pt idx="3">
                  <c:v>0.21</c:v>
                </c:pt>
                <c:pt idx="4">
                  <c:v>0.25</c:v>
                </c:pt>
                <c:pt idx="5">
                  <c:v>0.28999999999999998</c:v>
                </c:pt>
                <c:pt idx="6">
                  <c:v>0.31</c:v>
                </c:pt>
                <c:pt idx="7">
                  <c:v>0.38</c:v>
                </c:pt>
                <c:pt idx="8">
                  <c:v>0.17</c:v>
                </c:pt>
                <c:pt idx="9">
                  <c:v>0.33</c:v>
                </c:pt>
                <c:pt idx="10">
                  <c:v>0.23</c:v>
                </c:pt>
                <c:pt idx="11">
                  <c:v>0.15</c:v>
                </c:pt>
              </c:numCache>
            </c:numRef>
          </c:val>
          <c:extLst>
            <c:ext xmlns:c16="http://schemas.microsoft.com/office/drawing/2014/chart" uri="{C3380CC4-5D6E-409C-BE32-E72D297353CC}">
              <c16:uniqueId val="{00000004-9621-4F5B-BB10-C94ED40A16F8}"/>
            </c:ext>
          </c:extLst>
        </c:ser>
        <c:ser>
          <c:idx val="4"/>
          <c:order val="4"/>
          <c:tx>
            <c:strRef>
              <c:f>Sheet1!$F$1</c:f>
              <c:strCache>
                <c:ptCount val="1"/>
                <c:pt idx="0">
                  <c:v>Impact très faible/pas d’impact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Sheet1!$F$2:$F$13</c:f>
              <c:numCache>
                <c:formatCode>0%</c:formatCode>
                <c:ptCount val="12"/>
                <c:pt idx="1">
                  <c:v>0.02</c:v>
                </c:pt>
                <c:pt idx="4">
                  <c:v>0.08</c:v>
                </c:pt>
                <c:pt idx="5">
                  <c:v>0.1</c:v>
                </c:pt>
                <c:pt idx="6">
                  <c:v>0.02</c:v>
                </c:pt>
                <c:pt idx="7">
                  <c:v>0.13</c:v>
                </c:pt>
                <c:pt idx="9">
                  <c:v>0.02</c:v>
                </c:pt>
              </c:numCache>
            </c:numRef>
          </c:val>
          <c:extLst>
            <c:ext xmlns:c16="http://schemas.microsoft.com/office/drawing/2014/chart" uri="{C3380CC4-5D6E-409C-BE32-E72D297353CC}">
              <c16:uniqueId val="{00000005-9621-4F5B-BB10-C94ED40A16F8}"/>
            </c:ext>
          </c:extLst>
        </c:ser>
        <c:dLbls>
          <c:showLegendKey val="0"/>
          <c:showVal val="0"/>
          <c:showCatName val="0"/>
          <c:showSerName val="0"/>
          <c:showPercent val="0"/>
          <c:showBubbleSize val="0"/>
        </c:dLbls>
        <c:gapWidth val="90"/>
        <c:overlap val="100"/>
        <c:axId val="370149904"/>
        <c:axId val="370150296"/>
      </c:barChart>
      <c:catAx>
        <c:axId val="370149904"/>
        <c:scaling>
          <c:orientation val="maxMin"/>
        </c:scaling>
        <c:delete val="1"/>
        <c:axPos val="l"/>
        <c:numFmt formatCode="General" sourceLinked="0"/>
        <c:majorTickMark val="out"/>
        <c:minorTickMark val="none"/>
        <c:tickLblPos val="nextTo"/>
        <c:crossAx val="370150296"/>
        <c:crosses val="autoZero"/>
        <c:auto val="1"/>
        <c:lblAlgn val="ctr"/>
        <c:lblOffset val="100"/>
        <c:noMultiLvlLbl val="0"/>
      </c:catAx>
      <c:valAx>
        <c:axId val="370150296"/>
        <c:scaling>
          <c:orientation val="minMax"/>
          <c:max val="1"/>
          <c:min val="0"/>
        </c:scaling>
        <c:delete val="1"/>
        <c:axPos val="t"/>
        <c:numFmt formatCode="0%" sourceLinked="1"/>
        <c:majorTickMark val="out"/>
        <c:minorTickMark val="none"/>
        <c:tickLblPos val="nextTo"/>
        <c:crossAx val="370149904"/>
        <c:crosses val="autoZero"/>
        <c:crossBetween val="between"/>
      </c:valAx>
      <c:spPr>
        <a:noFill/>
        <a:ln>
          <a:noFill/>
        </a:ln>
        <a:effectLst/>
      </c:spPr>
    </c:plotArea>
    <c:legend>
      <c:legendPos val="b"/>
      <c:layout>
        <c:manualLayout>
          <c:xMode val="edge"/>
          <c:yMode val="edge"/>
          <c:x val="2.1956905972828112E-2"/>
          <c:y val="0.90293257239364211"/>
          <c:w val="0.94601219524044933"/>
          <c:h val="8.0423328037946801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690580344125E-2"/>
          <c:y val="0"/>
          <c:w val="0.97494127282831"/>
          <c:h val="0.88626531961585764"/>
        </c:manualLayout>
      </c:layout>
      <c:barChart>
        <c:barDir val="bar"/>
        <c:grouping val="percentStacked"/>
        <c:varyColors val="0"/>
        <c:ser>
          <c:idx val="0"/>
          <c:order val="0"/>
          <c:tx>
            <c:strRef>
              <c:f>Sheet1!$B$1</c:f>
              <c:strCache>
                <c:ptCount val="1"/>
                <c:pt idx="0">
                  <c:v>Extrêmement improbable</c:v>
                </c:pt>
              </c:strCache>
            </c:strRef>
          </c:tx>
          <c:spPr>
            <a:solidFill>
              <a:schemeClr val="accent4"/>
            </a:solidFill>
            <a:ln>
              <a:noFill/>
            </a:ln>
            <a:effectLst/>
          </c:spPr>
          <c:invertIfNegative val="0"/>
          <c:dLbls>
            <c:dLbl>
              <c:idx val="0"/>
              <c:layout>
                <c:manualLayout>
                  <c:x val="1.15740740740740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08-455B-8CBC-AB2CCFD95873}"/>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Sheet1!$B$2:$B$13</c:f>
              <c:numCache>
                <c:formatCode>0%</c:formatCode>
                <c:ptCount val="12"/>
                <c:pt idx="0">
                  <c:v>4.2000000000000003E-2</c:v>
                </c:pt>
                <c:pt idx="1">
                  <c:v>4.2000000000000003E-2</c:v>
                </c:pt>
                <c:pt idx="2">
                  <c:v>2.1000000000000001E-2</c:v>
                </c:pt>
                <c:pt idx="3">
                  <c:v>2.1000000000000001E-2</c:v>
                </c:pt>
                <c:pt idx="4">
                  <c:v>4.2000000000000003E-2</c:v>
                </c:pt>
                <c:pt idx="5">
                  <c:v>2.1000000000000001E-2</c:v>
                </c:pt>
                <c:pt idx="6">
                  <c:v>4.2000000000000003E-2</c:v>
                </c:pt>
                <c:pt idx="7">
                  <c:v>2.1000000000000001E-2</c:v>
                </c:pt>
                <c:pt idx="8">
                  <c:v>4.2000000000000003E-2</c:v>
                </c:pt>
                <c:pt idx="9">
                  <c:v>4.2000000000000003E-2</c:v>
                </c:pt>
                <c:pt idx="10">
                  <c:v>4.2000000000000003E-2</c:v>
                </c:pt>
                <c:pt idx="11">
                  <c:v>4.2000000000000003E-2</c:v>
                </c:pt>
              </c:numCache>
            </c:numRef>
          </c:val>
          <c:extLst>
            <c:ext xmlns:c16="http://schemas.microsoft.com/office/drawing/2014/chart" uri="{C3380CC4-5D6E-409C-BE32-E72D297353CC}">
              <c16:uniqueId val="{00000000-D0FC-472D-BF28-1FE547A707F5}"/>
            </c:ext>
          </c:extLst>
        </c:ser>
        <c:ser>
          <c:idx val="1"/>
          <c:order val="1"/>
          <c:tx>
            <c:strRef>
              <c:f>Sheet1!$C$1</c:f>
              <c:strCache>
                <c:ptCount val="1"/>
                <c:pt idx="0">
                  <c:v>Assez improbable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Sheet1!$C$2:$C$13</c:f>
              <c:numCache>
                <c:formatCode>0%</c:formatCode>
                <c:ptCount val="12"/>
                <c:pt idx="0">
                  <c:v>0.33300000000000002</c:v>
                </c:pt>
                <c:pt idx="1">
                  <c:v>0.45800000000000002</c:v>
                </c:pt>
                <c:pt idx="2">
                  <c:v>0.313</c:v>
                </c:pt>
                <c:pt idx="3">
                  <c:v>0.29199999999999998</c:v>
                </c:pt>
                <c:pt idx="4">
                  <c:v>0.35399999999999998</c:v>
                </c:pt>
                <c:pt idx="5">
                  <c:v>0.104</c:v>
                </c:pt>
                <c:pt idx="6">
                  <c:v>0.29199999999999998</c:v>
                </c:pt>
                <c:pt idx="7">
                  <c:v>0.104</c:v>
                </c:pt>
                <c:pt idx="8">
                  <c:v>2.1000000000000001E-2</c:v>
                </c:pt>
                <c:pt idx="9">
                  <c:v>8.3000000000000004E-2</c:v>
                </c:pt>
                <c:pt idx="10">
                  <c:v>0.22900000000000001</c:v>
                </c:pt>
                <c:pt idx="11">
                  <c:v>0.22900000000000001</c:v>
                </c:pt>
              </c:numCache>
            </c:numRef>
          </c:val>
          <c:extLst>
            <c:ext xmlns:c16="http://schemas.microsoft.com/office/drawing/2014/chart" uri="{C3380CC4-5D6E-409C-BE32-E72D297353CC}">
              <c16:uniqueId val="{00000002-D0FC-472D-BF28-1FE547A707F5}"/>
            </c:ext>
          </c:extLst>
        </c:ser>
        <c:ser>
          <c:idx val="2"/>
          <c:order val="2"/>
          <c:tx>
            <c:strRef>
              <c:f>Sheet1!$D$1</c:f>
              <c:strCache>
                <c:ptCount val="1"/>
                <c:pt idx="0">
                  <c:v>Ni l’un ni l’autre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Sheet1!$D$2:$D$13</c:f>
              <c:numCache>
                <c:formatCode>0%</c:formatCode>
                <c:ptCount val="12"/>
                <c:pt idx="0">
                  <c:v>0.33300000000000002</c:v>
                </c:pt>
                <c:pt idx="1">
                  <c:v>0.27100000000000002</c:v>
                </c:pt>
                <c:pt idx="2">
                  <c:v>0.438</c:v>
                </c:pt>
                <c:pt idx="3">
                  <c:v>0.35399999999999998</c:v>
                </c:pt>
                <c:pt idx="4">
                  <c:v>0.29199999999999998</c:v>
                </c:pt>
                <c:pt idx="5">
                  <c:v>8.3000000000000004E-2</c:v>
                </c:pt>
                <c:pt idx="6">
                  <c:v>0.438</c:v>
                </c:pt>
                <c:pt idx="7">
                  <c:v>0.20799999999999999</c:v>
                </c:pt>
                <c:pt idx="8">
                  <c:v>0.16700000000000001</c:v>
                </c:pt>
                <c:pt idx="9">
                  <c:v>0.25</c:v>
                </c:pt>
                <c:pt idx="10">
                  <c:v>0.52100000000000002</c:v>
                </c:pt>
                <c:pt idx="11">
                  <c:v>0.29199999999999998</c:v>
                </c:pt>
              </c:numCache>
            </c:numRef>
          </c:val>
          <c:extLst>
            <c:ext xmlns:c16="http://schemas.microsoft.com/office/drawing/2014/chart" uri="{C3380CC4-5D6E-409C-BE32-E72D297353CC}">
              <c16:uniqueId val="{00000003-CF82-4B6C-9283-2C552DA3281C}"/>
            </c:ext>
          </c:extLst>
        </c:ser>
        <c:ser>
          <c:idx val="3"/>
          <c:order val="3"/>
          <c:tx>
            <c:strRef>
              <c:f>Sheet1!$E$1</c:f>
              <c:strCache>
                <c:ptCount val="1"/>
                <c:pt idx="0">
                  <c:v>Assez probable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Sheet1!$E$2:$E$13</c:f>
              <c:numCache>
                <c:formatCode>0%</c:formatCode>
                <c:ptCount val="12"/>
                <c:pt idx="0">
                  <c:v>0.29199999999999998</c:v>
                </c:pt>
                <c:pt idx="1">
                  <c:v>0.22900000000000001</c:v>
                </c:pt>
                <c:pt idx="2">
                  <c:v>0.20799999999999999</c:v>
                </c:pt>
                <c:pt idx="3">
                  <c:v>0.29199999999999998</c:v>
                </c:pt>
                <c:pt idx="4">
                  <c:v>0.313</c:v>
                </c:pt>
                <c:pt idx="5">
                  <c:v>0.70799999999999996</c:v>
                </c:pt>
                <c:pt idx="6">
                  <c:v>0.188</c:v>
                </c:pt>
                <c:pt idx="7">
                  <c:v>0.54200000000000004</c:v>
                </c:pt>
                <c:pt idx="8">
                  <c:v>0.625</c:v>
                </c:pt>
                <c:pt idx="9">
                  <c:v>0.5</c:v>
                </c:pt>
                <c:pt idx="10">
                  <c:v>0.20799999999999999</c:v>
                </c:pt>
                <c:pt idx="11">
                  <c:v>0.39600000000000002</c:v>
                </c:pt>
              </c:numCache>
            </c:numRef>
          </c:val>
          <c:extLst>
            <c:ext xmlns:c16="http://schemas.microsoft.com/office/drawing/2014/chart" uri="{C3380CC4-5D6E-409C-BE32-E72D297353CC}">
              <c16:uniqueId val="{00000004-CF82-4B6C-9283-2C552DA3281C}"/>
            </c:ext>
          </c:extLst>
        </c:ser>
        <c:ser>
          <c:idx val="4"/>
          <c:order val="4"/>
          <c:tx>
            <c:strRef>
              <c:f>Sheet1!$F$1</c:f>
              <c:strCache>
                <c:ptCount val="1"/>
                <c:pt idx="0">
                  <c:v>Extrêmement probable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Sheet1!$F$2:$F$13</c:f>
              <c:numCache>
                <c:formatCode>General</c:formatCode>
                <c:ptCount val="12"/>
                <c:pt idx="2" formatCode="0%">
                  <c:v>2.1000000000000001E-2</c:v>
                </c:pt>
                <c:pt idx="3" formatCode="0%">
                  <c:v>4.2000000000000003E-2</c:v>
                </c:pt>
                <c:pt idx="5" formatCode="0%">
                  <c:v>8.3000000000000004E-2</c:v>
                </c:pt>
                <c:pt idx="6" formatCode="0%">
                  <c:v>4.2000000000000003E-2</c:v>
                </c:pt>
                <c:pt idx="7" formatCode="0%">
                  <c:v>0.125</c:v>
                </c:pt>
                <c:pt idx="8" formatCode="0%">
                  <c:v>0.14599999999999999</c:v>
                </c:pt>
                <c:pt idx="9" formatCode="0%">
                  <c:v>0.125</c:v>
                </c:pt>
                <c:pt idx="11" formatCode="0%">
                  <c:v>4.2000000000000003E-2</c:v>
                </c:pt>
              </c:numCache>
            </c:numRef>
          </c:val>
          <c:extLst>
            <c:ext xmlns:c16="http://schemas.microsoft.com/office/drawing/2014/chart" uri="{C3380CC4-5D6E-409C-BE32-E72D297353CC}">
              <c16:uniqueId val="{00000005-CF82-4B6C-9283-2C552DA3281C}"/>
            </c:ext>
          </c:extLst>
        </c:ser>
        <c:dLbls>
          <c:showLegendKey val="0"/>
          <c:showVal val="0"/>
          <c:showCatName val="0"/>
          <c:showSerName val="0"/>
          <c:showPercent val="0"/>
          <c:showBubbleSize val="0"/>
        </c:dLbls>
        <c:gapWidth val="90"/>
        <c:overlap val="100"/>
        <c:axId val="370151864"/>
        <c:axId val="370150688"/>
      </c:barChart>
      <c:catAx>
        <c:axId val="370151864"/>
        <c:scaling>
          <c:orientation val="maxMin"/>
        </c:scaling>
        <c:delete val="1"/>
        <c:axPos val="r"/>
        <c:numFmt formatCode="General" sourceLinked="0"/>
        <c:majorTickMark val="out"/>
        <c:minorTickMark val="none"/>
        <c:tickLblPos val="nextTo"/>
        <c:crossAx val="370150688"/>
        <c:crosses val="autoZero"/>
        <c:auto val="1"/>
        <c:lblAlgn val="ctr"/>
        <c:lblOffset val="100"/>
        <c:noMultiLvlLbl val="0"/>
      </c:catAx>
      <c:valAx>
        <c:axId val="370150688"/>
        <c:scaling>
          <c:orientation val="maxMin"/>
          <c:max val="1"/>
          <c:min val="0"/>
        </c:scaling>
        <c:delete val="1"/>
        <c:axPos val="t"/>
        <c:numFmt formatCode="0%" sourceLinked="1"/>
        <c:majorTickMark val="out"/>
        <c:minorTickMark val="none"/>
        <c:tickLblPos val="nextTo"/>
        <c:crossAx val="370151864"/>
        <c:crosses val="autoZero"/>
        <c:crossBetween val="between"/>
      </c:valAx>
      <c:spPr>
        <a:noFill/>
        <a:ln>
          <a:noFill/>
        </a:ln>
        <a:effectLst/>
      </c:spPr>
    </c:plotArea>
    <c:legend>
      <c:legendPos val="b"/>
      <c:layout>
        <c:manualLayout>
          <c:xMode val="edge"/>
          <c:yMode val="edge"/>
          <c:x val="0"/>
          <c:y val="0.90293257239364211"/>
          <c:w val="0.99640909090909069"/>
          <c:h val="8.0423328037946801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690580344125E-2"/>
          <c:y val="0"/>
          <c:w val="0.97494127282831"/>
          <c:h val="0.88626531961585764"/>
        </c:manualLayout>
      </c:layout>
      <c:barChart>
        <c:barDir val="bar"/>
        <c:grouping val="percentStacked"/>
        <c:varyColors val="0"/>
        <c:ser>
          <c:idx val="0"/>
          <c:order val="0"/>
          <c:tx>
            <c:strRef>
              <c:f>Sheet1!$B$1</c:f>
              <c:strCache>
                <c:ptCount val="1"/>
                <c:pt idx="0">
                  <c:v>Extrêmement improbable</c:v>
                </c:pt>
              </c:strCache>
            </c:strRef>
          </c:tx>
          <c:spPr>
            <a:solidFill>
              <a:schemeClr val="accent4"/>
            </a:solidFill>
            <a:ln>
              <a:noFill/>
            </a:ln>
            <a:effectLst/>
          </c:spPr>
          <c:invertIfNegative val="0"/>
          <c:dLbls>
            <c:dLbl>
              <c:idx val="0"/>
              <c:layout>
                <c:manualLayout>
                  <c:x val="1.15740740740740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08-455B-8CBC-AB2CCFD95873}"/>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Sheet1!$B$2:$B$13</c:f>
              <c:numCache>
                <c:formatCode>0%</c:formatCode>
                <c:ptCount val="12"/>
                <c:pt idx="0">
                  <c:v>4.2000000000000003E-2</c:v>
                </c:pt>
                <c:pt idx="1">
                  <c:v>4.2000000000000003E-2</c:v>
                </c:pt>
                <c:pt idx="2">
                  <c:v>2.1000000000000001E-2</c:v>
                </c:pt>
                <c:pt idx="3">
                  <c:v>2.1000000000000001E-2</c:v>
                </c:pt>
                <c:pt idx="4">
                  <c:v>4.2000000000000003E-2</c:v>
                </c:pt>
                <c:pt idx="5">
                  <c:v>2.1000000000000001E-2</c:v>
                </c:pt>
                <c:pt idx="6">
                  <c:v>4.2000000000000003E-2</c:v>
                </c:pt>
                <c:pt idx="7">
                  <c:v>2.1000000000000001E-2</c:v>
                </c:pt>
                <c:pt idx="8">
                  <c:v>4.2000000000000003E-2</c:v>
                </c:pt>
                <c:pt idx="9">
                  <c:v>4.2000000000000003E-2</c:v>
                </c:pt>
                <c:pt idx="10">
                  <c:v>4.2000000000000003E-2</c:v>
                </c:pt>
                <c:pt idx="11">
                  <c:v>4.2000000000000003E-2</c:v>
                </c:pt>
              </c:numCache>
            </c:numRef>
          </c:val>
          <c:extLst>
            <c:ext xmlns:c16="http://schemas.microsoft.com/office/drawing/2014/chart" uri="{C3380CC4-5D6E-409C-BE32-E72D297353CC}">
              <c16:uniqueId val="{00000000-D0FC-472D-BF28-1FE547A707F5}"/>
            </c:ext>
          </c:extLst>
        </c:ser>
        <c:ser>
          <c:idx val="1"/>
          <c:order val="1"/>
          <c:tx>
            <c:strRef>
              <c:f>Sheet1!$C$1</c:f>
              <c:strCache>
                <c:ptCount val="1"/>
                <c:pt idx="0">
                  <c:v>Assez improbable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Sheet1!$C$2:$C$13</c:f>
              <c:numCache>
                <c:formatCode>0%</c:formatCode>
                <c:ptCount val="12"/>
                <c:pt idx="0">
                  <c:v>0.33300000000000002</c:v>
                </c:pt>
                <c:pt idx="1">
                  <c:v>0.45800000000000002</c:v>
                </c:pt>
                <c:pt idx="2">
                  <c:v>0.313</c:v>
                </c:pt>
                <c:pt idx="3">
                  <c:v>0.29199999999999998</c:v>
                </c:pt>
                <c:pt idx="4">
                  <c:v>0.35399999999999998</c:v>
                </c:pt>
                <c:pt idx="5">
                  <c:v>0.104</c:v>
                </c:pt>
                <c:pt idx="6">
                  <c:v>0.29199999999999998</c:v>
                </c:pt>
                <c:pt idx="7">
                  <c:v>0.104</c:v>
                </c:pt>
                <c:pt idx="8">
                  <c:v>2.1000000000000001E-2</c:v>
                </c:pt>
                <c:pt idx="9">
                  <c:v>8.3000000000000004E-2</c:v>
                </c:pt>
                <c:pt idx="10">
                  <c:v>0.22900000000000001</c:v>
                </c:pt>
                <c:pt idx="11">
                  <c:v>0.22900000000000001</c:v>
                </c:pt>
              </c:numCache>
            </c:numRef>
          </c:val>
          <c:extLst>
            <c:ext xmlns:c16="http://schemas.microsoft.com/office/drawing/2014/chart" uri="{C3380CC4-5D6E-409C-BE32-E72D297353CC}">
              <c16:uniqueId val="{00000002-D0FC-472D-BF28-1FE547A707F5}"/>
            </c:ext>
          </c:extLst>
        </c:ser>
        <c:ser>
          <c:idx val="2"/>
          <c:order val="2"/>
          <c:tx>
            <c:strRef>
              <c:f>Sheet1!$D$1</c:f>
              <c:strCache>
                <c:ptCount val="1"/>
                <c:pt idx="0">
                  <c:v>Ni l’un ni l’autre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Sheet1!$D$2:$D$13</c:f>
              <c:numCache>
                <c:formatCode>0%</c:formatCode>
                <c:ptCount val="12"/>
                <c:pt idx="0">
                  <c:v>0.33300000000000002</c:v>
                </c:pt>
                <c:pt idx="1">
                  <c:v>0.27100000000000002</c:v>
                </c:pt>
                <c:pt idx="2">
                  <c:v>0.438</c:v>
                </c:pt>
                <c:pt idx="3">
                  <c:v>0.35399999999999998</c:v>
                </c:pt>
                <c:pt idx="4">
                  <c:v>0.29199999999999998</c:v>
                </c:pt>
                <c:pt idx="5">
                  <c:v>8.3000000000000004E-2</c:v>
                </c:pt>
                <c:pt idx="6">
                  <c:v>0.438</c:v>
                </c:pt>
                <c:pt idx="7">
                  <c:v>0.20799999999999999</c:v>
                </c:pt>
                <c:pt idx="8">
                  <c:v>0.16700000000000001</c:v>
                </c:pt>
                <c:pt idx="9">
                  <c:v>0.25</c:v>
                </c:pt>
                <c:pt idx="10">
                  <c:v>0.52100000000000002</c:v>
                </c:pt>
                <c:pt idx="11">
                  <c:v>0.29199999999999998</c:v>
                </c:pt>
              </c:numCache>
            </c:numRef>
          </c:val>
          <c:extLst>
            <c:ext xmlns:c16="http://schemas.microsoft.com/office/drawing/2014/chart" uri="{C3380CC4-5D6E-409C-BE32-E72D297353CC}">
              <c16:uniqueId val="{00000003-CF82-4B6C-9283-2C552DA3281C}"/>
            </c:ext>
          </c:extLst>
        </c:ser>
        <c:ser>
          <c:idx val="3"/>
          <c:order val="3"/>
          <c:tx>
            <c:strRef>
              <c:f>Sheet1!$E$1</c:f>
              <c:strCache>
                <c:ptCount val="1"/>
                <c:pt idx="0">
                  <c:v>Assez probable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Sheet1!$E$2:$E$13</c:f>
              <c:numCache>
                <c:formatCode>0%</c:formatCode>
                <c:ptCount val="12"/>
                <c:pt idx="0">
                  <c:v>0.29199999999999998</c:v>
                </c:pt>
                <c:pt idx="1">
                  <c:v>0.22900000000000001</c:v>
                </c:pt>
                <c:pt idx="2">
                  <c:v>0.20799999999999999</c:v>
                </c:pt>
                <c:pt idx="3">
                  <c:v>0.29199999999999998</c:v>
                </c:pt>
                <c:pt idx="4">
                  <c:v>0.313</c:v>
                </c:pt>
                <c:pt idx="5">
                  <c:v>0.70799999999999996</c:v>
                </c:pt>
                <c:pt idx="6">
                  <c:v>0.188</c:v>
                </c:pt>
                <c:pt idx="7">
                  <c:v>0.54200000000000004</c:v>
                </c:pt>
                <c:pt idx="8">
                  <c:v>0.625</c:v>
                </c:pt>
                <c:pt idx="9">
                  <c:v>0.5</c:v>
                </c:pt>
                <c:pt idx="10">
                  <c:v>0.20799999999999999</c:v>
                </c:pt>
                <c:pt idx="11">
                  <c:v>0.39600000000000002</c:v>
                </c:pt>
              </c:numCache>
            </c:numRef>
          </c:val>
          <c:extLst>
            <c:ext xmlns:c16="http://schemas.microsoft.com/office/drawing/2014/chart" uri="{C3380CC4-5D6E-409C-BE32-E72D297353CC}">
              <c16:uniqueId val="{00000004-CF82-4B6C-9283-2C552DA3281C}"/>
            </c:ext>
          </c:extLst>
        </c:ser>
        <c:ser>
          <c:idx val="4"/>
          <c:order val="4"/>
          <c:tx>
            <c:strRef>
              <c:f>Sheet1!$F$1</c:f>
              <c:strCache>
                <c:ptCount val="1"/>
                <c:pt idx="0">
                  <c:v>Extrêmement probable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Sheet1!$F$2:$F$13</c:f>
              <c:numCache>
                <c:formatCode>General</c:formatCode>
                <c:ptCount val="12"/>
                <c:pt idx="2" formatCode="0%">
                  <c:v>2.1000000000000001E-2</c:v>
                </c:pt>
                <c:pt idx="3" formatCode="0%">
                  <c:v>4.2000000000000003E-2</c:v>
                </c:pt>
                <c:pt idx="5" formatCode="0%">
                  <c:v>8.3000000000000004E-2</c:v>
                </c:pt>
                <c:pt idx="6" formatCode="0%">
                  <c:v>4.2000000000000003E-2</c:v>
                </c:pt>
                <c:pt idx="7" formatCode="0%">
                  <c:v>0.125</c:v>
                </c:pt>
                <c:pt idx="8" formatCode="0%">
                  <c:v>0.14599999999999999</c:v>
                </c:pt>
                <c:pt idx="9" formatCode="0%">
                  <c:v>0.125</c:v>
                </c:pt>
                <c:pt idx="11" formatCode="0%">
                  <c:v>4.2000000000000003E-2</c:v>
                </c:pt>
              </c:numCache>
            </c:numRef>
          </c:val>
          <c:extLst>
            <c:ext xmlns:c16="http://schemas.microsoft.com/office/drawing/2014/chart" uri="{C3380CC4-5D6E-409C-BE32-E72D297353CC}">
              <c16:uniqueId val="{00000005-CF82-4B6C-9283-2C552DA3281C}"/>
            </c:ext>
          </c:extLst>
        </c:ser>
        <c:dLbls>
          <c:showLegendKey val="0"/>
          <c:showVal val="0"/>
          <c:showCatName val="0"/>
          <c:showSerName val="0"/>
          <c:showPercent val="0"/>
          <c:showBubbleSize val="0"/>
        </c:dLbls>
        <c:gapWidth val="90"/>
        <c:overlap val="100"/>
        <c:axId val="370151080"/>
        <c:axId val="370143240"/>
      </c:barChart>
      <c:catAx>
        <c:axId val="370151080"/>
        <c:scaling>
          <c:orientation val="maxMin"/>
        </c:scaling>
        <c:delete val="1"/>
        <c:axPos val="l"/>
        <c:numFmt formatCode="General" sourceLinked="0"/>
        <c:majorTickMark val="out"/>
        <c:minorTickMark val="none"/>
        <c:tickLblPos val="nextTo"/>
        <c:crossAx val="370143240"/>
        <c:crosses val="autoZero"/>
        <c:auto val="1"/>
        <c:lblAlgn val="ctr"/>
        <c:lblOffset val="100"/>
        <c:noMultiLvlLbl val="0"/>
      </c:catAx>
      <c:valAx>
        <c:axId val="370143240"/>
        <c:scaling>
          <c:orientation val="minMax"/>
          <c:max val="1"/>
          <c:min val="0"/>
        </c:scaling>
        <c:delete val="1"/>
        <c:axPos val="t"/>
        <c:numFmt formatCode="0%" sourceLinked="1"/>
        <c:majorTickMark val="out"/>
        <c:minorTickMark val="none"/>
        <c:tickLblPos val="nextTo"/>
        <c:crossAx val="370151080"/>
        <c:crosses val="autoZero"/>
        <c:crossBetween val="between"/>
      </c:valAx>
      <c:spPr>
        <a:noFill/>
        <a:ln>
          <a:noFill/>
        </a:ln>
        <a:effectLst/>
      </c:spPr>
    </c:plotArea>
    <c:legend>
      <c:legendPos val="b"/>
      <c:layout>
        <c:manualLayout>
          <c:xMode val="edge"/>
          <c:yMode val="edge"/>
          <c:x val="2.1956905972828112E-2"/>
          <c:y val="0.90293257239364211"/>
          <c:w val="0.83836497555815859"/>
          <c:h val="8.254206512211460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29662272021148E-3"/>
          <c:y val="4.3137455508828235E-2"/>
          <c:w val="0.94620815746066045"/>
          <c:h val="0.82702613558073346"/>
        </c:manualLayout>
      </c:layout>
      <c:barChart>
        <c:barDir val="col"/>
        <c:grouping val="clustered"/>
        <c:varyColors val="0"/>
        <c:ser>
          <c:idx val="0"/>
          <c:order val="0"/>
          <c:tx>
            <c:strRef>
              <c:f>Sheet1!$B$1</c:f>
              <c:strCache>
                <c:ptCount val="1"/>
                <c:pt idx="0">
                  <c:v>Q1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Très optimiste</c:v>
                </c:pt>
                <c:pt idx="1">
                  <c:v>Optimiste</c:v>
                </c:pt>
                <c:pt idx="2">
                  <c:v>Neutre</c:v>
                </c:pt>
                <c:pt idx="3">
                  <c:v>Pessimiste</c:v>
                </c:pt>
                <c:pt idx="4">
                  <c:v>Très pessimiste</c:v>
                </c:pt>
              </c:strCache>
            </c:strRef>
          </c:cat>
          <c:val>
            <c:numRef>
              <c:f>Sheet1!$B$2:$B$6</c:f>
              <c:numCache>
                <c:formatCode>0%</c:formatCode>
                <c:ptCount val="5"/>
                <c:pt idx="0">
                  <c:v>0.02</c:v>
                </c:pt>
                <c:pt idx="1">
                  <c:v>0.27</c:v>
                </c:pt>
                <c:pt idx="2">
                  <c:v>0.63</c:v>
                </c:pt>
                <c:pt idx="3">
                  <c:v>0.08</c:v>
                </c:pt>
              </c:numCache>
            </c:numRef>
          </c:val>
          <c:extLst>
            <c:ext xmlns:c16="http://schemas.microsoft.com/office/drawing/2014/chart" uri="{C3380CC4-5D6E-409C-BE32-E72D297353CC}">
              <c16:uniqueId val="{00000000-B2C3-4CF1-8B13-A441B6EDD988}"/>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Très optimiste</c:v>
                </c:pt>
                <c:pt idx="1">
                  <c:v>Optimiste</c:v>
                </c:pt>
                <c:pt idx="2">
                  <c:v>Neutre</c:v>
                </c:pt>
                <c:pt idx="3">
                  <c:v>Pessimiste</c:v>
                </c:pt>
                <c:pt idx="4">
                  <c:v>Très pessimiste</c:v>
                </c:pt>
              </c:strCache>
            </c:strRef>
          </c:cat>
          <c:val>
            <c:numRef>
              <c:f>Sheet1!$C$2:$C$6</c:f>
              <c:numCache>
                <c:formatCode>0%</c:formatCode>
                <c:ptCount val="5"/>
                <c:pt idx="0">
                  <c:v>0.03</c:v>
                </c:pt>
                <c:pt idx="1">
                  <c:v>0.5</c:v>
                </c:pt>
                <c:pt idx="2">
                  <c:v>0.42</c:v>
                </c:pt>
                <c:pt idx="3">
                  <c:v>0.06</c:v>
                </c:pt>
              </c:numCache>
            </c:numRef>
          </c:val>
          <c:extLst>
            <c:ext xmlns:c16="http://schemas.microsoft.com/office/drawing/2014/chart" uri="{C3380CC4-5D6E-409C-BE32-E72D297353CC}">
              <c16:uniqueId val="{00000001-B2C3-4CF1-8B13-A441B6EDD988}"/>
            </c:ext>
          </c:extLst>
        </c:ser>
        <c:dLbls>
          <c:showLegendKey val="0"/>
          <c:showVal val="0"/>
          <c:showCatName val="0"/>
          <c:showSerName val="0"/>
          <c:showPercent val="0"/>
          <c:showBubbleSize val="0"/>
        </c:dLbls>
        <c:gapWidth val="90"/>
        <c:axId val="323701128"/>
        <c:axId val="323696032"/>
      </c:barChart>
      <c:catAx>
        <c:axId val="323701128"/>
        <c:scaling>
          <c:orientation val="minMax"/>
        </c:scaling>
        <c:delete val="1"/>
        <c:axPos val="b"/>
        <c:numFmt formatCode="General" sourceLinked="1"/>
        <c:majorTickMark val="out"/>
        <c:minorTickMark val="none"/>
        <c:tickLblPos val="nextTo"/>
        <c:crossAx val="323696032"/>
        <c:crosses val="autoZero"/>
        <c:auto val="1"/>
        <c:lblAlgn val="ctr"/>
        <c:lblOffset val="100"/>
        <c:noMultiLvlLbl val="0"/>
      </c:catAx>
      <c:valAx>
        <c:axId val="323696032"/>
        <c:scaling>
          <c:orientation val="minMax"/>
        </c:scaling>
        <c:delete val="1"/>
        <c:axPos val="l"/>
        <c:numFmt formatCode="0%" sourceLinked="1"/>
        <c:majorTickMark val="out"/>
        <c:minorTickMark val="none"/>
        <c:tickLblPos val="nextTo"/>
        <c:crossAx val="323701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58690580344125E-2"/>
          <c:y val="0"/>
          <c:w val="0.97494127282831"/>
          <c:h val="0.88626531961585764"/>
        </c:manualLayout>
      </c:layout>
      <c:barChart>
        <c:barDir val="bar"/>
        <c:grouping val="percentStacked"/>
        <c:varyColors val="0"/>
        <c:ser>
          <c:idx val="0"/>
          <c:order val="0"/>
          <c:tx>
            <c:strRef>
              <c:f>Sheet1!$B$1</c:f>
              <c:strCache>
                <c:ptCount val="1"/>
                <c:pt idx="0">
                  <c:v>Impact très élevé</c:v>
                </c:pt>
              </c:strCache>
            </c:strRef>
          </c:tx>
          <c:spPr>
            <a:solidFill>
              <a:schemeClr val="accent4"/>
            </a:solidFill>
            <a:ln>
              <a:noFill/>
            </a:ln>
            <a:effectLst/>
          </c:spPr>
          <c:invertIfNegative val="0"/>
          <c:dLbls>
            <c:dLbl>
              <c:idx val="0"/>
              <c:layout>
                <c:manualLayout>
                  <c:x val="1.15740740740740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08-455B-8CBC-AB2CCFD95873}"/>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Sheet1!$B$2:$B$13</c:f>
              <c:numCache>
                <c:formatCode>0%</c:formatCode>
                <c:ptCount val="12"/>
                <c:pt idx="0">
                  <c:v>0.04</c:v>
                </c:pt>
                <c:pt idx="1">
                  <c:v>0.08</c:v>
                </c:pt>
                <c:pt idx="2">
                  <c:v>0.08</c:v>
                </c:pt>
                <c:pt idx="3">
                  <c:v>0.17</c:v>
                </c:pt>
                <c:pt idx="4">
                  <c:v>0.06</c:v>
                </c:pt>
                <c:pt idx="5">
                  <c:v>0.06</c:v>
                </c:pt>
                <c:pt idx="6">
                  <c:v>0.02</c:v>
                </c:pt>
                <c:pt idx="7">
                  <c:v>0.02</c:v>
                </c:pt>
                <c:pt idx="8">
                  <c:v>0.13</c:v>
                </c:pt>
                <c:pt idx="9">
                  <c:v>0.08</c:v>
                </c:pt>
                <c:pt idx="10">
                  <c:v>0.06</c:v>
                </c:pt>
                <c:pt idx="11">
                  <c:v>0.09</c:v>
                </c:pt>
              </c:numCache>
            </c:numRef>
          </c:val>
          <c:extLst>
            <c:ext xmlns:c16="http://schemas.microsoft.com/office/drawing/2014/chart" uri="{C3380CC4-5D6E-409C-BE32-E72D297353CC}">
              <c16:uniqueId val="{00000000-D0FC-472D-BF28-1FE547A707F5}"/>
            </c:ext>
          </c:extLst>
        </c:ser>
        <c:ser>
          <c:idx val="1"/>
          <c:order val="1"/>
          <c:tx>
            <c:strRef>
              <c:f>Sheet1!$C$1</c:f>
              <c:strCache>
                <c:ptCount val="1"/>
                <c:pt idx="0">
                  <c:v>Impact élevé</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Sheet1!$C$2:$C$13</c:f>
              <c:numCache>
                <c:formatCode>0%</c:formatCode>
                <c:ptCount val="12"/>
                <c:pt idx="0">
                  <c:v>0.35</c:v>
                </c:pt>
                <c:pt idx="1">
                  <c:v>0.48</c:v>
                </c:pt>
                <c:pt idx="2">
                  <c:v>0.52</c:v>
                </c:pt>
                <c:pt idx="3">
                  <c:v>0.21</c:v>
                </c:pt>
                <c:pt idx="4">
                  <c:v>0.15</c:v>
                </c:pt>
                <c:pt idx="5">
                  <c:v>0.15</c:v>
                </c:pt>
                <c:pt idx="6">
                  <c:v>0.21</c:v>
                </c:pt>
                <c:pt idx="7">
                  <c:v>0.04</c:v>
                </c:pt>
                <c:pt idx="8">
                  <c:v>0.33</c:v>
                </c:pt>
                <c:pt idx="9">
                  <c:v>0.21</c:v>
                </c:pt>
                <c:pt idx="10">
                  <c:v>0.33</c:v>
                </c:pt>
                <c:pt idx="11">
                  <c:v>0.23</c:v>
                </c:pt>
              </c:numCache>
            </c:numRef>
          </c:val>
          <c:extLst>
            <c:ext xmlns:c16="http://schemas.microsoft.com/office/drawing/2014/chart" uri="{C3380CC4-5D6E-409C-BE32-E72D297353CC}">
              <c16:uniqueId val="{00000002-D0FC-472D-BF28-1FE547A707F5}"/>
            </c:ext>
          </c:extLst>
        </c:ser>
        <c:ser>
          <c:idx val="2"/>
          <c:order val="2"/>
          <c:tx>
            <c:strRef>
              <c:f>Sheet1!$D$1</c:f>
              <c:strCache>
                <c:ptCount val="1"/>
                <c:pt idx="0">
                  <c:v>Impact modéré</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Sheet1!$D$2:$D$13</c:f>
              <c:numCache>
                <c:formatCode>0%</c:formatCode>
                <c:ptCount val="12"/>
                <c:pt idx="0">
                  <c:v>0.46</c:v>
                </c:pt>
                <c:pt idx="1">
                  <c:v>0.28999999999999998</c:v>
                </c:pt>
                <c:pt idx="2">
                  <c:v>0.25</c:v>
                </c:pt>
                <c:pt idx="3">
                  <c:v>0.42</c:v>
                </c:pt>
                <c:pt idx="4">
                  <c:v>0.46</c:v>
                </c:pt>
                <c:pt idx="5">
                  <c:v>0.4</c:v>
                </c:pt>
                <c:pt idx="6">
                  <c:v>0.44</c:v>
                </c:pt>
                <c:pt idx="7">
                  <c:v>0.44</c:v>
                </c:pt>
                <c:pt idx="8">
                  <c:v>0.38</c:v>
                </c:pt>
                <c:pt idx="9">
                  <c:v>0.35</c:v>
                </c:pt>
                <c:pt idx="10">
                  <c:v>0.38</c:v>
                </c:pt>
                <c:pt idx="11">
                  <c:v>0.53</c:v>
                </c:pt>
              </c:numCache>
            </c:numRef>
          </c:val>
          <c:extLst>
            <c:ext xmlns:c16="http://schemas.microsoft.com/office/drawing/2014/chart" uri="{C3380CC4-5D6E-409C-BE32-E72D297353CC}">
              <c16:uniqueId val="{00000003-CF82-4B6C-9283-2C552DA3281C}"/>
            </c:ext>
          </c:extLst>
        </c:ser>
        <c:ser>
          <c:idx val="3"/>
          <c:order val="3"/>
          <c:tx>
            <c:strRef>
              <c:f>Sheet1!$E$1</c:f>
              <c:strCache>
                <c:ptCount val="1"/>
                <c:pt idx="0">
                  <c:v>Impact faible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Sheet1!$E$2:$E$13</c:f>
              <c:numCache>
                <c:formatCode>0%</c:formatCode>
                <c:ptCount val="12"/>
                <c:pt idx="0">
                  <c:v>0.15</c:v>
                </c:pt>
                <c:pt idx="1">
                  <c:v>0.13</c:v>
                </c:pt>
                <c:pt idx="2">
                  <c:v>0.15</c:v>
                </c:pt>
                <c:pt idx="3">
                  <c:v>0.21</c:v>
                </c:pt>
                <c:pt idx="4">
                  <c:v>0.25</c:v>
                </c:pt>
                <c:pt idx="5">
                  <c:v>0.28999999999999998</c:v>
                </c:pt>
                <c:pt idx="6">
                  <c:v>0.31</c:v>
                </c:pt>
                <c:pt idx="7">
                  <c:v>0.38</c:v>
                </c:pt>
                <c:pt idx="8">
                  <c:v>0.17</c:v>
                </c:pt>
                <c:pt idx="9">
                  <c:v>0.33</c:v>
                </c:pt>
                <c:pt idx="10">
                  <c:v>0.23</c:v>
                </c:pt>
                <c:pt idx="11">
                  <c:v>0.15</c:v>
                </c:pt>
              </c:numCache>
            </c:numRef>
          </c:val>
          <c:extLst>
            <c:ext xmlns:c16="http://schemas.microsoft.com/office/drawing/2014/chart" uri="{C3380CC4-5D6E-409C-BE32-E72D297353CC}">
              <c16:uniqueId val="{00000004-CF82-4B6C-9283-2C552DA3281C}"/>
            </c:ext>
          </c:extLst>
        </c:ser>
        <c:ser>
          <c:idx val="4"/>
          <c:order val="4"/>
          <c:tx>
            <c:strRef>
              <c:f>Sheet1!$F$1</c:f>
              <c:strCache>
                <c:ptCount val="1"/>
                <c:pt idx="0">
                  <c:v>Impact très faible/pas d’impact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Crise de la dette publique dans une économie majeure</c:v>
                </c:pt>
                <c:pt idx="1">
                  <c:v>Crise de l’endettement privé dans une économie majeure (entreprises ou ménages)</c:v>
                </c:pt>
                <c:pt idx="2">
                  <c:v>Nouvelle crise de la zone Euro</c:v>
                </c:pt>
                <c:pt idx="3">
                  <c:v>Chute du prix des actifs entrainant une crise financière</c:v>
                </c:pt>
                <c:pt idx="4">
                  <c:v>« Hard Brexit »</c:v>
                </c:pt>
                <c:pt idx="5">
                  <c:v>Hausse du protectionnisme</c:v>
                </c:pt>
                <c:pt idx="6">
                  <c:v>Crise politique dans les économies de l’Europe de l’Ouest</c:v>
                </c:pt>
                <c:pt idx="7">
                  <c:v>Hausse de la polarisation / du populisme</c:v>
                </c:pt>
                <c:pt idx="8">
                  <c:v>Cyber-attaque majeure sur des entreprises et/ou des gouvernements</c:v>
                </c:pt>
                <c:pt idx="9">
                  <c:v>Attaque terroriste dans les économies de l’Europe de l’Ouest</c:v>
                </c:pt>
                <c:pt idx="10">
                  <c:v>Durcissement monétaire prématuré</c:v>
                </c:pt>
                <c:pt idx="11">
                  <c:v>Poussée inflationniste dans les économies de l’Europe de l’Ouest</c:v>
                </c:pt>
              </c:strCache>
            </c:strRef>
          </c:cat>
          <c:val>
            <c:numRef>
              <c:f>Sheet1!$F$2:$F$13</c:f>
              <c:numCache>
                <c:formatCode>0%</c:formatCode>
                <c:ptCount val="12"/>
                <c:pt idx="1">
                  <c:v>0.02</c:v>
                </c:pt>
                <c:pt idx="4">
                  <c:v>0.08</c:v>
                </c:pt>
                <c:pt idx="5">
                  <c:v>0.1</c:v>
                </c:pt>
                <c:pt idx="6">
                  <c:v>0.02</c:v>
                </c:pt>
                <c:pt idx="7">
                  <c:v>0.13</c:v>
                </c:pt>
                <c:pt idx="9">
                  <c:v>0.02</c:v>
                </c:pt>
              </c:numCache>
            </c:numRef>
          </c:val>
          <c:extLst>
            <c:ext xmlns:c16="http://schemas.microsoft.com/office/drawing/2014/chart" uri="{C3380CC4-5D6E-409C-BE32-E72D297353CC}">
              <c16:uniqueId val="{00000005-CF82-4B6C-9283-2C552DA3281C}"/>
            </c:ext>
          </c:extLst>
        </c:ser>
        <c:dLbls>
          <c:showLegendKey val="0"/>
          <c:showVal val="0"/>
          <c:showCatName val="0"/>
          <c:showSerName val="0"/>
          <c:showPercent val="0"/>
          <c:showBubbleSize val="0"/>
        </c:dLbls>
        <c:gapWidth val="90"/>
        <c:overlap val="100"/>
        <c:axId val="370144808"/>
        <c:axId val="370137360"/>
      </c:barChart>
      <c:catAx>
        <c:axId val="370144808"/>
        <c:scaling>
          <c:orientation val="maxMin"/>
        </c:scaling>
        <c:delete val="1"/>
        <c:axPos val="l"/>
        <c:numFmt formatCode="General" sourceLinked="0"/>
        <c:majorTickMark val="out"/>
        <c:minorTickMark val="none"/>
        <c:tickLblPos val="nextTo"/>
        <c:crossAx val="370137360"/>
        <c:crosses val="autoZero"/>
        <c:auto val="1"/>
        <c:lblAlgn val="ctr"/>
        <c:lblOffset val="100"/>
        <c:noMultiLvlLbl val="0"/>
      </c:catAx>
      <c:valAx>
        <c:axId val="370137360"/>
        <c:scaling>
          <c:orientation val="minMax"/>
          <c:max val="1"/>
          <c:min val="0"/>
        </c:scaling>
        <c:delete val="1"/>
        <c:axPos val="t"/>
        <c:numFmt formatCode="0%" sourceLinked="1"/>
        <c:majorTickMark val="out"/>
        <c:minorTickMark val="none"/>
        <c:tickLblPos val="nextTo"/>
        <c:crossAx val="370144808"/>
        <c:crosses val="autoZero"/>
        <c:crossBetween val="between"/>
      </c:valAx>
      <c:spPr>
        <a:noFill/>
        <a:ln>
          <a:noFill/>
        </a:ln>
        <a:effectLst/>
      </c:spPr>
    </c:plotArea>
    <c:legend>
      <c:legendPos val="b"/>
      <c:layout>
        <c:manualLayout>
          <c:xMode val="edge"/>
          <c:yMode val="edge"/>
          <c:x val="1.44015600896885E-2"/>
          <c:y val="0.90293257239364211"/>
          <c:w val="0.97875202740072109"/>
          <c:h val="8.042332803794680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sz="1800"/>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29662272021148E-3"/>
          <c:y val="4.3137455508828235E-2"/>
          <c:w val="0.94620815746066045"/>
          <c:h val="0.82702613558073346"/>
        </c:manualLayout>
      </c:layout>
      <c:barChart>
        <c:barDir val="col"/>
        <c:grouping val="clustered"/>
        <c:varyColors val="0"/>
        <c:ser>
          <c:idx val="0"/>
          <c:order val="0"/>
          <c:tx>
            <c:strRef>
              <c:f>Sheet1!$B$1</c:f>
              <c:strCache>
                <c:ptCount val="1"/>
                <c:pt idx="0">
                  <c:v>EU</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Optimiste</c:v>
                </c:pt>
                <c:pt idx="1">
                  <c:v>Neutre</c:v>
                </c:pt>
                <c:pt idx="2">
                  <c:v>Pessimiste</c:v>
                </c:pt>
              </c:strCache>
            </c:strRef>
          </c:cat>
          <c:val>
            <c:numRef>
              <c:f>Sheet1!$B$2:$B$4</c:f>
              <c:numCache>
                <c:formatCode>0%</c:formatCode>
                <c:ptCount val="3"/>
                <c:pt idx="0">
                  <c:v>0.38</c:v>
                </c:pt>
                <c:pt idx="1">
                  <c:v>0.5</c:v>
                </c:pt>
                <c:pt idx="2">
                  <c:v>0.12</c:v>
                </c:pt>
              </c:numCache>
            </c:numRef>
          </c:val>
          <c:extLst>
            <c:ext xmlns:c16="http://schemas.microsoft.com/office/drawing/2014/chart" uri="{C3380CC4-5D6E-409C-BE32-E72D297353CC}">
              <c16:uniqueId val="{00000000-B2C3-4CF1-8B13-A441B6EDD988}"/>
            </c:ext>
          </c:extLst>
        </c:ser>
        <c:ser>
          <c:idx val="1"/>
          <c:order val="1"/>
          <c:tx>
            <c:strRef>
              <c:f>Sheet1!$C$1</c:f>
              <c:strCache>
                <c:ptCount val="1"/>
                <c:pt idx="0">
                  <c:v>France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Optimiste</c:v>
                </c:pt>
                <c:pt idx="1">
                  <c:v>Neutre</c:v>
                </c:pt>
                <c:pt idx="2">
                  <c:v>Pessimiste</c:v>
                </c:pt>
              </c:strCache>
            </c:strRef>
          </c:cat>
          <c:val>
            <c:numRef>
              <c:f>Sheet1!$C$2:$C$4</c:f>
              <c:numCache>
                <c:formatCode>0%</c:formatCode>
                <c:ptCount val="3"/>
                <c:pt idx="0">
                  <c:v>0.71</c:v>
                </c:pt>
                <c:pt idx="1">
                  <c:v>0.25</c:v>
                </c:pt>
                <c:pt idx="2">
                  <c:v>0.04</c:v>
                </c:pt>
              </c:numCache>
            </c:numRef>
          </c:val>
          <c:extLst>
            <c:ext xmlns:c16="http://schemas.microsoft.com/office/drawing/2014/chart" uri="{C3380CC4-5D6E-409C-BE32-E72D297353CC}">
              <c16:uniqueId val="{00000001-B2C3-4CF1-8B13-A441B6EDD988}"/>
            </c:ext>
          </c:extLst>
        </c:ser>
        <c:dLbls>
          <c:showLegendKey val="0"/>
          <c:showVal val="0"/>
          <c:showCatName val="0"/>
          <c:showSerName val="0"/>
          <c:showPercent val="0"/>
          <c:showBubbleSize val="0"/>
        </c:dLbls>
        <c:gapWidth val="90"/>
        <c:axId val="323702696"/>
        <c:axId val="323698776"/>
      </c:barChart>
      <c:catAx>
        <c:axId val="323702696"/>
        <c:scaling>
          <c:orientation val="minMax"/>
        </c:scaling>
        <c:delete val="1"/>
        <c:axPos val="b"/>
        <c:numFmt formatCode="General" sourceLinked="1"/>
        <c:majorTickMark val="out"/>
        <c:minorTickMark val="none"/>
        <c:tickLblPos val="nextTo"/>
        <c:crossAx val="323698776"/>
        <c:crosses val="autoZero"/>
        <c:auto val="1"/>
        <c:lblAlgn val="ctr"/>
        <c:lblOffset val="100"/>
        <c:noMultiLvlLbl val="0"/>
      </c:catAx>
      <c:valAx>
        <c:axId val="323698776"/>
        <c:scaling>
          <c:orientation val="minMax"/>
        </c:scaling>
        <c:delete val="1"/>
        <c:axPos val="l"/>
        <c:numFmt formatCode="0%" sourceLinked="1"/>
        <c:majorTickMark val="out"/>
        <c:minorTickMark val="none"/>
        <c:tickLblPos val="nextTo"/>
        <c:crossAx val="3237026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2.8994897633570695E-2"/>
          <c:w val="0.93541665029113508"/>
          <c:h val="0.71761996970134034"/>
        </c:manualLayout>
      </c:layout>
      <c:barChart>
        <c:barDir val="col"/>
        <c:grouping val="clustered"/>
        <c:varyColors val="0"/>
        <c:ser>
          <c:idx val="0"/>
          <c:order val="0"/>
          <c:tx>
            <c:strRef>
              <c:f>Sheet1!$B$1</c:f>
              <c:strCache>
                <c:ptCount val="1"/>
                <c:pt idx="0">
                  <c:v>France</c:v>
                </c:pt>
              </c:strCache>
            </c:strRef>
          </c:tx>
          <c:spPr>
            <a:solidFill>
              <a:schemeClr val="accent1"/>
            </a:solidFill>
            <a:ln>
              <a:noFill/>
            </a:ln>
            <a:effectLst/>
          </c:spPr>
          <c:invertIfNegative val="0"/>
          <c:dLbls>
            <c:dLbl>
              <c:idx val="3"/>
              <c:tx>
                <c:rich>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fld id="{9B24DB7F-DA9E-4974-8062-FD51473DDF4A}" type="VALUE">
                      <a:rPr lang="en-US" sz="800">
                        <a:solidFill>
                          <a:schemeClr val="tx1"/>
                        </a:solidFill>
                      </a:rPr>
                      <a:pPr>
                        <a:defRPr sz="800">
                          <a:solidFill>
                            <a:srgbClr val="FF0000"/>
                          </a:solidFill>
                        </a:defRPr>
                      </a:pPr>
                      <a:t>[VALEUR]</a:t>
                    </a:fld>
                    <a:endParaRPr lang="fr-FR"/>
                  </a:p>
                </c:rich>
              </c:tx>
              <c:spPr>
                <a:noFill/>
                <a:ln>
                  <a:noFill/>
                </a:ln>
                <a:effectLst/>
              </c:spPr>
              <c:txPr>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13-44A3-806E-1302EBE17FDB}"/>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Sheet1!$B$2:$B$6</c:f>
              <c:numCache>
                <c:formatCode>0%</c:formatCode>
                <c:ptCount val="5"/>
                <c:pt idx="0">
                  <c:v>0.104</c:v>
                </c:pt>
                <c:pt idx="1">
                  <c:v>0.70799999999999996</c:v>
                </c:pt>
                <c:pt idx="2">
                  <c:v>0.14599999999999999</c:v>
                </c:pt>
                <c:pt idx="3">
                  <c:v>4.2000000000000003E-2</c:v>
                </c:pt>
              </c:numCache>
            </c:numRef>
          </c:val>
          <c:extLst>
            <c:ext xmlns:c16="http://schemas.microsoft.com/office/drawing/2014/chart" uri="{C3380CC4-5D6E-409C-BE32-E72D297353CC}">
              <c16:uniqueId val="{00000001-2013-44A3-806E-1302EBE17FDB}"/>
            </c:ext>
          </c:extLst>
        </c:ser>
        <c:ser>
          <c:idx val="1"/>
          <c:order val="1"/>
          <c:tx>
            <c:strRef>
              <c:f>Sheet1!$C$1</c:f>
              <c:strCache>
                <c:ptCount val="1"/>
                <c:pt idx="0">
                  <c:v>EU</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Sheet1!$C$2:$C$6</c:f>
              <c:numCache>
                <c:formatCode>0%</c:formatCode>
                <c:ptCount val="5"/>
                <c:pt idx="0">
                  <c:v>0.12</c:v>
                </c:pt>
                <c:pt idx="1">
                  <c:v>0.6</c:v>
                </c:pt>
                <c:pt idx="2">
                  <c:v>0.2</c:v>
                </c:pt>
                <c:pt idx="3">
                  <c:v>7.0000000000000007E-2</c:v>
                </c:pt>
                <c:pt idx="4">
                  <c:v>0.01</c:v>
                </c:pt>
              </c:numCache>
            </c:numRef>
          </c:val>
          <c:extLst>
            <c:ext xmlns:c16="http://schemas.microsoft.com/office/drawing/2014/chart" uri="{C3380CC4-5D6E-409C-BE32-E72D297353CC}">
              <c16:uniqueId val="{00000002-2013-44A3-806E-1302EBE17FDB}"/>
            </c:ext>
          </c:extLst>
        </c:ser>
        <c:dLbls>
          <c:showLegendKey val="0"/>
          <c:showVal val="0"/>
          <c:showCatName val="0"/>
          <c:showSerName val="0"/>
          <c:showPercent val="0"/>
          <c:showBubbleSize val="0"/>
        </c:dLbls>
        <c:gapWidth val="90"/>
        <c:axId val="358038544"/>
        <c:axId val="358039720"/>
      </c:barChart>
      <c:catAx>
        <c:axId val="358038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358039720"/>
        <c:crosses val="autoZero"/>
        <c:auto val="1"/>
        <c:lblAlgn val="ctr"/>
        <c:lblOffset val="100"/>
        <c:noMultiLvlLbl val="0"/>
      </c:catAx>
      <c:valAx>
        <c:axId val="358039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358038544"/>
        <c:crosses val="autoZero"/>
        <c:crossBetween val="between"/>
        <c:majorUnit val="0.1"/>
      </c:valAx>
      <c:spPr>
        <a:noFill/>
        <a:ln>
          <a:noFill/>
        </a:ln>
        <a:effectLst/>
      </c:spPr>
    </c:plotArea>
    <c:legend>
      <c:legendPos val="b"/>
      <c:layout>
        <c:manualLayout>
          <c:xMode val="edge"/>
          <c:yMode val="edge"/>
          <c:x val="0.42724274967963682"/>
          <c:y val="0.89067728040376382"/>
          <c:w val="0.14551450064072632"/>
          <c:h val="0.100841271758329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2.8994897633570695E-2"/>
          <c:w val="0.93541665029113508"/>
          <c:h val="0.71761996970134034"/>
        </c:manualLayout>
      </c:layout>
      <c:barChart>
        <c:barDir val="col"/>
        <c:grouping val="clustered"/>
        <c:varyColors val="0"/>
        <c:ser>
          <c:idx val="0"/>
          <c:order val="0"/>
          <c:tx>
            <c:strRef>
              <c:f>Sheet1!$B$1</c:f>
              <c:strCache>
                <c:ptCount val="1"/>
                <c:pt idx="0">
                  <c:v>France</c:v>
                </c:pt>
              </c:strCache>
            </c:strRef>
          </c:tx>
          <c:spPr>
            <a:solidFill>
              <a:schemeClr val="accent1"/>
            </a:solidFill>
            <a:ln>
              <a:noFill/>
            </a:ln>
            <a:effectLst/>
          </c:spPr>
          <c:invertIfNegative val="0"/>
          <c:dLbls>
            <c:dLbl>
              <c:idx val="3"/>
              <c:tx>
                <c:rich>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fld id="{9B24DB7F-DA9E-4974-8062-FD51473DDF4A}" type="VALUE">
                      <a:rPr lang="en-US" sz="800">
                        <a:solidFill>
                          <a:schemeClr val="tx1"/>
                        </a:solidFill>
                      </a:rPr>
                      <a:pPr>
                        <a:defRPr sz="800">
                          <a:solidFill>
                            <a:srgbClr val="FF0000"/>
                          </a:solidFill>
                        </a:defRPr>
                      </a:pPr>
                      <a:t>[VALEUR]</a:t>
                    </a:fld>
                    <a:endParaRPr lang="fr-FR"/>
                  </a:p>
                </c:rich>
              </c:tx>
              <c:spPr>
                <a:noFill/>
                <a:ln>
                  <a:noFill/>
                </a:ln>
                <a:effectLst/>
              </c:spPr>
              <c:txPr>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0A-40C4-9D53-0AA6A1EACC9B}"/>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Sheet1!$B$2:$B$6</c:f>
              <c:numCache>
                <c:formatCode>0%</c:formatCode>
                <c:ptCount val="5"/>
                <c:pt idx="0">
                  <c:v>0.04</c:v>
                </c:pt>
                <c:pt idx="1">
                  <c:v>0.35</c:v>
                </c:pt>
                <c:pt idx="2">
                  <c:v>0.48</c:v>
                </c:pt>
                <c:pt idx="3">
                  <c:v>0.13</c:v>
                </c:pt>
                <c:pt idx="4">
                  <c:v>0</c:v>
                </c:pt>
              </c:numCache>
            </c:numRef>
          </c:val>
          <c:extLst>
            <c:ext xmlns:c16="http://schemas.microsoft.com/office/drawing/2014/chart" uri="{C3380CC4-5D6E-409C-BE32-E72D297353CC}">
              <c16:uniqueId val="{00000001-640A-40C4-9D53-0AA6A1EACC9B}"/>
            </c:ext>
          </c:extLst>
        </c:ser>
        <c:ser>
          <c:idx val="1"/>
          <c:order val="1"/>
          <c:tx>
            <c:strRef>
              <c:f>Sheet1!$C$1</c:f>
              <c:strCache>
                <c:ptCount val="1"/>
                <c:pt idx="0">
                  <c:v>EU</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Sheet1!$C$2:$C$6</c:f>
              <c:numCache>
                <c:formatCode>0%</c:formatCode>
                <c:ptCount val="5"/>
                <c:pt idx="0">
                  <c:v>0.05</c:v>
                </c:pt>
                <c:pt idx="1">
                  <c:v>0.37</c:v>
                </c:pt>
                <c:pt idx="2">
                  <c:v>0.37</c:v>
                </c:pt>
                <c:pt idx="3">
                  <c:v>0.2</c:v>
                </c:pt>
                <c:pt idx="4">
                  <c:v>0.01</c:v>
                </c:pt>
              </c:numCache>
            </c:numRef>
          </c:val>
          <c:extLst>
            <c:ext xmlns:c16="http://schemas.microsoft.com/office/drawing/2014/chart" uri="{C3380CC4-5D6E-409C-BE32-E72D297353CC}">
              <c16:uniqueId val="{00000002-640A-40C4-9D53-0AA6A1EACC9B}"/>
            </c:ext>
          </c:extLst>
        </c:ser>
        <c:dLbls>
          <c:showLegendKey val="0"/>
          <c:showVal val="0"/>
          <c:showCatName val="0"/>
          <c:showSerName val="0"/>
          <c:showPercent val="0"/>
          <c:showBubbleSize val="0"/>
        </c:dLbls>
        <c:gapWidth val="90"/>
        <c:axId val="358038544"/>
        <c:axId val="358039720"/>
      </c:barChart>
      <c:catAx>
        <c:axId val="358038544"/>
        <c:scaling>
          <c:orientation val="minMax"/>
        </c:scaling>
        <c:delete val="0"/>
        <c:axPos val="b"/>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358039720"/>
        <c:crosses val="autoZero"/>
        <c:auto val="1"/>
        <c:lblAlgn val="ctr"/>
        <c:lblOffset val="100"/>
        <c:noMultiLvlLbl val="0"/>
      </c:catAx>
      <c:valAx>
        <c:axId val="358039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358038544"/>
        <c:crosses val="autoZero"/>
        <c:crossBetween val="between"/>
      </c:valAx>
      <c:spPr>
        <a:noFill/>
        <a:ln>
          <a:noFill/>
        </a:ln>
        <a:effectLst/>
      </c:spPr>
    </c:plotArea>
    <c:legend>
      <c:legendPos val="b"/>
      <c:layout>
        <c:manualLayout>
          <c:xMode val="edge"/>
          <c:yMode val="edge"/>
          <c:x val="0.42724274967963682"/>
          <c:y val="0.89067728040376382"/>
          <c:w val="0.14551450064072632"/>
          <c:h val="0.100841271758329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6391616318132E-2"/>
          <c:y val="2.8994897633570695E-2"/>
          <c:w val="0.93541665029113508"/>
          <c:h val="0.93237985317040084"/>
        </c:manualLayout>
      </c:layout>
      <c:barChart>
        <c:barDir val="bar"/>
        <c:grouping val="clustered"/>
        <c:varyColors val="0"/>
        <c:ser>
          <c:idx val="0"/>
          <c:order val="0"/>
          <c:tx>
            <c:strRef>
              <c:f>Sheet1!$B$1</c:f>
              <c:strCache>
                <c:ptCount val="1"/>
                <c:pt idx="0">
                  <c:v>Q1 2018</c:v>
                </c:pt>
              </c:strCache>
            </c:strRef>
          </c:tx>
          <c:spPr>
            <a:solidFill>
              <a:schemeClr val="accent1"/>
            </a:solidFill>
            <a:ln>
              <a:noFill/>
            </a:ln>
            <a:effectLst/>
          </c:spPr>
          <c:invertIfNegative val="0"/>
          <c:dLbls>
            <c:dLbl>
              <c:idx val="3"/>
              <c:tx>
                <c:rich>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fld id="{9B24DB7F-DA9E-4974-8062-FD51473DDF4A}" type="VALUE">
                      <a:rPr lang="en-US" sz="800">
                        <a:solidFill>
                          <a:schemeClr val="tx1"/>
                        </a:solidFill>
                      </a:rPr>
                      <a:pPr>
                        <a:defRPr sz="800">
                          <a:solidFill>
                            <a:srgbClr val="FF0000"/>
                          </a:solidFill>
                        </a:defRPr>
                      </a:pPr>
                      <a:t>[VALEUR]</a:t>
                    </a:fld>
                    <a:endParaRPr lang="fr-FR"/>
                  </a:p>
                </c:rich>
              </c:tx>
              <c:spPr>
                <a:noFill/>
                <a:ln>
                  <a:noFill/>
                </a:ln>
                <a:effectLst/>
              </c:spPr>
              <c:txPr>
                <a:bodyPr rot="0" spcFirstLastPara="1" vertOverflow="ellipsis" vert="horz" wrap="square" anchor="ctr" anchorCtr="1"/>
                <a:lstStyle/>
                <a:p>
                  <a:pPr>
                    <a:defRPr sz="8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3B-489B-A320-0935CB2F8B25}"/>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Sheet1!$B$2:$B$6</c:f>
              <c:numCache>
                <c:formatCode>0%</c:formatCode>
                <c:ptCount val="5"/>
                <c:pt idx="0">
                  <c:v>0.104</c:v>
                </c:pt>
                <c:pt idx="1">
                  <c:v>0.70799999999999996</c:v>
                </c:pt>
                <c:pt idx="2">
                  <c:v>0.14599999999999999</c:v>
                </c:pt>
                <c:pt idx="3">
                  <c:v>4.2000000000000003E-2</c:v>
                </c:pt>
              </c:numCache>
            </c:numRef>
          </c:val>
          <c:extLst>
            <c:ext xmlns:c16="http://schemas.microsoft.com/office/drawing/2014/chart" uri="{C3380CC4-5D6E-409C-BE32-E72D297353CC}">
              <c16:uniqueId val="{00000001-4D3B-489B-A320-0935CB2F8B25}"/>
            </c:ext>
          </c:extLst>
        </c:ser>
        <c:ser>
          <c:idx val="1"/>
          <c:order val="1"/>
          <c:tx>
            <c:strRef>
              <c:f>Sheet1!$C$1</c:f>
              <c:strCache>
                <c:ptCount val="1"/>
                <c:pt idx="0">
                  <c:v>Q3 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 forte croissance</c:v>
                </c:pt>
                <c:pt idx="1">
                  <c:v>En croissance</c:v>
                </c:pt>
                <c:pt idx="2">
                  <c:v>Stable</c:v>
                </c:pt>
                <c:pt idx="3">
                  <c:v>En dégradation</c:v>
                </c:pt>
                <c:pt idx="4">
                  <c:v>En forte dégradation</c:v>
                </c:pt>
              </c:strCache>
            </c:strRef>
          </c:cat>
          <c:val>
            <c:numRef>
              <c:f>Sheet1!$C$2:$C$6</c:f>
              <c:numCache>
                <c:formatCode>0%</c:formatCode>
                <c:ptCount val="5"/>
                <c:pt idx="0">
                  <c:v>8.3333333333333329E-2</c:v>
                </c:pt>
                <c:pt idx="1">
                  <c:v>0.55555555555555558</c:v>
                </c:pt>
                <c:pt idx="2">
                  <c:v>0.29166666666666669</c:v>
                </c:pt>
                <c:pt idx="3">
                  <c:v>6.9444444444444448E-2</c:v>
                </c:pt>
              </c:numCache>
            </c:numRef>
          </c:val>
          <c:extLst>
            <c:ext xmlns:c16="http://schemas.microsoft.com/office/drawing/2014/chart" uri="{C3380CC4-5D6E-409C-BE32-E72D297353CC}">
              <c16:uniqueId val="{00000002-4D3B-489B-A320-0935CB2F8B25}"/>
            </c:ext>
          </c:extLst>
        </c:ser>
        <c:dLbls>
          <c:showLegendKey val="0"/>
          <c:showVal val="0"/>
          <c:showCatName val="0"/>
          <c:showSerName val="0"/>
          <c:showPercent val="0"/>
          <c:showBubbleSize val="0"/>
        </c:dLbls>
        <c:gapWidth val="90"/>
        <c:axId val="323699952"/>
        <c:axId val="323702304"/>
      </c:barChart>
      <c:catAx>
        <c:axId val="323699952"/>
        <c:scaling>
          <c:orientation val="maxMin"/>
        </c:scaling>
        <c:delete val="1"/>
        <c:axPos val="l"/>
        <c:majorGridlines>
          <c:spPr>
            <a:ln w="9525" cap="flat" cmpd="sng" algn="ctr">
              <a:noFill/>
              <a:round/>
            </a:ln>
            <a:effectLst/>
          </c:spPr>
        </c:majorGridlines>
        <c:numFmt formatCode="General" sourceLinked="1"/>
        <c:majorTickMark val="out"/>
        <c:minorTickMark val="none"/>
        <c:tickLblPos val="nextTo"/>
        <c:crossAx val="323702304"/>
        <c:crosses val="autoZero"/>
        <c:auto val="1"/>
        <c:lblAlgn val="ctr"/>
        <c:lblOffset val="100"/>
        <c:noMultiLvlLbl val="0"/>
      </c:catAx>
      <c:valAx>
        <c:axId val="323702304"/>
        <c:scaling>
          <c:orientation val="minMax"/>
        </c:scaling>
        <c:delete val="1"/>
        <c:axPos val="t"/>
        <c:numFmt formatCode="0%" sourceLinked="1"/>
        <c:majorTickMark val="out"/>
        <c:minorTickMark val="none"/>
        <c:tickLblPos val="nextTo"/>
        <c:crossAx val="323699952"/>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8922E82F-FEA0-47AB-87FD-E69B355736F8}" type="datetimeFigureOut">
              <a:rPr lang="fr-FR" smtClean="0"/>
              <a:t>29/05/2018</a:t>
            </a:fld>
            <a:endParaRPr lang="fr-FR"/>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35747D8A-207D-4B00-BFF5-373A568A1283}" type="slidenum">
              <a:rPr lang="fr-FR" smtClean="0"/>
              <a:t>‹N°›</a:t>
            </a:fld>
            <a:endParaRPr lang="fr-FR"/>
          </a:p>
        </p:txBody>
      </p:sp>
    </p:spTree>
    <p:extLst>
      <p:ext uri="{BB962C8B-B14F-4D97-AF65-F5344CB8AC3E}">
        <p14:creationId xmlns:p14="http://schemas.microsoft.com/office/powerpoint/2010/main" val="176501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8</a:t>
            </a:fld>
            <a:endParaRPr lang="fr-FR"/>
          </a:p>
        </p:txBody>
      </p:sp>
    </p:spTree>
    <p:extLst>
      <p:ext uri="{BB962C8B-B14F-4D97-AF65-F5344CB8AC3E}">
        <p14:creationId xmlns:p14="http://schemas.microsoft.com/office/powerpoint/2010/main" val="957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17</a:t>
            </a:fld>
            <a:endParaRPr lang="fr-FR"/>
          </a:p>
        </p:txBody>
      </p:sp>
    </p:spTree>
    <p:extLst>
      <p:ext uri="{BB962C8B-B14F-4D97-AF65-F5344CB8AC3E}">
        <p14:creationId xmlns:p14="http://schemas.microsoft.com/office/powerpoint/2010/main" val="116165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20</a:t>
            </a:fld>
            <a:endParaRPr lang="fr-FR"/>
          </a:p>
        </p:txBody>
      </p:sp>
    </p:spTree>
    <p:extLst>
      <p:ext uri="{BB962C8B-B14F-4D97-AF65-F5344CB8AC3E}">
        <p14:creationId xmlns:p14="http://schemas.microsoft.com/office/powerpoint/2010/main" val="388773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21</a:t>
            </a:fld>
            <a:endParaRPr lang="fr-FR"/>
          </a:p>
        </p:txBody>
      </p:sp>
    </p:spTree>
    <p:extLst>
      <p:ext uri="{BB962C8B-B14F-4D97-AF65-F5344CB8AC3E}">
        <p14:creationId xmlns:p14="http://schemas.microsoft.com/office/powerpoint/2010/main" val="1490323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25</a:t>
            </a:fld>
            <a:endParaRPr lang="fr-FR"/>
          </a:p>
        </p:txBody>
      </p:sp>
    </p:spTree>
    <p:extLst>
      <p:ext uri="{BB962C8B-B14F-4D97-AF65-F5344CB8AC3E}">
        <p14:creationId xmlns:p14="http://schemas.microsoft.com/office/powerpoint/2010/main" val="762171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26</a:t>
            </a:fld>
            <a:endParaRPr lang="fr-FR"/>
          </a:p>
        </p:txBody>
      </p:sp>
    </p:spTree>
    <p:extLst>
      <p:ext uri="{BB962C8B-B14F-4D97-AF65-F5344CB8AC3E}">
        <p14:creationId xmlns:p14="http://schemas.microsoft.com/office/powerpoint/2010/main" val="2936282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27</a:t>
            </a:fld>
            <a:endParaRPr lang="fr-FR"/>
          </a:p>
        </p:txBody>
      </p:sp>
    </p:spTree>
    <p:extLst>
      <p:ext uri="{BB962C8B-B14F-4D97-AF65-F5344CB8AC3E}">
        <p14:creationId xmlns:p14="http://schemas.microsoft.com/office/powerpoint/2010/main" val="155260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29</a:t>
            </a:fld>
            <a:endParaRPr lang="fr-FR"/>
          </a:p>
        </p:txBody>
      </p:sp>
    </p:spTree>
    <p:extLst>
      <p:ext uri="{BB962C8B-B14F-4D97-AF65-F5344CB8AC3E}">
        <p14:creationId xmlns:p14="http://schemas.microsoft.com/office/powerpoint/2010/main" val="132269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31</a:t>
            </a:fld>
            <a:endParaRPr lang="fr-FR"/>
          </a:p>
        </p:txBody>
      </p:sp>
    </p:spTree>
    <p:extLst>
      <p:ext uri="{BB962C8B-B14F-4D97-AF65-F5344CB8AC3E}">
        <p14:creationId xmlns:p14="http://schemas.microsoft.com/office/powerpoint/2010/main" val="1634822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694559-9145-4779-9D43-02395C30033C}" type="slidenum">
              <a:rPr lang="fr-FR" smtClean="0"/>
              <a:t>33</a:t>
            </a:fld>
            <a:endParaRPr lang="fr-FR"/>
          </a:p>
        </p:txBody>
      </p:sp>
    </p:spTree>
    <p:extLst>
      <p:ext uri="{BB962C8B-B14F-4D97-AF65-F5344CB8AC3E}">
        <p14:creationId xmlns:p14="http://schemas.microsoft.com/office/powerpoint/2010/main" val="2546727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34</a:t>
            </a:fld>
            <a:endParaRPr lang="fr-FR"/>
          </a:p>
        </p:txBody>
      </p:sp>
    </p:spTree>
    <p:extLst>
      <p:ext uri="{BB962C8B-B14F-4D97-AF65-F5344CB8AC3E}">
        <p14:creationId xmlns:p14="http://schemas.microsoft.com/office/powerpoint/2010/main" val="56134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9</a:t>
            </a:fld>
            <a:endParaRPr lang="fr-FR"/>
          </a:p>
        </p:txBody>
      </p:sp>
    </p:spTree>
    <p:extLst>
      <p:ext uri="{BB962C8B-B14F-4D97-AF65-F5344CB8AC3E}">
        <p14:creationId xmlns:p14="http://schemas.microsoft.com/office/powerpoint/2010/main" val="1625746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35</a:t>
            </a:fld>
            <a:endParaRPr lang="fr-FR"/>
          </a:p>
        </p:txBody>
      </p:sp>
    </p:spTree>
    <p:extLst>
      <p:ext uri="{BB962C8B-B14F-4D97-AF65-F5344CB8AC3E}">
        <p14:creationId xmlns:p14="http://schemas.microsoft.com/office/powerpoint/2010/main" val="243991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36</a:t>
            </a:fld>
            <a:endParaRPr lang="fr-FR"/>
          </a:p>
        </p:txBody>
      </p:sp>
    </p:spTree>
    <p:extLst>
      <p:ext uri="{BB962C8B-B14F-4D97-AF65-F5344CB8AC3E}">
        <p14:creationId xmlns:p14="http://schemas.microsoft.com/office/powerpoint/2010/main" val="1439700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50247" y="9429322"/>
            <a:ext cx="2945955" cy="497316"/>
          </a:xfrm>
          <a:prstGeom prst="rect">
            <a:avLst/>
          </a:prstGeom>
        </p:spPr>
        <p:txBody>
          <a:bodyPr/>
          <a:lstStyle/>
          <a:p>
            <a:fld id="{B1FEB637-BC42-497E-9119-65CA0380A6EE}" type="slidenum">
              <a:rPr lang="en-GB" smtClean="0"/>
              <a:t>37</a:t>
            </a:fld>
            <a:endParaRPr lang="en-GB"/>
          </a:p>
        </p:txBody>
      </p:sp>
    </p:spTree>
    <p:extLst>
      <p:ext uri="{BB962C8B-B14F-4D97-AF65-F5344CB8AC3E}">
        <p14:creationId xmlns:p14="http://schemas.microsoft.com/office/powerpoint/2010/main" val="310802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5C867-44F5-44EB-BE3A-9FA95F96D2F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22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11</a:t>
            </a:fld>
            <a:endParaRPr lang="fr-FR"/>
          </a:p>
        </p:txBody>
      </p:sp>
    </p:spTree>
    <p:extLst>
      <p:ext uri="{BB962C8B-B14F-4D97-AF65-F5344CB8AC3E}">
        <p14:creationId xmlns:p14="http://schemas.microsoft.com/office/powerpoint/2010/main" val="253520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12</a:t>
            </a:fld>
            <a:endParaRPr lang="fr-FR"/>
          </a:p>
        </p:txBody>
      </p:sp>
    </p:spTree>
    <p:extLst>
      <p:ext uri="{BB962C8B-B14F-4D97-AF65-F5344CB8AC3E}">
        <p14:creationId xmlns:p14="http://schemas.microsoft.com/office/powerpoint/2010/main" val="183562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13</a:t>
            </a:fld>
            <a:endParaRPr lang="fr-FR"/>
          </a:p>
        </p:txBody>
      </p:sp>
    </p:spTree>
    <p:extLst>
      <p:ext uri="{BB962C8B-B14F-4D97-AF65-F5344CB8AC3E}">
        <p14:creationId xmlns:p14="http://schemas.microsoft.com/office/powerpoint/2010/main" val="15123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14</a:t>
            </a:fld>
            <a:endParaRPr lang="fr-FR"/>
          </a:p>
        </p:txBody>
      </p:sp>
    </p:spTree>
    <p:extLst>
      <p:ext uri="{BB962C8B-B14F-4D97-AF65-F5344CB8AC3E}">
        <p14:creationId xmlns:p14="http://schemas.microsoft.com/office/powerpoint/2010/main" val="219293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15</a:t>
            </a:fld>
            <a:endParaRPr lang="fr-FR"/>
          </a:p>
        </p:txBody>
      </p:sp>
    </p:spTree>
    <p:extLst>
      <p:ext uri="{BB962C8B-B14F-4D97-AF65-F5344CB8AC3E}">
        <p14:creationId xmlns:p14="http://schemas.microsoft.com/office/powerpoint/2010/main" val="267837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865C867-44F5-44EB-BE3A-9FA95F96D2F4}" type="slidenum">
              <a:rPr lang="fr-FR" smtClean="0"/>
              <a:t>16</a:t>
            </a:fld>
            <a:endParaRPr lang="fr-FR"/>
          </a:p>
        </p:txBody>
      </p:sp>
    </p:spTree>
    <p:extLst>
      <p:ext uri="{BB962C8B-B14F-4D97-AF65-F5344CB8AC3E}">
        <p14:creationId xmlns:p14="http://schemas.microsoft.com/office/powerpoint/2010/main" val="17415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a:t>Click icon to add picture</a:t>
            </a:r>
            <a:endParaRPr lang="en-US" noProof="0" dirty="0"/>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
        <p:nvSpPr>
          <p:cNvPr id="19" name="Text Placeholder 5"/>
          <p:cNvSpPr>
            <a:spLocks noGrp="1"/>
          </p:cNvSpPr>
          <p:nvPr>
            <p:ph type="body" sz="quarter" idx="12" hasCustomPrompt="1"/>
          </p:nvPr>
        </p:nvSpPr>
        <p:spPr>
          <a:xfrm>
            <a:off x="4751390" y="5446396"/>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0" name="Footer Placeholder 2"/>
          <p:cNvSpPr>
            <a:spLocks noGrp="1"/>
          </p:cNvSpPr>
          <p:nvPr>
            <p:ph type="ftr" sz="quarter" idx="3"/>
          </p:nvPr>
        </p:nvSpPr>
        <p:spPr>
          <a:xfrm>
            <a:off x="475138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buFont typeface="Arial"/>
              <a:buNone/>
            </a:pPr>
            <a:r>
              <a:rPr lang="fr-FR"/>
              <a:t>© 2018 Deloitte SAS </a:t>
            </a:r>
            <a:endParaRPr lang="pt-BR"/>
          </a:p>
        </p:txBody>
      </p:sp>
      <p:sp>
        <p:nvSpPr>
          <p:cNvPr id="21" name="Title 1"/>
          <p:cNvSpPr>
            <a:spLocks noGrp="1"/>
          </p:cNvSpPr>
          <p:nvPr>
            <p:ph type="ctrTitle"/>
          </p:nvPr>
        </p:nvSpPr>
        <p:spPr bwMode="gray">
          <a:xfrm>
            <a:off x="377993" y="5446396"/>
            <a:ext cx="4194009"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22" name="Subtitle 2"/>
          <p:cNvSpPr>
            <a:spLocks noGrp="1"/>
          </p:cNvSpPr>
          <p:nvPr>
            <p:ph type="subTitle" idx="1"/>
          </p:nvPr>
        </p:nvSpPr>
        <p:spPr bwMode="gray">
          <a:xfrm>
            <a:off x="377992" y="5796455"/>
            <a:ext cx="4194008"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23"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0" y="1628775"/>
            <a:ext cx="6864277" cy="4752975"/>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5"/>
            <a:ext cx="6958012" cy="4752975"/>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5"/>
            <a:ext cx="6958012" cy="4752975"/>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5"/>
            <a:ext cx="6958012" cy="4752975"/>
          </a:xfrm>
          <a:prstGeom prst="rect">
            <a:avLst/>
          </a:prstGeom>
        </p:spPr>
        <p:txBody>
          <a:bodyPr>
            <a:normAutofit/>
          </a:bodyPr>
          <a:lstStyle>
            <a:lvl1pPr>
              <a:spcBef>
                <a:spcPts val="3600"/>
              </a:spcBef>
              <a:defRPr sz="28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90"/>
            <a:ext cx="6958012" cy="4716463"/>
          </a:xfrm>
          <a:prstGeom prst="rect">
            <a:avLst/>
          </a:prstGeom>
        </p:spPr>
        <p:txBody>
          <a:bodyPr lIns="108000" tIns="36000"/>
          <a:lstStyle>
            <a:lvl1pPr>
              <a:tabLst>
                <a:tab pos="6729245" algn="r"/>
              </a:tabLst>
              <a:defRPr lang="fr-FR" dirty="0"/>
            </a:lvl1pPr>
            <a:lvl2pPr>
              <a:tabLst>
                <a:tab pos="6729245" algn="r"/>
              </a:tabLst>
              <a:defRPr lang="fr-FR" sz="1400" b="0" smtClean="0">
                <a:solidFill>
                  <a:srgbClr val="313131"/>
                </a:solidFill>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a:lnSpc>
                <a:spcPct val="150000"/>
              </a:lnSpc>
            </a:pPr>
            <a:endParaRPr lang="fr-FR" dirty="0">
              <a:latin typeface="+mj-lt"/>
            </a:endParaRPr>
          </a:p>
        </p:txBody>
      </p:sp>
      <p:sp>
        <p:nvSpPr>
          <p:cNvPr id="7" name="Title Placeholder 1"/>
          <p:cNvSpPr>
            <a:spLocks noGrp="1"/>
          </p:cNvSpPr>
          <p:nvPr>
            <p:ph type="title" hasCustomPrompt="1"/>
          </p:nvPr>
        </p:nvSpPr>
        <p:spPr>
          <a:xfrm>
            <a:off x="376239" y="317500"/>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8"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3"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0" y="317502"/>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2"/>
            <a:ext cx="4680000" cy="4679951"/>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376238" y="1665290"/>
            <a:ext cx="3342322"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9"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90"/>
            <a:ext cx="8374062" cy="471646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7"/>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5"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grpSp>
        <p:nvGrpSpPr>
          <p:cNvPr id="21" name="Group 20"/>
          <p:cNvGrpSpPr/>
          <p:nvPr/>
        </p:nvGrpSpPr>
        <p:grpSpPr>
          <a:xfrm>
            <a:off x="377991" y="378000"/>
            <a:ext cx="162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
        <p:nvSpPr>
          <p:cNvPr id="22" name="Text Placeholder 5"/>
          <p:cNvSpPr>
            <a:spLocks noGrp="1"/>
          </p:cNvSpPr>
          <p:nvPr>
            <p:ph type="body" sz="quarter" idx="12" hasCustomPrompt="1"/>
          </p:nvPr>
        </p:nvSpPr>
        <p:spPr>
          <a:xfrm>
            <a:off x="4751390" y="5446396"/>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3" name="Footer Placeholder 2"/>
          <p:cNvSpPr>
            <a:spLocks noGrp="1"/>
          </p:cNvSpPr>
          <p:nvPr>
            <p:ph type="ftr" sz="quarter" idx="3"/>
          </p:nvPr>
        </p:nvSpPr>
        <p:spPr>
          <a:xfrm>
            <a:off x="475138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buFont typeface="Arial"/>
              <a:buNone/>
            </a:pPr>
            <a:r>
              <a:rPr lang="fr-FR"/>
              <a:t>© 2018 Deloitte SAS </a:t>
            </a:r>
            <a:endParaRPr lang="fr-FR" dirty="0"/>
          </a:p>
        </p:txBody>
      </p:sp>
      <p:sp>
        <p:nvSpPr>
          <p:cNvPr id="24" name="Title 1"/>
          <p:cNvSpPr>
            <a:spLocks noGrp="1"/>
          </p:cNvSpPr>
          <p:nvPr>
            <p:ph type="ctrTitle"/>
          </p:nvPr>
        </p:nvSpPr>
        <p:spPr bwMode="gray">
          <a:xfrm>
            <a:off x="377993" y="5446396"/>
            <a:ext cx="4194009" cy="324000"/>
          </a:xfrm>
        </p:spPr>
        <p:txBody>
          <a:bodyPr anchor="b"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25" name="Subtitle 2"/>
          <p:cNvSpPr>
            <a:spLocks noGrp="1"/>
          </p:cNvSpPr>
          <p:nvPr>
            <p:ph type="subTitle" idx="1"/>
          </p:nvPr>
        </p:nvSpPr>
        <p:spPr bwMode="gray">
          <a:xfrm>
            <a:off x="377992" y="5796455"/>
            <a:ext cx="4194008"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26"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2000"/>
            <a:ext cx="8391524" cy="406901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376240" y="6121014"/>
            <a:ext cx="8391525" cy="260737"/>
          </a:xfrm>
        </p:spPr>
        <p:txBody>
          <a:bodyPr>
            <a:normAutofit/>
          </a:bodyPr>
          <a:lstStyle>
            <a:lvl1pPr>
              <a:spcAft>
                <a:spcPts val="0"/>
              </a:spcAft>
              <a:defRPr sz="900"/>
            </a:lvl1pPr>
          </a:lstStyle>
          <a:p>
            <a:pPr lvl="0"/>
            <a:r>
              <a:rPr lang="en-US" noProof="0"/>
              <a:t>Edit Master text styles</a:t>
            </a:r>
          </a:p>
        </p:txBody>
      </p:sp>
      <p:sp>
        <p:nvSpPr>
          <p:cNvPr id="1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4"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40"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5"/>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665289"/>
            <a:ext cx="2671763"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3227388" y="2051999"/>
            <a:ext cx="2671212" cy="4069015"/>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227390" y="1665289"/>
            <a:ext cx="2671211"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6094799" y="2051999"/>
            <a:ext cx="2672965" cy="4069015"/>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a:t>Edit Master text styles</a:t>
            </a:r>
          </a:p>
        </p:txBody>
      </p:sp>
      <p:sp>
        <p:nvSpPr>
          <p:cNvPr id="12" name="Text Placeholder 7"/>
          <p:cNvSpPr>
            <a:spLocks noGrp="1"/>
          </p:cNvSpPr>
          <p:nvPr>
            <p:ph type="body" sz="quarter" idx="23"/>
          </p:nvPr>
        </p:nvSpPr>
        <p:spPr>
          <a:xfrm>
            <a:off x="376237" y="6121014"/>
            <a:ext cx="8374064" cy="260737"/>
          </a:xfrm>
        </p:spPr>
        <p:txBody>
          <a:bodyPr>
            <a:normAutofit/>
          </a:bodyPr>
          <a:lstStyle>
            <a:lvl1pPr>
              <a:spcAft>
                <a:spcPts val="0"/>
              </a:spcAft>
              <a:defRPr sz="900"/>
            </a:lvl1pPr>
          </a:lstStyle>
          <a:p>
            <a:pPr lvl="0"/>
            <a:r>
              <a:rPr lang="en-US" noProof="0"/>
              <a:t>Edit Master text styles</a:t>
            </a:r>
          </a:p>
        </p:txBody>
      </p:sp>
      <p:sp>
        <p:nvSpPr>
          <p:cNvPr id="14"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2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3"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500"/>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2"/>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7" y="1665290"/>
            <a:ext cx="4011846"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9" y="6121014"/>
            <a:ext cx="8391525" cy="260737"/>
          </a:xfrm>
        </p:spPr>
        <p:txBody>
          <a:bodyPr>
            <a:normAutofit/>
          </a:bodyPr>
          <a:lstStyle>
            <a:lvl1pPr>
              <a:spcAft>
                <a:spcPts val="0"/>
              </a:spcAft>
              <a:defRPr sz="900"/>
            </a:lvl1pPr>
          </a:lstStyle>
          <a:p>
            <a:pPr lvl="0"/>
            <a:r>
              <a:rPr lang="en-US" noProof="0"/>
              <a:t>Edit Master text styles</a:t>
            </a:r>
          </a:p>
        </p:txBody>
      </p:sp>
      <p:sp>
        <p:nvSpPr>
          <p:cNvPr id="12"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7" y="2125013"/>
            <a:ext cx="4011847"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8" y="1665290"/>
            <a:ext cx="4011847"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4"/>
            <a:ext cx="8374064" cy="260737"/>
          </a:xfrm>
        </p:spPr>
        <p:txBody>
          <a:bodyPr>
            <a:normAutofit/>
          </a:bodyPr>
          <a:lstStyle>
            <a:lvl1pPr>
              <a:spcAft>
                <a:spcPts val="0"/>
              </a:spcAft>
              <a:defRPr sz="900"/>
            </a:lvl1pPr>
          </a:lstStyle>
          <a:p>
            <a:pPr lvl="0"/>
            <a:r>
              <a:rPr lang="en-US" noProof="0"/>
              <a:t>Edit Master text styles</a:t>
            </a:r>
          </a:p>
        </p:txBody>
      </p:sp>
      <p:sp>
        <p:nvSpPr>
          <p:cNvPr id="9" name="Chart Placeholder 2"/>
          <p:cNvSpPr>
            <a:spLocks noGrp="1"/>
          </p:cNvSpPr>
          <p:nvPr>
            <p:ph type="chart" sz="quarter" idx="24"/>
          </p:nvPr>
        </p:nvSpPr>
        <p:spPr>
          <a:xfrm>
            <a:off x="376240" y="2125013"/>
            <a:ext cx="4004297" cy="3996000"/>
          </a:xfrm>
        </p:spPr>
        <p:txBody>
          <a:bodyPr/>
          <a:lstStyle/>
          <a:p>
            <a:r>
              <a:rPr lang="en-US" noProof="0"/>
              <a:t>Click icon to add chart</a:t>
            </a:r>
            <a:endParaRPr lang="en-US" noProof="0" dirty="0"/>
          </a:p>
        </p:txBody>
      </p:sp>
      <p:sp>
        <p:nvSpPr>
          <p:cNvPr id="12" name="Text Placeholder 5"/>
          <p:cNvSpPr>
            <a:spLocks noGrp="1"/>
          </p:cNvSpPr>
          <p:nvPr>
            <p:ph type="body" sz="quarter" idx="25"/>
          </p:nvPr>
        </p:nvSpPr>
        <p:spPr>
          <a:xfrm>
            <a:off x="376237" y="1665290"/>
            <a:ext cx="4004298" cy="420687"/>
          </a:xfrm>
        </p:spPr>
        <p:txBody>
          <a:bodyPr/>
          <a:lstStyle/>
          <a:p>
            <a:pPr lvl="0"/>
            <a:r>
              <a:rPr lang="en-US" noProof="0"/>
              <a:t>Edit Master text styles</a:t>
            </a:r>
          </a:p>
        </p:txBody>
      </p:sp>
      <p:sp>
        <p:nvSpPr>
          <p:cNvPr id="14"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6"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500"/>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9" y="1665290"/>
            <a:ext cx="3323893"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4"/>
            <a:ext cx="4680000" cy="468153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0" y="317502"/>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3" y="1658680"/>
            <a:ext cx="3084351" cy="4723072"/>
          </a:xfrm>
          <a:prstGeom prst="rect">
            <a:avLst/>
          </a:prstGeom>
        </p:spPr>
        <p:txBody>
          <a:bodyPr>
            <a:normAutofit/>
          </a:bodyPr>
          <a:lstStyle>
            <a:lvl1pPr>
              <a:tabLst>
                <a:tab pos="5029074" algn="r"/>
              </a:tabLst>
              <a:defRPr sz="24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p:txBody>
      </p:sp>
      <p:sp>
        <p:nvSpPr>
          <p:cNvPr id="8" name="Content Placeholder 3"/>
          <p:cNvSpPr>
            <a:spLocks noGrp="1"/>
          </p:cNvSpPr>
          <p:nvPr>
            <p:ph sz="quarter" idx="16"/>
          </p:nvPr>
        </p:nvSpPr>
        <p:spPr>
          <a:xfrm>
            <a:off x="376240" y="1665289"/>
            <a:ext cx="4879761"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2"/>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376239" y="3124201"/>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1"/>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200"/>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8"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7" y="651602"/>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6"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2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4"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40" y="1700213"/>
            <a:ext cx="2771775"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6004800" y="1700213"/>
            <a:ext cx="2762965"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800"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9"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40" y="5864230"/>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2"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3"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4"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8" y="1857892"/>
            <a:ext cx="4083117"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Rectangle 3"/>
          <p:cNvSpPr/>
          <p:nvPr/>
        </p:nvSpPr>
        <p:spPr>
          <a:xfrm>
            <a:off x="378000" y="1705379"/>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4684646" y="1705379"/>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20" y="1863917"/>
            <a:ext cx="907655"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4" y="1857892"/>
            <a:ext cx="933121"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8" y="1857892"/>
            <a:ext cx="4091001"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40" y="317503"/>
            <a:ext cx="8391525" cy="334101"/>
          </a:xfrm>
        </p:spPr>
        <p:txBody>
          <a:bodyPr/>
          <a:lstStyle/>
          <a:p>
            <a:r>
              <a:rPr lang="en-US" noProof="0"/>
              <a:t>Click to edit Master title style</a:t>
            </a:r>
            <a:endParaRPr lang="en-US" noProof="0" dirty="0"/>
          </a:p>
        </p:txBody>
      </p:sp>
      <p:sp>
        <p:nvSpPr>
          <p:cNvPr id="4" name="Rectangle 3"/>
          <p:cNvSpPr/>
          <p:nvPr/>
        </p:nvSpPr>
        <p:spPr>
          <a:xfrm>
            <a:off x="378000" y="1705379"/>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4684646" y="1705379"/>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4" y="1857892"/>
            <a:ext cx="933121"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1"/>
            <a:ext cx="4100118"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4684647" y="4249681"/>
            <a:ext cx="4089719"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p:nvSpPr>
        <p:spPr>
          <a:xfrm>
            <a:off x="378002" y="4103519"/>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p:nvSpPr>
        <p:spPr>
          <a:xfrm>
            <a:off x="4684647" y="4103519"/>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7"/>
            <a:ext cx="929536"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3"/>
            <a:ext cx="933120"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2"/>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20" y="1863917"/>
            <a:ext cx="907655"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2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4"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3"/>
            <a:ext cx="8391525" cy="334101"/>
          </a:xfrm>
        </p:spPr>
        <p:txBody>
          <a:bodyPr/>
          <a:lstStyle/>
          <a:p>
            <a:r>
              <a:rPr lang="en-US" noProof="0"/>
              <a:t>Click to edit Master title style</a:t>
            </a:r>
            <a:endParaRPr lang="en-US"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5" y="1851441"/>
            <a:ext cx="2655433"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6001" y="1851441"/>
            <a:ext cx="2678365"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3"/>
            <a:ext cx="8391525" cy="334101"/>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5"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34101"/>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87695"/>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1"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1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9" y="1665290"/>
            <a:ext cx="4195763" cy="471646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5"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0" name="Text Placeholder 18"/>
          <p:cNvSpPr>
            <a:spLocks noGrp="1"/>
          </p:cNvSpPr>
          <p:nvPr userDrawn="1">
            <p:ph idx="1"/>
          </p:nvPr>
        </p:nvSpPr>
        <p:spPr>
          <a:xfrm>
            <a:off x="376237" y="1989667"/>
            <a:ext cx="8391527" cy="4401508"/>
          </a:xfrm>
          <a:prstGeom prst="rect">
            <a:avLst/>
          </a:prstGeom>
        </p:spPr>
        <p:txBody>
          <a:bodyPr vert="horz" lIns="0" tIns="0" rIns="0" bIns="0" rtlCol="0">
            <a:normAutofit/>
          </a:bodyPr>
          <a:lstStyle/>
          <a:p>
            <a:pPr lvl="0"/>
            <a:endParaRPr lang="en-US" noProof="0" dirty="0"/>
          </a:p>
        </p:txBody>
      </p:sp>
      <p:sp>
        <p:nvSpPr>
          <p:cNvPr id="18" name="Text Placeholder 8"/>
          <p:cNvSpPr>
            <a:spLocks noGrp="1"/>
          </p:cNvSpPr>
          <p:nvPr>
            <p:ph type="body" sz="quarter" idx="18"/>
          </p:nvPr>
        </p:nvSpPr>
        <p:spPr>
          <a:xfrm>
            <a:off x="472439" y="1673967"/>
            <a:ext cx="8295323"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19" name="Group 18"/>
          <p:cNvGrpSpPr/>
          <p:nvPr userDrawn="1"/>
        </p:nvGrpSpPr>
        <p:grpSpPr>
          <a:xfrm>
            <a:off x="348418" y="1858070"/>
            <a:ext cx="8447012" cy="90000"/>
            <a:chOff x="348418" y="2089070"/>
            <a:chExt cx="8447012" cy="90000"/>
          </a:xfrm>
        </p:grpSpPr>
        <p:cxnSp>
          <p:nvCxnSpPr>
            <p:cNvPr id="20" name="Straight Connector 19"/>
            <p:cNvCxnSpPr/>
            <p:nvPr userDrawn="1"/>
          </p:nvCxnSpPr>
          <p:spPr>
            <a:xfrm rot="5400000">
              <a:off x="4571924" y="-2085090"/>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bwMode="gray">
            <a:xfrm rot="6886320">
              <a:off x="436625" y="2089070"/>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13276173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30"/>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p:nvGrpSpPr>
        <p:grpSpPr>
          <a:xfrm>
            <a:off x="377991" y="378000"/>
            <a:ext cx="162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0" name="Text Placeholder 18"/>
          <p:cNvSpPr>
            <a:spLocks noGrp="1"/>
          </p:cNvSpPr>
          <p:nvPr userDrawn="1">
            <p:ph idx="1"/>
          </p:nvPr>
        </p:nvSpPr>
        <p:spPr>
          <a:xfrm>
            <a:off x="376237" y="1987550"/>
            <a:ext cx="8391527" cy="2126849"/>
          </a:xfrm>
          <a:prstGeom prst="rect">
            <a:avLst/>
          </a:prstGeom>
        </p:spPr>
        <p:txBody>
          <a:bodyPr vert="horz" lIns="0" tIns="0" rIns="0" bIns="0" rtlCol="0">
            <a:normAutofit/>
          </a:bodyPr>
          <a:lstStyle/>
          <a:p>
            <a:pPr lvl="0"/>
            <a:endParaRPr lang="en-US" noProof="0" dirty="0"/>
          </a:p>
        </p:txBody>
      </p:sp>
      <p:sp>
        <p:nvSpPr>
          <p:cNvPr id="17" name="Text Placeholder 18"/>
          <p:cNvSpPr>
            <a:spLocks noGrp="1"/>
          </p:cNvSpPr>
          <p:nvPr>
            <p:ph idx="20"/>
          </p:nvPr>
        </p:nvSpPr>
        <p:spPr>
          <a:xfrm>
            <a:off x="376237" y="4514851"/>
            <a:ext cx="8391527" cy="1962150"/>
          </a:xfrm>
          <a:prstGeom prst="rect">
            <a:avLst/>
          </a:prstGeom>
        </p:spPr>
        <p:txBody>
          <a:bodyPr vert="horz" lIns="0" tIns="0" rIns="0" bIns="0" rtlCol="0">
            <a:normAutofit/>
          </a:bodyPr>
          <a:lstStyle/>
          <a:p>
            <a:pPr lvl="0"/>
            <a:endParaRPr lang="en-US" noProof="0" dirty="0"/>
          </a:p>
        </p:txBody>
      </p:sp>
      <p:sp>
        <p:nvSpPr>
          <p:cNvPr id="18" name="Text Placeholder 8"/>
          <p:cNvSpPr>
            <a:spLocks noGrp="1"/>
          </p:cNvSpPr>
          <p:nvPr>
            <p:ph type="body" sz="quarter" idx="18"/>
          </p:nvPr>
        </p:nvSpPr>
        <p:spPr>
          <a:xfrm>
            <a:off x="472439" y="1673967"/>
            <a:ext cx="8295323" cy="232278"/>
          </a:xfrm>
        </p:spPr>
        <p:txBody>
          <a:bodyPr lIns="90000" tIns="36000" rIns="90000" bIns="36000">
            <a:normAutofit/>
          </a:bodyPr>
          <a:lstStyle>
            <a:lvl1pPr>
              <a:defRPr sz="900" b="1"/>
            </a:lvl1pPr>
          </a:lstStyle>
          <a:p>
            <a:pPr lvl="0"/>
            <a:r>
              <a:rPr lang="en-US" noProof="0" dirty="0"/>
              <a:t>Click to edit Master text styles</a:t>
            </a:r>
          </a:p>
        </p:txBody>
      </p:sp>
      <p:sp>
        <p:nvSpPr>
          <p:cNvPr id="19" name="Text Placeholder 8"/>
          <p:cNvSpPr>
            <a:spLocks noGrp="1"/>
          </p:cNvSpPr>
          <p:nvPr>
            <p:ph type="body" sz="quarter" idx="19"/>
          </p:nvPr>
        </p:nvSpPr>
        <p:spPr>
          <a:xfrm>
            <a:off x="472439" y="4181321"/>
            <a:ext cx="8295323"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20" name="Group 19"/>
          <p:cNvGrpSpPr/>
          <p:nvPr userDrawn="1"/>
        </p:nvGrpSpPr>
        <p:grpSpPr>
          <a:xfrm>
            <a:off x="348418" y="1858070"/>
            <a:ext cx="8447012" cy="90000"/>
            <a:chOff x="348418" y="2089070"/>
            <a:chExt cx="8447012" cy="90000"/>
          </a:xfrm>
        </p:grpSpPr>
        <p:cxnSp>
          <p:nvCxnSpPr>
            <p:cNvPr id="23" name="Straight Connector 22"/>
            <p:cNvCxnSpPr/>
            <p:nvPr userDrawn="1"/>
          </p:nvCxnSpPr>
          <p:spPr>
            <a:xfrm rot="5400000">
              <a:off x="4571924" y="-2085090"/>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bwMode="gray">
            <a:xfrm rot="6886320">
              <a:off x="436625" y="2089070"/>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25" name="Group 24"/>
          <p:cNvGrpSpPr/>
          <p:nvPr userDrawn="1"/>
        </p:nvGrpSpPr>
        <p:grpSpPr>
          <a:xfrm>
            <a:off x="348418" y="4367000"/>
            <a:ext cx="8447012" cy="90000"/>
            <a:chOff x="348418" y="4445158"/>
            <a:chExt cx="8447012" cy="90000"/>
          </a:xfrm>
        </p:grpSpPr>
        <p:cxnSp>
          <p:nvCxnSpPr>
            <p:cNvPr id="26" name="Straight Connector 25"/>
            <p:cNvCxnSpPr/>
            <p:nvPr userDrawn="1"/>
          </p:nvCxnSpPr>
          <p:spPr>
            <a:xfrm rot="5400000">
              <a:off x="4571924" y="270704"/>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bwMode="gray">
            <a:xfrm rot="6886320">
              <a:off x="436626" y="4445158"/>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390466738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50" name="Text Placeholder 18"/>
          <p:cNvSpPr>
            <a:spLocks noGrp="1"/>
          </p:cNvSpPr>
          <p:nvPr>
            <p:ph idx="1"/>
          </p:nvPr>
        </p:nvSpPr>
        <p:spPr>
          <a:xfrm>
            <a:off x="376238" y="1987550"/>
            <a:ext cx="4105275" cy="4385379"/>
          </a:xfrm>
          <a:prstGeom prst="rect">
            <a:avLst/>
          </a:prstGeom>
        </p:spPr>
        <p:txBody>
          <a:bodyPr vert="horz" lIns="0" tIns="0" rIns="0" bIns="0" rtlCol="0">
            <a:normAutofit/>
          </a:bodyPr>
          <a:lstStyle/>
          <a:p>
            <a:pPr lvl="0"/>
            <a:endParaRPr lang="en-US" noProof="0" dirty="0"/>
          </a:p>
        </p:txBody>
      </p:sp>
      <p:sp>
        <p:nvSpPr>
          <p:cNvPr id="54" name="Text Placeholder 18"/>
          <p:cNvSpPr>
            <a:spLocks noGrp="1"/>
          </p:cNvSpPr>
          <p:nvPr>
            <p:ph idx="22"/>
          </p:nvPr>
        </p:nvSpPr>
        <p:spPr>
          <a:xfrm>
            <a:off x="4796525" y="1987550"/>
            <a:ext cx="3966292" cy="1930635"/>
          </a:xfrm>
          <a:prstGeom prst="rect">
            <a:avLst/>
          </a:prstGeom>
        </p:spPr>
        <p:txBody>
          <a:bodyPr vert="horz" lIns="0" tIns="0" rIns="0" bIns="0" rtlCol="0">
            <a:normAutofit/>
          </a:bodyPr>
          <a:lstStyle/>
          <a:p>
            <a:pPr lvl="0"/>
            <a:endParaRPr lang="en-US" noProof="0" dirty="0"/>
          </a:p>
        </p:txBody>
      </p:sp>
      <p:sp>
        <p:nvSpPr>
          <p:cNvPr id="56" name="Text Placeholder 18"/>
          <p:cNvSpPr>
            <a:spLocks noGrp="1"/>
          </p:cNvSpPr>
          <p:nvPr>
            <p:ph idx="24"/>
          </p:nvPr>
        </p:nvSpPr>
        <p:spPr>
          <a:xfrm>
            <a:off x="4803046" y="4552006"/>
            <a:ext cx="3966292" cy="1900800"/>
          </a:xfrm>
          <a:prstGeom prst="rect">
            <a:avLst/>
          </a:prstGeom>
        </p:spPr>
        <p:txBody>
          <a:bodyPr vert="horz" lIns="0" tIns="0" rIns="0" bIns="0" rtlCol="0">
            <a:normAutofit/>
          </a:bodyPr>
          <a:lstStyle/>
          <a:p>
            <a:pPr lvl="0"/>
            <a:endParaRPr lang="en-US" noProof="0" dirty="0"/>
          </a:p>
        </p:txBody>
      </p:sp>
      <p:sp>
        <p:nvSpPr>
          <p:cNvPr id="65" name="Text Placeholder 8"/>
          <p:cNvSpPr>
            <a:spLocks noGrp="1"/>
          </p:cNvSpPr>
          <p:nvPr>
            <p:ph type="body" sz="quarter" idx="25"/>
          </p:nvPr>
        </p:nvSpPr>
        <p:spPr>
          <a:xfrm>
            <a:off x="4760812" y="4213147"/>
            <a:ext cx="4002006" cy="232278"/>
          </a:xfrm>
        </p:spPr>
        <p:txBody>
          <a:bodyPr lIns="90000" tIns="36000" rIns="90000" bIns="36000">
            <a:normAutofit/>
          </a:bodyPr>
          <a:lstStyle>
            <a:lvl1pPr algn="l">
              <a:defRPr sz="900" b="1"/>
            </a:lvl1pPr>
          </a:lstStyle>
          <a:p>
            <a:pPr lvl="0"/>
            <a:r>
              <a:rPr lang="en-US" noProof="0" dirty="0"/>
              <a:t>Click to edit Master text styles</a:t>
            </a:r>
          </a:p>
        </p:txBody>
      </p:sp>
      <p:grpSp>
        <p:nvGrpSpPr>
          <p:cNvPr id="66" name="Group 65"/>
          <p:cNvGrpSpPr/>
          <p:nvPr userDrawn="1"/>
        </p:nvGrpSpPr>
        <p:grpSpPr>
          <a:xfrm rot="5400000">
            <a:off x="6678839" y="2403865"/>
            <a:ext cx="90000" cy="4090999"/>
            <a:chOff x="685538" y="-71211"/>
            <a:chExt cx="90000" cy="4090999"/>
          </a:xfrm>
        </p:grpSpPr>
        <p:cxnSp>
          <p:nvCxnSpPr>
            <p:cNvPr id="67" name="Straight Connector 66"/>
            <p:cNvCxnSpPr/>
            <p:nvPr userDrawn="1"/>
          </p:nvCxnSpPr>
          <p:spPr>
            <a:xfrm rot="16200000" flipH="1" flipV="1">
              <a:off x="-1319343" y="1974271"/>
              <a:ext cx="4090999" cy="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userDrawn="1"/>
          </p:nvSpPr>
          <p:spPr bwMode="gray">
            <a:xfrm rot="1486320">
              <a:off x="685538" y="3878404"/>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
        <p:nvSpPr>
          <p:cNvPr id="24" name="Text Placeholder 8"/>
          <p:cNvSpPr>
            <a:spLocks noGrp="1"/>
          </p:cNvSpPr>
          <p:nvPr>
            <p:ph type="body" sz="quarter" idx="18"/>
          </p:nvPr>
        </p:nvSpPr>
        <p:spPr>
          <a:xfrm>
            <a:off x="465667"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sp>
        <p:nvSpPr>
          <p:cNvPr id="25" name="Text Placeholder 8"/>
          <p:cNvSpPr>
            <a:spLocks noGrp="1"/>
          </p:cNvSpPr>
          <p:nvPr>
            <p:ph type="body" sz="quarter" idx="27"/>
          </p:nvPr>
        </p:nvSpPr>
        <p:spPr>
          <a:xfrm>
            <a:off x="4751918"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26" name="Group 25"/>
          <p:cNvGrpSpPr/>
          <p:nvPr userDrawn="1"/>
        </p:nvGrpSpPr>
        <p:grpSpPr>
          <a:xfrm rot="5400000">
            <a:off x="6655189" y="-154712"/>
            <a:ext cx="90000" cy="4135144"/>
            <a:chOff x="685538" y="-69635"/>
            <a:chExt cx="90000" cy="4135144"/>
          </a:xfrm>
        </p:grpSpPr>
        <p:cxnSp>
          <p:nvCxnSpPr>
            <p:cNvPr id="27" name="Straight Connector 26"/>
            <p:cNvCxnSpPr/>
            <p:nvPr userDrawn="1"/>
          </p:nvCxnSpPr>
          <p:spPr>
            <a:xfrm rot="16200000" flipH="1" flipV="1">
              <a:off x="-1339234" y="1995737"/>
              <a:ext cx="4135144" cy="4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bwMode="gray">
            <a:xfrm rot="1486320">
              <a:off x="685538" y="389530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29" name="Group 28"/>
          <p:cNvGrpSpPr/>
          <p:nvPr userDrawn="1"/>
        </p:nvGrpSpPr>
        <p:grpSpPr>
          <a:xfrm rot="5400000">
            <a:off x="2375046" y="-152770"/>
            <a:ext cx="90000" cy="4122934"/>
            <a:chOff x="681376" y="-72445"/>
            <a:chExt cx="90000" cy="4122934"/>
          </a:xfrm>
        </p:grpSpPr>
        <p:cxnSp>
          <p:nvCxnSpPr>
            <p:cNvPr id="30" name="Straight Connector 29"/>
            <p:cNvCxnSpPr/>
            <p:nvPr userDrawn="1"/>
          </p:nvCxnSpPr>
          <p:spPr>
            <a:xfrm rot="16200000" flipH="1" flipV="1">
              <a:off x="-1333543" y="1986408"/>
              <a:ext cx="4122934" cy="5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userDrawn="1"/>
          </p:nvSpPr>
          <p:spPr bwMode="gray">
            <a:xfrm rot="1486320">
              <a:off x="681376" y="387554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189366605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26" name="Text Placeholder 8"/>
          <p:cNvSpPr>
            <a:spLocks noGrp="1"/>
          </p:cNvSpPr>
          <p:nvPr>
            <p:ph type="body" sz="quarter" idx="18"/>
          </p:nvPr>
        </p:nvSpPr>
        <p:spPr>
          <a:xfrm>
            <a:off x="465667"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sp>
        <p:nvSpPr>
          <p:cNvPr id="27" name="Text Placeholder 8"/>
          <p:cNvSpPr>
            <a:spLocks noGrp="1"/>
          </p:cNvSpPr>
          <p:nvPr>
            <p:ph type="body" sz="quarter" idx="27"/>
          </p:nvPr>
        </p:nvSpPr>
        <p:spPr>
          <a:xfrm>
            <a:off x="4751918"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28" name="Group 27"/>
          <p:cNvGrpSpPr/>
          <p:nvPr userDrawn="1"/>
        </p:nvGrpSpPr>
        <p:grpSpPr>
          <a:xfrm rot="5400000">
            <a:off x="6655189" y="-154712"/>
            <a:ext cx="90000" cy="4135144"/>
            <a:chOff x="685538" y="-69635"/>
            <a:chExt cx="90000" cy="4135144"/>
          </a:xfrm>
        </p:grpSpPr>
        <p:cxnSp>
          <p:nvCxnSpPr>
            <p:cNvPr id="29" name="Straight Connector 28"/>
            <p:cNvCxnSpPr/>
            <p:nvPr userDrawn="1"/>
          </p:nvCxnSpPr>
          <p:spPr>
            <a:xfrm rot="16200000" flipH="1" flipV="1">
              <a:off x="-1339234" y="1995737"/>
              <a:ext cx="4135144" cy="4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bwMode="gray">
            <a:xfrm rot="1486320">
              <a:off x="685538" y="389530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31" name="Group 30"/>
          <p:cNvGrpSpPr/>
          <p:nvPr userDrawn="1"/>
        </p:nvGrpSpPr>
        <p:grpSpPr>
          <a:xfrm rot="5400000">
            <a:off x="2375046" y="-152770"/>
            <a:ext cx="90000" cy="4122934"/>
            <a:chOff x="681376" y="-72445"/>
            <a:chExt cx="90000" cy="4122934"/>
          </a:xfrm>
        </p:grpSpPr>
        <p:cxnSp>
          <p:nvCxnSpPr>
            <p:cNvPr id="32" name="Straight Connector 31"/>
            <p:cNvCxnSpPr/>
            <p:nvPr userDrawn="1"/>
          </p:nvCxnSpPr>
          <p:spPr>
            <a:xfrm rot="16200000" flipH="1" flipV="1">
              <a:off x="-1333543" y="1986408"/>
              <a:ext cx="4122934" cy="5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bwMode="gray">
            <a:xfrm rot="1486320">
              <a:off x="681376" y="387554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26124887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46" name="Text Placeholder 8"/>
          <p:cNvSpPr>
            <a:spLocks noGrp="1"/>
          </p:cNvSpPr>
          <p:nvPr>
            <p:ph type="body" sz="quarter" idx="18"/>
          </p:nvPr>
        </p:nvSpPr>
        <p:spPr>
          <a:xfrm>
            <a:off x="465667"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sp>
        <p:nvSpPr>
          <p:cNvPr id="47" name="Text Placeholder 8"/>
          <p:cNvSpPr>
            <a:spLocks noGrp="1"/>
          </p:cNvSpPr>
          <p:nvPr>
            <p:ph type="body" sz="quarter" idx="27"/>
          </p:nvPr>
        </p:nvSpPr>
        <p:spPr>
          <a:xfrm>
            <a:off x="4751918"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48" name="Group 47"/>
          <p:cNvGrpSpPr/>
          <p:nvPr userDrawn="1"/>
        </p:nvGrpSpPr>
        <p:grpSpPr>
          <a:xfrm rot="5400000">
            <a:off x="6655189" y="-154712"/>
            <a:ext cx="90000" cy="4135144"/>
            <a:chOff x="685538" y="-69635"/>
            <a:chExt cx="90000" cy="4135144"/>
          </a:xfrm>
        </p:grpSpPr>
        <p:cxnSp>
          <p:nvCxnSpPr>
            <p:cNvPr id="49" name="Straight Connector 48"/>
            <p:cNvCxnSpPr/>
            <p:nvPr userDrawn="1"/>
          </p:nvCxnSpPr>
          <p:spPr>
            <a:xfrm rot="16200000" flipH="1" flipV="1">
              <a:off x="-1339234" y="1995737"/>
              <a:ext cx="4135144" cy="4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bwMode="gray">
            <a:xfrm rot="1486320">
              <a:off x="685538" y="389530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1" name="Group 50"/>
          <p:cNvGrpSpPr/>
          <p:nvPr userDrawn="1"/>
        </p:nvGrpSpPr>
        <p:grpSpPr>
          <a:xfrm rot="5400000">
            <a:off x="2375046" y="-152770"/>
            <a:ext cx="90000" cy="4122934"/>
            <a:chOff x="681376" y="-72445"/>
            <a:chExt cx="90000" cy="4122934"/>
          </a:xfrm>
        </p:grpSpPr>
        <p:cxnSp>
          <p:nvCxnSpPr>
            <p:cNvPr id="52" name="Straight Connector 51"/>
            <p:cNvCxnSpPr/>
            <p:nvPr userDrawn="1"/>
          </p:nvCxnSpPr>
          <p:spPr>
            <a:xfrm rot="16200000" flipH="1" flipV="1">
              <a:off x="-1333543" y="1986408"/>
              <a:ext cx="4122934" cy="5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userDrawn="1"/>
          </p:nvSpPr>
          <p:spPr bwMode="gray">
            <a:xfrm rot="1486320">
              <a:off x="681376" y="387554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
        <p:nvSpPr>
          <p:cNvPr id="54" name="Text Placeholder 8"/>
          <p:cNvSpPr>
            <a:spLocks noGrp="1"/>
          </p:cNvSpPr>
          <p:nvPr>
            <p:ph type="body" sz="quarter" idx="19"/>
          </p:nvPr>
        </p:nvSpPr>
        <p:spPr>
          <a:xfrm>
            <a:off x="472439" y="4181321"/>
            <a:ext cx="8295323"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55" name="Group 54"/>
          <p:cNvGrpSpPr/>
          <p:nvPr userDrawn="1"/>
        </p:nvGrpSpPr>
        <p:grpSpPr>
          <a:xfrm>
            <a:off x="348418" y="4368599"/>
            <a:ext cx="8447012" cy="90000"/>
            <a:chOff x="348418" y="4446757"/>
            <a:chExt cx="8447012" cy="90000"/>
          </a:xfrm>
        </p:grpSpPr>
        <p:cxnSp>
          <p:nvCxnSpPr>
            <p:cNvPr id="56" name="Straight Connector 55"/>
            <p:cNvCxnSpPr/>
            <p:nvPr userDrawn="1"/>
          </p:nvCxnSpPr>
          <p:spPr>
            <a:xfrm rot="5400000">
              <a:off x="4571924" y="270704"/>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userDrawn="1"/>
          </p:nvSpPr>
          <p:spPr bwMode="gray">
            <a:xfrm rot="6886320">
              <a:off x="436626" y="444675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31484124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46" name="Text Placeholder 8"/>
          <p:cNvSpPr>
            <a:spLocks noGrp="1"/>
          </p:cNvSpPr>
          <p:nvPr>
            <p:ph type="body" sz="quarter" idx="18"/>
          </p:nvPr>
        </p:nvSpPr>
        <p:spPr>
          <a:xfrm>
            <a:off x="465667"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sp>
        <p:nvSpPr>
          <p:cNvPr id="47" name="Text Placeholder 8"/>
          <p:cNvSpPr>
            <a:spLocks noGrp="1"/>
          </p:cNvSpPr>
          <p:nvPr>
            <p:ph type="body" sz="quarter" idx="27"/>
          </p:nvPr>
        </p:nvSpPr>
        <p:spPr>
          <a:xfrm>
            <a:off x="4751918"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48" name="Group 47"/>
          <p:cNvGrpSpPr/>
          <p:nvPr userDrawn="1"/>
        </p:nvGrpSpPr>
        <p:grpSpPr>
          <a:xfrm rot="5400000">
            <a:off x="6655189" y="-154712"/>
            <a:ext cx="90000" cy="4135144"/>
            <a:chOff x="685538" y="-69635"/>
            <a:chExt cx="90000" cy="4135144"/>
          </a:xfrm>
        </p:grpSpPr>
        <p:cxnSp>
          <p:nvCxnSpPr>
            <p:cNvPr id="49" name="Straight Connector 48"/>
            <p:cNvCxnSpPr/>
            <p:nvPr userDrawn="1"/>
          </p:nvCxnSpPr>
          <p:spPr>
            <a:xfrm rot="16200000" flipH="1" flipV="1">
              <a:off x="-1339234" y="1995737"/>
              <a:ext cx="4135144" cy="4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bwMode="gray">
            <a:xfrm rot="1486320">
              <a:off x="685538" y="389530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1" name="Group 50"/>
          <p:cNvGrpSpPr/>
          <p:nvPr userDrawn="1"/>
        </p:nvGrpSpPr>
        <p:grpSpPr>
          <a:xfrm rot="5400000">
            <a:off x="2375046" y="-152770"/>
            <a:ext cx="90000" cy="4122934"/>
            <a:chOff x="681376" y="-72445"/>
            <a:chExt cx="90000" cy="4122934"/>
          </a:xfrm>
        </p:grpSpPr>
        <p:cxnSp>
          <p:nvCxnSpPr>
            <p:cNvPr id="52" name="Straight Connector 51"/>
            <p:cNvCxnSpPr/>
            <p:nvPr userDrawn="1"/>
          </p:nvCxnSpPr>
          <p:spPr>
            <a:xfrm rot="16200000" flipH="1" flipV="1">
              <a:off x="-1333543" y="1986408"/>
              <a:ext cx="4122934" cy="5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userDrawn="1"/>
          </p:nvSpPr>
          <p:spPr bwMode="gray">
            <a:xfrm rot="1486320">
              <a:off x="681376" y="387554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
        <p:nvSpPr>
          <p:cNvPr id="54" name="Text Placeholder 8"/>
          <p:cNvSpPr>
            <a:spLocks noGrp="1"/>
          </p:cNvSpPr>
          <p:nvPr>
            <p:ph type="body" sz="quarter" idx="19"/>
          </p:nvPr>
        </p:nvSpPr>
        <p:spPr>
          <a:xfrm>
            <a:off x="472440" y="4181321"/>
            <a:ext cx="4009074"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55" name="Group 54"/>
          <p:cNvGrpSpPr/>
          <p:nvPr userDrawn="1"/>
        </p:nvGrpSpPr>
        <p:grpSpPr>
          <a:xfrm>
            <a:off x="348418" y="4368599"/>
            <a:ext cx="4133095" cy="90000"/>
            <a:chOff x="348418" y="4446757"/>
            <a:chExt cx="4133095" cy="90000"/>
          </a:xfrm>
        </p:grpSpPr>
        <p:cxnSp>
          <p:nvCxnSpPr>
            <p:cNvPr id="56" name="Straight Connector 55"/>
            <p:cNvCxnSpPr/>
            <p:nvPr userDrawn="1"/>
          </p:nvCxnSpPr>
          <p:spPr>
            <a:xfrm flipH="1">
              <a:off x="348418" y="4491757"/>
              <a:ext cx="4133095" cy="2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userDrawn="1"/>
          </p:nvSpPr>
          <p:spPr bwMode="gray">
            <a:xfrm rot="6886320">
              <a:off x="436626" y="444675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
        <p:nvSpPr>
          <p:cNvPr id="24" name="Text Placeholder 8"/>
          <p:cNvSpPr>
            <a:spLocks noGrp="1"/>
          </p:cNvSpPr>
          <p:nvPr>
            <p:ph type="body" sz="quarter" idx="25"/>
          </p:nvPr>
        </p:nvSpPr>
        <p:spPr>
          <a:xfrm>
            <a:off x="4759235" y="4181321"/>
            <a:ext cx="4002006" cy="232278"/>
          </a:xfrm>
        </p:spPr>
        <p:txBody>
          <a:bodyPr lIns="90000" tIns="36000" rIns="90000" bIns="36000">
            <a:normAutofit/>
          </a:bodyPr>
          <a:lstStyle>
            <a:lvl1pPr algn="l">
              <a:defRPr sz="900" b="1"/>
            </a:lvl1pPr>
          </a:lstStyle>
          <a:p>
            <a:pPr lvl="0"/>
            <a:r>
              <a:rPr lang="en-US" noProof="0" dirty="0"/>
              <a:t>Click to edit Master text styles</a:t>
            </a:r>
          </a:p>
        </p:txBody>
      </p:sp>
      <p:grpSp>
        <p:nvGrpSpPr>
          <p:cNvPr id="25" name="Group 24"/>
          <p:cNvGrpSpPr/>
          <p:nvPr userDrawn="1"/>
        </p:nvGrpSpPr>
        <p:grpSpPr>
          <a:xfrm rot="5400000">
            <a:off x="6655190" y="2349968"/>
            <a:ext cx="90000" cy="4135143"/>
            <a:chOff x="685538" y="-115356"/>
            <a:chExt cx="90000" cy="4135143"/>
          </a:xfrm>
        </p:grpSpPr>
        <p:cxnSp>
          <p:nvCxnSpPr>
            <p:cNvPr id="26" name="Straight Connector 25"/>
            <p:cNvCxnSpPr/>
            <p:nvPr userDrawn="1"/>
          </p:nvCxnSpPr>
          <p:spPr>
            <a:xfrm rot="16200000" flipH="1" flipV="1">
              <a:off x="-1341203" y="1951987"/>
              <a:ext cx="4135143" cy="4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bwMode="gray">
            <a:xfrm rot="1486320">
              <a:off x="685538" y="3849585"/>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45296899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3"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17" name="Text Placeholder 8"/>
          <p:cNvSpPr>
            <a:spLocks noGrp="1"/>
          </p:cNvSpPr>
          <p:nvPr>
            <p:ph type="body" sz="quarter" idx="18"/>
          </p:nvPr>
        </p:nvSpPr>
        <p:spPr>
          <a:xfrm>
            <a:off x="472439" y="1673967"/>
            <a:ext cx="8295323" cy="232278"/>
          </a:xfrm>
        </p:spPr>
        <p:txBody>
          <a:bodyPr lIns="90000" tIns="36000" rIns="90000" bIns="36000">
            <a:normAutofit/>
          </a:bodyPr>
          <a:lstStyle>
            <a:lvl1pPr>
              <a:defRPr sz="900" b="1"/>
            </a:lvl1pPr>
          </a:lstStyle>
          <a:p>
            <a:pPr lvl="0"/>
            <a:r>
              <a:rPr lang="en-US" noProof="0" dirty="0"/>
              <a:t>Click to edit Master text styles</a:t>
            </a:r>
          </a:p>
        </p:txBody>
      </p:sp>
      <p:sp>
        <p:nvSpPr>
          <p:cNvPr id="20" name="Text Placeholder 8"/>
          <p:cNvSpPr>
            <a:spLocks noGrp="1"/>
          </p:cNvSpPr>
          <p:nvPr>
            <p:ph type="body" sz="quarter" idx="19"/>
          </p:nvPr>
        </p:nvSpPr>
        <p:spPr>
          <a:xfrm>
            <a:off x="472439" y="4181321"/>
            <a:ext cx="8295323"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24" name="Group 23"/>
          <p:cNvGrpSpPr/>
          <p:nvPr userDrawn="1"/>
        </p:nvGrpSpPr>
        <p:grpSpPr>
          <a:xfrm>
            <a:off x="348418" y="1858070"/>
            <a:ext cx="8447012" cy="90000"/>
            <a:chOff x="348418" y="2089070"/>
            <a:chExt cx="8447012" cy="90000"/>
          </a:xfrm>
        </p:grpSpPr>
        <p:cxnSp>
          <p:nvCxnSpPr>
            <p:cNvPr id="25" name="Straight Connector 24"/>
            <p:cNvCxnSpPr/>
            <p:nvPr userDrawn="1"/>
          </p:nvCxnSpPr>
          <p:spPr>
            <a:xfrm rot="5400000">
              <a:off x="4571924" y="-2085090"/>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bwMode="gray">
            <a:xfrm rot="6886320">
              <a:off x="436625" y="2089070"/>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27" name="Group 26"/>
          <p:cNvGrpSpPr/>
          <p:nvPr userDrawn="1"/>
        </p:nvGrpSpPr>
        <p:grpSpPr>
          <a:xfrm>
            <a:off x="348418" y="4367000"/>
            <a:ext cx="8447012" cy="90000"/>
            <a:chOff x="348418" y="4445158"/>
            <a:chExt cx="8447012" cy="90000"/>
          </a:xfrm>
        </p:grpSpPr>
        <p:cxnSp>
          <p:nvCxnSpPr>
            <p:cNvPr id="28" name="Straight Connector 27"/>
            <p:cNvCxnSpPr/>
            <p:nvPr userDrawn="1"/>
          </p:nvCxnSpPr>
          <p:spPr>
            <a:xfrm rot="5400000">
              <a:off x="4571924" y="270704"/>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bwMode="gray">
            <a:xfrm rot="6886320">
              <a:off x="436626" y="4445158"/>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18208454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3"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16" name="Text Placeholder 8"/>
          <p:cNvSpPr>
            <a:spLocks noGrp="1"/>
          </p:cNvSpPr>
          <p:nvPr>
            <p:ph type="body" sz="quarter" idx="18"/>
          </p:nvPr>
        </p:nvSpPr>
        <p:spPr>
          <a:xfrm>
            <a:off x="472439" y="1673967"/>
            <a:ext cx="8295323"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18" name="Group 17"/>
          <p:cNvGrpSpPr/>
          <p:nvPr userDrawn="1"/>
        </p:nvGrpSpPr>
        <p:grpSpPr>
          <a:xfrm>
            <a:off x="348418" y="1858070"/>
            <a:ext cx="8447012" cy="90000"/>
            <a:chOff x="348418" y="2089070"/>
            <a:chExt cx="8447012" cy="90000"/>
          </a:xfrm>
        </p:grpSpPr>
        <p:cxnSp>
          <p:nvCxnSpPr>
            <p:cNvPr id="19" name="Straight Connector 18"/>
            <p:cNvCxnSpPr/>
            <p:nvPr userDrawn="1"/>
          </p:nvCxnSpPr>
          <p:spPr>
            <a:xfrm rot="5400000">
              <a:off x="4571924" y="-2085090"/>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bwMode="gray">
            <a:xfrm rot="6886320">
              <a:off x="436625" y="2089070"/>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144860198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28137" y="4211955"/>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3"/>
          </a:xfrm>
        </p:spPr>
        <p:txBody>
          <a:bodyPr anchor="b" anchorCtr="0"/>
          <a:lstStyle>
            <a:lvl1pPr>
              <a:lnSpc>
                <a:spcPct val="100000"/>
              </a:lnSpc>
              <a:defRPr sz="951"/>
            </a:lvl1pPr>
          </a:lstStyle>
          <a:p>
            <a:pPr lvl="0"/>
            <a:r>
              <a:rPr lang="en-US" noProof="0"/>
              <a:t>Click to edit Master text styles</a:t>
            </a: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197792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a:t>Click icon to add picture</a:t>
            </a:r>
            <a:endParaRPr lang="en-US" noProof="0" dirty="0"/>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
        <p:nvSpPr>
          <p:cNvPr id="19" name="Text Placeholder 5"/>
          <p:cNvSpPr>
            <a:spLocks noGrp="1"/>
          </p:cNvSpPr>
          <p:nvPr>
            <p:ph type="body" sz="quarter" idx="12" hasCustomPrompt="1"/>
          </p:nvPr>
        </p:nvSpPr>
        <p:spPr>
          <a:xfrm>
            <a:off x="4751390" y="5446396"/>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0" name="Footer Placeholder 2"/>
          <p:cNvSpPr>
            <a:spLocks noGrp="1"/>
          </p:cNvSpPr>
          <p:nvPr>
            <p:ph type="ftr" sz="quarter" idx="3"/>
          </p:nvPr>
        </p:nvSpPr>
        <p:spPr>
          <a:xfrm>
            <a:off x="475138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buFont typeface="Arial"/>
              <a:buNone/>
            </a:pPr>
            <a:r>
              <a:rPr lang="fr-FR"/>
              <a:t>© 2018 Deloitte SAS </a:t>
            </a:r>
            <a:endParaRPr lang="pt-BR"/>
          </a:p>
        </p:txBody>
      </p:sp>
      <p:sp>
        <p:nvSpPr>
          <p:cNvPr id="21" name="Title 1"/>
          <p:cNvSpPr>
            <a:spLocks noGrp="1"/>
          </p:cNvSpPr>
          <p:nvPr>
            <p:ph type="ctrTitle"/>
          </p:nvPr>
        </p:nvSpPr>
        <p:spPr bwMode="gray">
          <a:xfrm>
            <a:off x="377993" y="5446396"/>
            <a:ext cx="4194009"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22" name="Subtitle 2"/>
          <p:cNvSpPr>
            <a:spLocks noGrp="1"/>
          </p:cNvSpPr>
          <p:nvPr>
            <p:ph type="subTitle" idx="1"/>
          </p:nvPr>
        </p:nvSpPr>
        <p:spPr bwMode="gray">
          <a:xfrm>
            <a:off x="377992" y="5796455"/>
            <a:ext cx="4194008"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23"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655318940"/>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grpSp>
        <p:nvGrpSpPr>
          <p:cNvPr id="21" name="Group 20"/>
          <p:cNvGrpSpPr/>
          <p:nvPr/>
        </p:nvGrpSpPr>
        <p:grpSpPr>
          <a:xfrm>
            <a:off x="377991" y="378000"/>
            <a:ext cx="162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
        <p:nvSpPr>
          <p:cNvPr id="22" name="Text Placeholder 5"/>
          <p:cNvSpPr>
            <a:spLocks noGrp="1"/>
          </p:cNvSpPr>
          <p:nvPr>
            <p:ph type="body" sz="quarter" idx="12" hasCustomPrompt="1"/>
          </p:nvPr>
        </p:nvSpPr>
        <p:spPr>
          <a:xfrm>
            <a:off x="4751390" y="5446396"/>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3" name="Footer Placeholder 2"/>
          <p:cNvSpPr>
            <a:spLocks noGrp="1"/>
          </p:cNvSpPr>
          <p:nvPr>
            <p:ph type="ftr" sz="quarter" idx="3"/>
          </p:nvPr>
        </p:nvSpPr>
        <p:spPr>
          <a:xfrm>
            <a:off x="475138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buFont typeface="Arial"/>
              <a:buNone/>
            </a:pPr>
            <a:r>
              <a:rPr lang="fr-FR"/>
              <a:t>© 2018 Deloitte SAS </a:t>
            </a:r>
            <a:endParaRPr lang="fr-FR" dirty="0"/>
          </a:p>
        </p:txBody>
      </p:sp>
      <p:sp>
        <p:nvSpPr>
          <p:cNvPr id="24" name="Title 1"/>
          <p:cNvSpPr>
            <a:spLocks noGrp="1"/>
          </p:cNvSpPr>
          <p:nvPr>
            <p:ph type="ctrTitle"/>
          </p:nvPr>
        </p:nvSpPr>
        <p:spPr bwMode="gray">
          <a:xfrm>
            <a:off x="377993" y="5446396"/>
            <a:ext cx="4194009" cy="324000"/>
          </a:xfrm>
        </p:spPr>
        <p:txBody>
          <a:bodyPr anchor="b"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25" name="Subtitle 2"/>
          <p:cNvSpPr>
            <a:spLocks noGrp="1"/>
          </p:cNvSpPr>
          <p:nvPr>
            <p:ph type="subTitle" idx="1"/>
          </p:nvPr>
        </p:nvSpPr>
        <p:spPr bwMode="gray">
          <a:xfrm>
            <a:off x="377992" y="5796455"/>
            <a:ext cx="4194008"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26"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02877498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40" y="5864230"/>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p:nvGrpSpPr>
        <p:grpSpPr>
          <a:xfrm>
            <a:off x="377991" y="378000"/>
            <a:ext cx="162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1840805257"/>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30"/>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49"/>
            <a:ext cx="4195762"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p:nvGrpSpPr>
        <p:grpSpPr>
          <a:xfrm>
            <a:off x="377991" y="378000"/>
            <a:ext cx="162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1716543340"/>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81158969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80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44627586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66356776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42088479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20224677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96942101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0" y="1628775"/>
            <a:ext cx="6864277" cy="4752975"/>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83934464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6190733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80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5"/>
            <a:ext cx="6958012" cy="4752975"/>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56475367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5"/>
            <a:ext cx="6958012" cy="4752975"/>
          </a:xfrm>
          <a:prstGeom prst="rect">
            <a:avLst/>
          </a:prstGeom>
        </p:spPr>
        <p:txBody>
          <a:bodyPr>
            <a:normAutofit/>
          </a:bodyPr>
          <a:lstStyle>
            <a:lvl1pPr>
              <a:spcBef>
                <a:spcPts val="3600"/>
              </a:spcBef>
              <a:defRPr sz="28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406595225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5"/>
            <a:ext cx="6958012" cy="4752975"/>
          </a:xfrm>
          <a:prstGeom prst="rect">
            <a:avLst/>
          </a:prstGeom>
        </p:spPr>
        <p:txBody>
          <a:bodyPr>
            <a:normAutofit/>
          </a:bodyPr>
          <a:lstStyle>
            <a:lvl1pPr>
              <a:spcBef>
                <a:spcPts val="3600"/>
              </a:spcBef>
              <a:defRPr sz="28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348971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90"/>
            <a:ext cx="6958012" cy="4716463"/>
          </a:xfrm>
          <a:prstGeom prst="rect">
            <a:avLst/>
          </a:prstGeom>
        </p:spPr>
        <p:txBody>
          <a:bodyPr lIns="108000" tIns="36000"/>
          <a:lstStyle>
            <a:lvl1pPr>
              <a:tabLst>
                <a:tab pos="6729245" algn="r"/>
              </a:tabLst>
              <a:defRPr lang="fr-FR" dirty="0"/>
            </a:lvl1pPr>
            <a:lvl2pPr>
              <a:tabLst>
                <a:tab pos="6729245" algn="r"/>
              </a:tabLst>
              <a:defRPr lang="fr-FR" sz="1400" b="0" smtClean="0">
                <a:solidFill>
                  <a:srgbClr val="313131"/>
                </a:solidFill>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a:lnSpc>
                <a:spcPct val="150000"/>
              </a:lnSpc>
            </a:pPr>
            <a:endParaRPr lang="fr-FR" dirty="0">
              <a:latin typeface="+mj-lt"/>
            </a:endParaRPr>
          </a:p>
        </p:txBody>
      </p:sp>
      <p:sp>
        <p:nvSpPr>
          <p:cNvPr id="7" name="Title Placeholder 1"/>
          <p:cNvSpPr>
            <a:spLocks noGrp="1"/>
          </p:cNvSpPr>
          <p:nvPr>
            <p:ph type="title" hasCustomPrompt="1"/>
          </p:nvPr>
        </p:nvSpPr>
        <p:spPr>
          <a:xfrm>
            <a:off x="376239" y="317500"/>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8"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3"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85452494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0" y="317502"/>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2"/>
            <a:ext cx="4680000" cy="4679951"/>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376238" y="1665290"/>
            <a:ext cx="3342322"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9"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77185724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90"/>
            <a:ext cx="8374062" cy="471646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417428363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7"/>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5"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37330530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2000"/>
            <a:ext cx="8391524" cy="406901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376240" y="6121014"/>
            <a:ext cx="8391525" cy="260737"/>
          </a:xfrm>
        </p:spPr>
        <p:txBody>
          <a:bodyPr>
            <a:normAutofit/>
          </a:bodyPr>
          <a:lstStyle>
            <a:lvl1pPr>
              <a:spcAft>
                <a:spcPts val="0"/>
              </a:spcAft>
              <a:defRPr sz="900"/>
            </a:lvl1pPr>
          </a:lstStyle>
          <a:p>
            <a:pPr lvl="0"/>
            <a:r>
              <a:rPr lang="en-US" noProof="0"/>
              <a:t>Edit Master text styles</a:t>
            </a:r>
          </a:p>
        </p:txBody>
      </p:sp>
      <p:sp>
        <p:nvSpPr>
          <p:cNvPr id="1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4"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87987245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40"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5"/>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665289"/>
            <a:ext cx="2671763"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3227388" y="2051999"/>
            <a:ext cx="2671212" cy="4069015"/>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227390" y="1665289"/>
            <a:ext cx="2671211"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6094799" y="2051999"/>
            <a:ext cx="2672965" cy="4069015"/>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a:t>Edit Master text styles</a:t>
            </a:r>
          </a:p>
        </p:txBody>
      </p:sp>
      <p:sp>
        <p:nvSpPr>
          <p:cNvPr id="12" name="Text Placeholder 7"/>
          <p:cNvSpPr>
            <a:spLocks noGrp="1"/>
          </p:cNvSpPr>
          <p:nvPr>
            <p:ph type="body" sz="quarter" idx="23"/>
          </p:nvPr>
        </p:nvSpPr>
        <p:spPr>
          <a:xfrm>
            <a:off x="376237" y="6121014"/>
            <a:ext cx="8374064" cy="260737"/>
          </a:xfrm>
        </p:spPr>
        <p:txBody>
          <a:bodyPr>
            <a:normAutofit/>
          </a:bodyPr>
          <a:lstStyle>
            <a:lvl1pPr>
              <a:spcAft>
                <a:spcPts val="0"/>
              </a:spcAft>
              <a:defRPr sz="900"/>
            </a:lvl1pPr>
          </a:lstStyle>
          <a:p>
            <a:pPr lvl="0"/>
            <a:r>
              <a:rPr lang="en-US" noProof="0"/>
              <a:t>Edit Master text styles</a:t>
            </a:r>
          </a:p>
        </p:txBody>
      </p:sp>
      <p:sp>
        <p:nvSpPr>
          <p:cNvPr id="14"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2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3"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48309264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500"/>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2"/>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3413706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7" y="1665290"/>
            <a:ext cx="4011846"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9" y="6121014"/>
            <a:ext cx="8391525" cy="260737"/>
          </a:xfrm>
        </p:spPr>
        <p:txBody>
          <a:bodyPr>
            <a:normAutofit/>
          </a:bodyPr>
          <a:lstStyle>
            <a:lvl1pPr>
              <a:spcAft>
                <a:spcPts val="0"/>
              </a:spcAft>
              <a:defRPr sz="900"/>
            </a:lvl1pPr>
          </a:lstStyle>
          <a:p>
            <a:pPr lvl="0"/>
            <a:r>
              <a:rPr lang="en-US" noProof="0"/>
              <a:t>Edit Master text styles</a:t>
            </a:r>
          </a:p>
        </p:txBody>
      </p:sp>
      <p:sp>
        <p:nvSpPr>
          <p:cNvPr id="12"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79076847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7" y="2125013"/>
            <a:ext cx="4011847"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8" y="1665290"/>
            <a:ext cx="4011847"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4"/>
            <a:ext cx="8374064" cy="260737"/>
          </a:xfrm>
        </p:spPr>
        <p:txBody>
          <a:bodyPr>
            <a:normAutofit/>
          </a:bodyPr>
          <a:lstStyle>
            <a:lvl1pPr>
              <a:spcAft>
                <a:spcPts val="0"/>
              </a:spcAft>
              <a:defRPr sz="900"/>
            </a:lvl1pPr>
          </a:lstStyle>
          <a:p>
            <a:pPr lvl="0"/>
            <a:r>
              <a:rPr lang="en-US" noProof="0"/>
              <a:t>Edit Master text styles</a:t>
            </a:r>
          </a:p>
        </p:txBody>
      </p:sp>
      <p:sp>
        <p:nvSpPr>
          <p:cNvPr id="9" name="Chart Placeholder 2"/>
          <p:cNvSpPr>
            <a:spLocks noGrp="1"/>
          </p:cNvSpPr>
          <p:nvPr>
            <p:ph type="chart" sz="quarter" idx="24"/>
          </p:nvPr>
        </p:nvSpPr>
        <p:spPr>
          <a:xfrm>
            <a:off x="376240" y="2125013"/>
            <a:ext cx="4004297" cy="3996000"/>
          </a:xfrm>
        </p:spPr>
        <p:txBody>
          <a:bodyPr/>
          <a:lstStyle/>
          <a:p>
            <a:r>
              <a:rPr lang="en-US" noProof="0"/>
              <a:t>Click icon to add chart</a:t>
            </a:r>
            <a:endParaRPr lang="en-US" noProof="0" dirty="0"/>
          </a:p>
        </p:txBody>
      </p:sp>
      <p:sp>
        <p:nvSpPr>
          <p:cNvPr id="12" name="Text Placeholder 5"/>
          <p:cNvSpPr>
            <a:spLocks noGrp="1"/>
          </p:cNvSpPr>
          <p:nvPr>
            <p:ph type="body" sz="quarter" idx="25"/>
          </p:nvPr>
        </p:nvSpPr>
        <p:spPr>
          <a:xfrm>
            <a:off x="376237" y="1665290"/>
            <a:ext cx="4004298" cy="420687"/>
          </a:xfrm>
        </p:spPr>
        <p:txBody>
          <a:bodyPr/>
          <a:lstStyle/>
          <a:p>
            <a:pPr lvl="0"/>
            <a:r>
              <a:rPr lang="en-US" noProof="0"/>
              <a:t>Edit Master text styles</a:t>
            </a:r>
          </a:p>
        </p:txBody>
      </p:sp>
      <p:sp>
        <p:nvSpPr>
          <p:cNvPr id="14"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6"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9608195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500"/>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9" y="1665290"/>
            <a:ext cx="3323893"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4"/>
            <a:ext cx="4680000" cy="468153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44006856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0" y="317502"/>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3" y="1658680"/>
            <a:ext cx="3084351" cy="4723072"/>
          </a:xfrm>
          <a:prstGeom prst="rect">
            <a:avLst/>
          </a:prstGeom>
        </p:spPr>
        <p:txBody>
          <a:bodyPr>
            <a:normAutofit/>
          </a:bodyPr>
          <a:lstStyle>
            <a:lvl1pPr>
              <a:tabLst>
                <a:tab pos="5029074" algn="r"/>
              </a:tabLst>
              <a:defRPr sz="24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p:txBody>
      </p:sp>
      <p:sp>
        <p:nvSpPr>
          <p:cNvPr id="8" name="Content Placeholder 3"/>
          <p:cNvSpPr>
            <a:spLocks noGrp="1"/>
          </p:cNvSpPr>
          <p:nvPr>
            <p:ph sz="quarter" idx="16"/>
          </p:nvPr>
        </p:nvSpPr>
        <p:spPr>
          <a:xfrm>
            <a:off x="376240" y="1665289"/>
            <a:ext cx="4879761"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2"/>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70912879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376239" y="3124201"/>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1"/>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200"/>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8"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7" y="651602"/>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6"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3935808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2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4"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56161189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40" y="1700213"/>
            <a:ext cx="2771775"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6004800" y="1700213"/>
            <a:ext cx="2762965"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800"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9"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0"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46693982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2"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3"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4"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41722546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8" y="1857892"/>
            <a:ext cx="4083117"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40" y="317502"/>
            <a:ext cx="8391525" cy="334101"/>
          </a:xfrm>
        </p:spPr>
        <p:txBody>
          <a:bodyPr/>
          <a:lstStyle/>
          <a:p>
            <a:r>
              <a:rPr lang="en-US" noProof="0"/>
              <a:t>Click to edit Master title style</a:t>
            </a:r>
            <a:endParaRPr lang="en-US" noProof="0" dirty="0"/>
          </a:p>
        </p:txBody>
      </p:sp>
      <p:sp>
        <p:nvSpPr>
          <p:cNvPr id="4" name="Rectangle 3"/>
          <p:cNvSpPr/>
          <p:nvPr/>
        </p:nvSpPr>
        <p:spPr>
          <a:xfrm>
            <a:off x="378000" y="1705379"/>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4684646" y="1705379"/>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20" y="1863917"/>
            <a:ext cx="907655"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4" y="1857892"/>
            <a:ext cx="933121"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78216917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8" y="1857892"/>
            <a:ext cx="4091001"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40" y="317503"/>
            <a:ext cx="8391525" cy="334101"/>
          </a:xfrm>
        </p:spPr>
        <p:txBody>
          <a:bodyPr/>
          <a:lstStyle/>
          <a:p>
            <a:r>
              <a:rPr lang="en-US" noProof="0"/>
              <a:t>Click to edit Master title style</a:t>
            </a:r>
            <a:endParaRPr lang="en-US" noProof="0" dirty="0"/>
          </a:p>
        </p:txBody>
      </p:sp>
      <p:sp>
        <p:nvSpPr>
          <p:cNvPr id="4" name="Rectangle 3"/>
          <p:cNvSpPr/>
          <p:nvPr/>
        </p:nvSpPr>
        <p:spPr>
          <a:xfrm>
            <a:off x="378000" y="1705379"/>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4684646" y="1705379"/>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4" y="1857892"/>
            <a:ext cx="933121"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1"/>
            <a:ext cx="4100118"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4684647" y="4249681"/>
            <a:ext cx="4089719"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p:nvSpPr>
        <p:spPr>
          <a:xfrm>
            <a:off x="378002" y="4103519"/>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p:nvSpPr>
        <p:spPr>
          <a:xfrm>
            <a:off x="4684647" y="4103519"/>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7"/>
            <a:ext cx="929536"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3"/>
            <a:ext cx="933120"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2"/>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20" y="1863917"/>
            <a:ext cx="907655"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2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24"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5408192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3"/>
            <a:ext cx="8391525" cy="334101"/>
          </a:xfrm>
        </p:spPr>
        <p:txBody>
          <a:bodyPr/>
          <a:lstStyle/>
          <a:p>
            <a:r>
              <a:rPr lang="en-US" noProof="0"/>
              <a:t>Click to edit Master title style</a:t>
            </a:r>
            <a:endParaRPr lang="en-US"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5" y="1851441"/>
            <a:ext cx="2655433"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6001" y="1851441"/>
            <a:ext cx="2678365"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7"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8"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64930229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40" y="317503"/>
            <a:ext cx="8391525" cy="334101"/>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5"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72404704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34101"/>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6" indent="-176396">
              <a:spcAft>
                <a:spcPts val="1000"/>
              </a:spcAft>
              <a:buFont typeface="Arial" panose="020B0604020202020204" pitchFamily="34" charset="0"/>
              <a:buChar char="•"/>
              <a:defRPr>
                <a:solidFill>
                  <a:schemeClr val="bg1"/>
                </a:solidFill>
              </a:defRPr>
            </a:lvl4pPr>
            <a:lvl5pPr marL="356391" indent="-176396">
              <a:spcAft>
                <a:spcPts val="1000"/>
              </a:spcAft>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87695"/>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1"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12"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18032910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9" y="317500"/>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9" y="1665290"/>
            <a:ext cx="4195763" cy="471646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5"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6"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46255587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0"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11"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33285282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90502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0" name="Text Placeholder 18"/>
          <p:cNvSpPr>
            <a:spLocks noGrp="1"/>
          </p:cNvSpPr>
          <p:nvPr userDrawn="1">
            <p:ph idx="1"/>
          </p:nvPr>
        </p:nvSpPr>
        <p:spPr>
          <a:xfrm>
            <a:off x="376237" y="1989667"/>
            <a:ext cx="8391527" cy="4401508"/>
          </a:xfrm>
          <a:prstGeom prst="rect">
            <a:avLst/>
          </a:prstGeom>
        </p:spPr>
        <p:txBody>
          <a:bodyPr vert="horz" lIns="0" tIns="0" rIns="0" bIns="0" rtlCol="0">
            <a:normAutofit/>
          </a:bodyPr>
          <a:lstStyle/>
          <a:p>
            <a:pPr lvl="0"/>
            <a:endParaRPr lang="en-US" noProof="0" dirty="0"/>
          </a:p>
        </p:txBody>
      </p:sp>
      <p:sp>
        <p:nvSpPr>
          <p:cNvPr id="18" name="Text Placeholder 8"/>
          <p:cNvSpPr>
            <a:spLocks noGrp="1"/>
          </p:cNvSpPr>
          <p:nvPr>
            <p:ph type="body" sz="quarter" idx="18"/>
          </p:nvPr>
        </p:nvSpPr>
        <p:spPr>
          <a:xfrm>
            <a:off x="472439" y="1673967"/>
            <a:ext cx="8295323"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19" name="Group 18"/>
          <p:cNvGrpSpPr/>
          <p:nvPr userDrawn="1"/>
        </p:nvGrpSpPr>
        <p:grpSpPr>
          <a:xfrm>
            <a:off x="348418" y="1858070"/>
            <a:ext cx="8447012" cy="90000"/>
            <a:chOff x="348418" y="2089070"/>
            <a:chExt cx="8447012" cy="90000"/>
          </a:xfrm>
        </p:grpSpPr>
        <p:cxnSp>
          <p:nvCxnSpPr>
            <p:cNvPr id="20" name="Straight Connector 19"/>
            <p:cNvCxnSpPr/>
            <p:nvPr userDrawn="1"/>
          </p:nvCxnSpPr>
          <p:spPr>
            <a:xfrm rot="5400000">
              <a:off x="4571924" y="-2085090"/>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bwMode="gray">
            <a:xfrm rot="6886320">
              <a:off x="436625" y="2089070"/>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114016450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0" name="Text Placeholder 18"/>
          <p:cNvSpPr>
            <a:spLocks noGrp="1"/>
          </p:cNvSpPr>
          <p:nvPr userDrawn="1">
            <p:ph idx="1"/>
          </p:nvPr>
        </p:nvSpPr>
        <p:spPr>
          <a:xfrm>
            <a:off x="376237" y="1987550"/>
            <a:ext cx="8391527" cy="2126849"/>
          </a:xfrm>
          <a:prstGeom prst="rect">
            <a:avLst/>
          </a:prstGeom>
        </p:spPr>
        <p:txBody>
          <a:bodyPr vert="horz" lIns="0" tIns="0" rIns="0" bIns="0" rtlCol="0">
            <a:normAutofit/>
          </a:bodyPr>
          <a:lstStyle/>
          <a:p>
            <a:pPr lvl="0"/>
            <a:endParaRPr lang="en-US" noProof="0" dirty="0"/>
          </a:p>
        </p:txBody>
      </p:sp>
      <p:sp>
        <p:nvSpPr>
          <p:cNvPr id="17" name="Text Placeholder 18"/>
          <p:cNvSpPr>
            <a:spLocks noGrp="1"/>
          </p:cNvSpPr>
          <p:nvPr>
            <p:ph idx="20"/>
          </p:nvPr>
        </p:nvSpPr>
        <p:spPr>
          <a:xfrm>
            <a:off x="376237" y="4514851"/>
            <a:ext cx="8391527" cy="1962150"/>
          </a:xfrm>
          <a:prstGeom prst="rect">
            <a:avLst/>
          </a:prstGeom>
        </p:spPr>
        <p:txBody>
          <a:bodyPr vert="horz" lIns="0" tIns="0" rIns="0" bIns="0" rtlCol="0">
            <a:normAutofit/>
          </a:bodyPr>
          <a:lstStyle/>
          <a:p>
            <a:pPr lvl="0"/>
            <a:endParaRPr lang="en-US" noProof="0" dirty="0"/>
          </a:p>
        </p:txBody>
      </p:sp>
      <p:sp>
        <p:nvSpPr>
          <p:cNvPr id="18" name="Text Placeholder 8"/>
          <p:cNvSpPr>
            <a:spLocks noGrp="1"/>
          </p:cNvSpPr>
          <p:nvPr>
            <p:ph type="body" sz="quarter" idx="18"/>
          </p:nvPr>
        </p:nvSpPr>
        <p:spPr>
          <a:xfrm>
            <a:off x="472439" y="1673967"/>
            <a:ext cx="8295323" cy="232278"/>
          </a:xfrm>
        </p:spPr>
        <p:txBody>
          <a:bodyPr lIns="90000" tIns="36000" rIns="90000" bIns="36000">
            <a:normAutofit/>
          </a:bodyPr>
          <a:lstStyle>
            <a:lvl1pPr>
              <a:defRPr sz="900" b="1"/>
            </a:lvl1pPr>
          </a:lstStyle>
          <a:p>
            <a:pPr lvl="0"/>
            <a:r>
              <a:rPr lang="en-US" noProof="0" dirty="0"/>
              <a:t>Click to edit Master text styles</a:t>
            </a:r>
          </a:p>
        </p:txBody>
      </p:sp>
      <p:sp>
        <p:nvSpPr>
          <p:cNvPr id="19" name="Text Placeholder 8"/>
          <p:cNvSpPr>
            <a:spLocks noGrp="1"/>
          </p:cNvSpPr>
          <p:nvPr>
            <p:ph type="body" sz="quarter" idx="19"/>
          </p:nvPr>
        </p:nvSpPr>
        <p:spPr>
          <a:xfrm>
            <a:off x="472439" y="4181321"/>
            <a:ext cx="8295323"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20" name="Group 19"/>
          <p:cNvGrpSpPr/>
          <p:nvPr userDrawn="1"/>
        </p:nvGrpSpPr>
        <p:grpSpPr>
          <a:xfrm>
            <a:off x="348418" y="1858070"/>
            <a:ext cx="8447012" cy="90000"/>
            <a:chOff x="348418" y="2089070"/>
            <a:chExt cx="8447012" cy="90000"/>
          </a:xfrm>
        </p:grpSpPr>
        <p:cxnSp>
          <p:nvCxnSpPr>
            <p:cNvPr id="23" name="Straight Connector 22"/>
            <p:cNvCxnSpPr/>
            <p:nvPr userDrawn="1"/>
          </p:nvCxnSpPr>
          <p:spPr>
            <a:xfrm rot="5400000">
              <a:off x="4571924" y="-2085090"/>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bwMode="gray">
            <a:xfrm rot="6886320">
              <a:off x="436625" y="2089070"/>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25" name="Group 24"/>
          <p:cNvGrpSpPr/>
          <p:nvPr userDrawn="1"/>
        </p:nvGrpSpPr>
        <p:grpSpPr>
          <a:xfrm>
            <a:off x="348418" y="4367000"/>
            <a:ext cx="8447012" cy="90000"/>
            <a:chOff x="348418" y="4445158"/>
            <a:chExt cx="8447012" cy="90000"/>
          </a:xfrm>
        </p:grpSpPr>
        <p:cxnSp>
          <p:nvCxnSpPr>
            <p:cNvPr id="26" name="Straight Connector 25"/>
            <p:cNvCxnSpPr/>
            <p:nvPr userDrawn="1"/>
          </p:nvCxnSpPr>
          <p:spPr>
            <a:xfrm rot="5400000">
              <a:off x="4571924" y="270704"/>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bwMode="gray">
            <a:xfrm rot="6886320">
              <a:off x="436626" y="4445158"/>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424843070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50" name="Text Placeholder 18"/>
          <p:cNvSpPr>
            <a:spLocks noGrp="1"/>
          </p:cNvSpPr>
          <p:nvPr>
            <p:ph idx="1"/>
          </p:nvPr>
        </p:nvSpPr>
        <p:spPr>
          <a:xfrm>
            <a:off x="376238" y="1987550"/>
            <a:ext cx="4105275" cy="4385379"/>
          </a:xfrm>
          <a:prstGeom prst="rect">
            <a:avLst/>
          </a:prstGeom>
        </p:spPr>
        <p:txBody>
          <a:bodyPr vert="horz" lIns="0" tIns="0" rIns="0" bIns="0" rtlCol="0">
            <a:normAutofit/>
          </a:bodyPr>
          <a:lstStyle/>
          <a:p>
            <a:pPr lvl="0"/>
            <a:endParaRPr lang="en-US" noProof="0" dirty="0"/>
          </a:p>
        </p:txBody>
      </p:sp>
      <p:sp>
        <p:nvSpPr>
          <p:cNvPr id="54" name="Text Placeholder 18"/>
          <p:cNvSpPr>
            <a:spLocks noGrp="1"/>
          </p:cNvSpPr>
          <p:nvPr>
            <p:ph idx="22"/>
          </p:nvPr>
        </p:nvSpPr>
        <p:spPr>
          <a:xfrm>
            <a:off x="4796525" y="1987550"/>
            <a:ext cx="3966292" cy="1930635"/>
          </a:xfrm>
          <a:prstGeom prst="rect">
            <a:avLst/>
          </a:prstGeom>
        </p:spPr>
        <p:txBody>
          <a:bodyPr vert="horz" lIns="0" tIns="0" rIns="0" bIns="0" rtlCol="0">
            <a:normAutofit/>
          </a:bodyPr>
          <a:lstStyle/>
          <a:p>
            <a:pPr lvl="0"/>
            <a:endParaRPr lang="en-US" noProof="0" dirty="0"/>
          </a:p>
        </p:txBody>
      </p:sp>
      <p:sp>
        <p:nvSpPr>
          <p:cNvPr id="56" name="Text Placeholder 18"/>
          <p:cNvSpPr>
            <a:spLocks noGrp="1"/>
          </p:cNvSpPr>
          <p:nvPr>
            <p:ph idx="24"/>
          </p:nvPr>
        </p:nvSpPr>
        <p:spPr>
          <a:xfrm>
            <a:off x="4803046" y="4552006"/>
            <a:ext cx="3966292" cy="1900800"/>
          </a:xfrm>
          <a:prstGeom prst="rect">
            <a:avLst/>
          </a:prstGeom>
        </p:spPr>
        <p:txBody>
          <a:bodyPr vert="horz" lIns="0" tIns="0" rIns="0" bIns="0" rtlCol="0">
            <a:normAutofit/>
          </a:bodyPr>
          <a:lstStyle/>
          <a:p>
            <a:pPr lvl="0"/>
            <a:endParaRPr lang="en-US" noProof="0" dirty="0"/>
          </a:p>
        </p:txBody>
      </p:sp>
      <p:sp>
        <p:nvSpPr>
          <p:cNvPr id="65" name="Text Placeholder 8"/>
          <p:cNvSpPr>
            <a:spLocks noGrp="1"/>
          </p:cNvSpPr>
          <p:nvPr>
            <p:ph type="body" sz="quarter" idx="25"/>
          </p:nvPr>
        </p:nvSpPr>
        <p:spPr>
          <a:xfrm>
            <a:off x="4760812" y="4213147"/>
            <a:ext cx="4002006" cy="232278"/>
          </a:xfrm>
        </p:spPr>
        <p:txBody>
          <a:bodyPr lIns="90000" tIns="36000" rIns="90000" bIns="36000">
            <a:normAutofit/>
          </a:bodyPr>
          <a:lstStyle>
            <a:lvl1pPr algn="l">
              <a:defRPr sz="900" b="1"/>
            </a:lvl1pPr>
          </a:lstStyle>
          <a:p>
            <a:pPr lvl="0"/>
            <a:r>
              <a:rPr lang="en-US" noProof="0" dirty="0"/>
              <a:t>Click to edit Master text styles</a:t>
            </a:r>
          </a:p>
        </p:txBody>
      </p:sp>
      <p:grpSp>
        <p:nvGrpSpPr>
          <p:cNvPr id="66" name="Group 65"/>
          <p:cNvGrpSpPr/>
          <p:nvPr userDrawn="1"/>
        </p:nvGrpSpPr>
        <p:grpSpPr>
          <a:xfrm rot="5400000">
            <a:off x="6678839" y="2403865"/>
            <a:ext cx="90000" cy="4090999"/>
            <a:chOff x="685538" y="-71211"/>
            <a:chExt cx="90000" cy="4090999"/>
          </a:xfrm>
        </p:grpSpPr>
        <p:cxnSp>
          <p:nvCxnSpPr>
            <p:cNvPr id="67" name="Straight Connector 66"/>
            <p:cNvCxnSpPr/>
            <p:nvPr userDrawn="1"/>
          </p:nvCxnSpPr>
          <p:spPr>
            <a:xfrm rot="16200000" flipH="1" flipV="1">
              <a:off x="-1319343" y="1974271"/>
              <a:ext cx="4090999" cy="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userDrawn="1"/>
          </p:nvSpPr>
          <p:spPr bwMode="gray">
            <a:xfrm rot="1486320">
              <a:off x="685538" y="3878404"/>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
        <p:nvSpPr>
          <p:cNvPr id="24" name="Text Placeholder 8"/>
          <p:cNvSpPr>
            <a:spLocks noGrp="1"/>
          </p:cNvSpPr>
          <p:nvPr>
            <p:ph type="body" sz="quarter" idx="18"/>
          </p:nvPr>
        </p:nvSpPr>
        <p:spPr>
          <a:xfrm>
            <a:off x="465667"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sp>
        <p:nvSpPr>
          <p:cNvPr id="25" name="Text Placeholder 8"/>
          <p:cNvSpPr>
            <a:spLocks noGrp="1"/>
          </p:cNvSpPr>
          <p:nvPr>
            <p:ph type="body" sz="quarter" idx="27"/>
          </p:nvPr>
        </p:nvSpPr>
        <p:spPr>
          <a:xfrm>
            <a:off x="4751918"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26" name="Group 25"/>
          <p:cNvGrpSpPr/>
          <p:nvPr userDrawn="1"/>
        </p:nvGrpSpPr>
        <p:grpSpPr>
          <a:xfrm rot="5400000">
            <a:off x="6655189" y="-154712"/>
            <a:ext cx="90000" cy="4135144"/>
            <a:chOff x="685538" y="-69635"/>
            <a:chExt cx="90000" cy="4135144"/>
          </a:xfrm>
        </p:grpSpPr>
        <p:cxnSp>
          <p:nvCxnSpPr>
            <p:cNvPr id="27" name="Straight Connector 26"/>
            <p:cNvCxnSpPr/>
            <p:nvPr userDrawn="1"/>
          </p:nvCxnSpPr>
          <p:spPr>
            <a:xfrm rot="16200000" flipH="1" flipV="1">
              <a:off x="-1339234" y="1995737"/>
              <a:ext cx="4135144" cy="4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bwMode="gray">
            <a:xfrm rot="1486320">
              <a:off x="685538" y="389530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29" name="Group 28"/>
          <p:cNvGrpSpPr/>
          <p:nvPr userDrawn="1"/>
        </p:nvGrpSpPr>
        <p:grpSpPr>
          <a:xfrm rot="5400000">
            <a:off x="2375046" y="-152770"/>
            <a:ext cx="90000" cy="4122934"/>
            <a:chOff x="681376" y="-72445"/>
            <a:chExt cx="90000" cy="4122934"/>
          </a:xfrm>
        </p:grpSpPr>
        <p:cxnSp>
          <p:nvCxnSpPr>
            <p:cNvPr id="30" name="Straight Connector 29"/>
            <p:cNvCxnSpPr/>
            <p:nvPr userDrawn="1"/>
          </p:nvCxnSpPr>
          <p:spPr>
            <a:xfrm rot="16200000" flipH="1" flipV="1">
              <a:off x="-1333543" y="1986408"/>
              <a:ext cx="4122934" cy="5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userDrawn="1"/>
          </p:nvSpPr>
          <p:spPr bwMode="gray">
            <a:xfrm rot="1486320">
              <a:off x="681376" y="387554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1716000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26" name="Text Placeholder 8"/>
          <p:cNvSpPr>
            <a:spLocks noGrp="1"/>
          </p:cNvSpPr>
          <p:nvPr>
            <p:ph type="body" sz="quarter" idx="18"/>
          </p:nvPr>
        </p:nvSpPr>
        <p:spPr>
          <a:xfrm>
            <a:off x="465667"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sp>
        <p:nvSpPr>
          <p:cNvPr id="27" name="Text Placeholder 8"/>
          <p:cNvSpPr>
            <a:spLocks noGrp="1"/>
          </p:cNvSpPr>
          <p:nvPr>
            <p:ph type="body" sz="quarter" idx="27"/>
          </p:nvPr>
        </p:nvSpPr>
        <p:spPr>
          <a:xfrm>
            <a:off x="4751918"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28" name="Group 27"/>
          <p:cNvGrpSpPr/>
          <p:nvPr userDrawn="1"/>
        </p:nvGrpSpPr>
        <p:grpSpPr>
          <a:xfrm rot="5400000">
            <a:off x="6655189" y="-154712"/>
            <a:ext cx="90000" cy="4135144"/>
            <a:chOff x="685538" y="-69635"/>
            <a:chExt cx="90000" cy="4135144"/>
          </a:xfrm>
        </p:grpSpPr>
        <p:cxnSp>
          <p:nvCxnSpPr>
            <p:cNvPr id="29" name="Straight Connector 28"/>
            <p:cNvCxnSpPr/>
            <p:nvPr userDrawn="1"/>
          </p:nvCxnSpPr>
          <p:spPr>
            <a:xfrm rot="16200000" flipH="1" flipV="1">
              <a:off x="-1339234" y="1995737"/>
              <a:ext cx="4135144" cy="4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bwMode="gray">
            <a:xfrm rot="1486320">
              <a:off x="685538" y="389530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31" name="Group 30"/>
          <p:cNvGrpSpPr/>
          <p:nvPr userDrawn="1"/>
        </p:nvGrpSpPr>
        <p:grpSpPr>
          <a:xfrm rot="5400000">
            <a:off x="2375046" y="-152770"/>
            <a:ext cx="90000" cy="4122934"/>
            <a:chOff x="681376" y="-72445"/>
            <a:chExt cx="90000" cy="4122934"/>
          </a:xfrm>
        </p:grpSpPr>
        <p:cxnSp>
          <p:nvCxnSpPr>
            <p:cNvPr id="32" name="Straight Connector 31"/>
            <p:cNvCxnSpPr/>
            <p:nvPr userDrawn="1"/>
          </p:nvCxnSpPr>
          <p:spPr>
            <a:xfrm rot="16200000" flipH="1" flipV="1">
              <a:off x="-1333543" y="1986408"/>
              <a:ext cx="4122934" cy="5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bwMode="gray">
            <a:xfrm rot="1486320">
              <a:off x="681376" y="387554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23471053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85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buFont typeface="Arial"/>
              <a:buNone/>
            </a:pPr>
            <a:r>
              <a:rPr lang="fr-FR"/>
              <a:t>© 2018 Deloitte SAS </a:t>
            </a:r>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solidFill>
                  <a:schemeClr val="bg1"/>
                </a:solidFill>
              </a:defRPr>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9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46" name="Text Placeholder 8"/>
          <p:cNvSpPr>
            <a:spLocks noGrp="1"/>
          </p:cNvSpPr>
          <p:nvPr>
            <p:ph type="body" sz="quarter" idx="18"/>
          </p:nvPr>
        </p:nvSpPr>
        <p:spPr>
          <a:xfrm>
            <a:off x="465667"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sp>
        <p:nvSpPr>
          <p:cNvPr id="47" name="Text Placeholder 8"/>
          <p:cNvSpPr>
            <a:spLocks noGrp="1"/>
          </p:cNvSpPr>
          <p:nvPr>
            <p:ph type="body" sz="quarter" idx="27"/>
          </p:nvPr>
        </p:nvSpPr>
        <p:spPr>
          <a:xfrm>
            <a:off x="4751918"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48" name="Group 47"/>
          <p:cNvGrpSpPr/>
          <p:nvPr userDrawn="1"/>
        </p:nvGrpSpPr>
        <p:grpSpPr>
          <a:xfrm rot="5400000">
            <a:off x="6655189" y="-154712"/>
            <a:ext cx="90000" cy="4135144"/>
            <a:chOff x="685538" y="-69635"/>
            <a:chExt cx="90000" cy="4135144"/>
          </a:xfrm>
        </p:grpSpPr>
        <p:cxnSp>
          <p:nvCxnSpPr>
            <p:cNvPr id="49" name="Straight Connector 48"/>
            <p:cNvCxnSpPr/>
            <p:nvPr userDrawn="1"/>
          </p:nvCxnSpPr>
          <p:spPr>
            <a:xfrm rot="16200000" flipH="1" flipV="1">
              <a:off x="-1339234" y="1995737"/>
              <a:ext cx="4135144" cy="4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bwMode="gray">
            <a:xfrm rot="1486320">
              <a:off x="685538" y="389530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1" name="Group 50"/>
          <p:cNvGrpSpPr/>
          <p:nvPr userDrawn="1"/>
        </p:nvGrpSpPr>
        <p:grpSpPr>
          <a:xfrm rot="5400000">
            <a:off x="2375046" y="-152770"/>
            <a:ext cx="90000" cy="4122934"/>
            <a:chOff x="681376" y="-72445"/>
            <a:chExt cx="90000" cy="4122934"/>
          </a:xfrm>
        </p:grpSpPr>
        <p:cxnSp>
          <p:nvCxnSpPr>
            <p:cNvPr id="52" name="Straight Connector 51"/>
            <p:cNvCxnSpPr/>
            <p:nvPr userDrawn="1"/>
          </p:nvCxnSpPr>
          <p:spPr>
            <a:xfrm rot="16200000" flipH="1" flipV="1">
              <a:off x="-1333543" y="1986408"/>
              <a:ext cx="4122934" cy="5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userDrawn="1"/>
          </p:nvSpPr>
          <p:spPr bwMode="gray">
            <a:xfrm rot="1486320">
              <a:off x="681376" y="387554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
        <p:nvSpPr>
          <p:cNvPr id="54" name="Text Placeholder 8"/>
          <p:cNvSpPr>
            <a:spLocks noGrp="1"/>
          </p:cNvSpPr>
          <p:nvPr>
            <p:ph type="body" sz="quarter" idx="19"/>
          </p:nvPr>
        </p:nvSpPr>
        <p:spPr>
          <a:xfrm>
            <a:off x="472439" y="4181321"/>
            <a:ext cx="8295323"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55" name="Group 54"/>
          <p:cNvGrpSpPr/>
          <p:nvPr userDrawn="1"/>
        </p:nvGrpSpPr>
        <p:grpSpPr>
          <a:xfrm>
            <a:off x="348418" y="4368599"/>
            <a:ext cx="8447012" cy="90000"/>
            <a:chOff x="348418" y="4446757"/>
            <a:chExt cx="8447012" cy="90000"/>
          </a:xfrm>
        </p:grpSpPr>
        <p:cxnSp>
          <p:nvCxnSpPr>
            <p:cNvPr id="56" name="Straight Connector 55"/>
            <p:cNvCxnSpPr/>
            <p:nvPr userDrawn="1"/>
          </p:nvCxnSpPr>
          <p:spPr>
            <a:xfrm rot="5400000">
              <a:off x="4571924" y="270704"/>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userDrawn="1"/>
          </p:nvSpPr>
          <p:spPr bwMode="gray">
            <a:xfrm rot="6886320">
              <a:off x="436626" y="444675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234589675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1"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46" name="Text Placeholder 8"/>
          <p:cNvSpPr>
            <a:spLocks noGrp="1"/>
          </p:cNvSpPr>
          <p:nvPr>
            <p:ph type="body" sz="quarter" idx="18"/>
          </p:nvPr>
        </p:nvSpPr>
        <p:spPr>
          <a:xfrm>
            <a:off x="465667"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sp>
        <p:nvSpPr>
          <p:cNvPr id="47" name="Text Placeholder 8"/>
          <p:cNvSpPr>
            <a:spLocks noGrp="1"/>
          </p:cNvSpPr>
          <p:nvPr>
            <p:ph type="body" sz="quarter" idx="27"/>
          </p:nvPr>
        </p:nvSpPr>
        <p:spPr>
          <a:xfrm>
            <a:off x="4751918" y="1673967"/>
            <a:ext cx="4015846"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48" name="Group 47"/>
          <p:cNvGrpSpPr/>
          <p:nvPr userDrawn="1"/>
        </p:nvGrpSpPr>
        <p:grpSpPr>
          <a:xfrm rot="5400000">
            <a:off x="6655189" y="-154712"/>
            <a:ext cx="90000" cy="4135144"/>
            <a:chOff x="685538" y="-69635"/>
            <a:chExt cx="90000" cy="4135144"/>
          </a:xfrm>
        </p:grpSpPr>
        <p:cxnSp>
          <p:nvCxnSpPr>
            <p:cNvPr id="49" name="Straight Connector 48"/>
            <p:cNvCxnSpPr/>
            <p:nvPr userDrawn="1"/>
          </p:nvCxnSpPr>
          <p:spPr>
            <a:xfrm rot="16200000" flipH="1" flipV="1">
              <a:off x="-1339234" y="1995737"/>
              <a:ext cx="4135144" cy="4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bwMode="gray">
            <a:xfrm rot="1486320">
              <a:off x="685538" y="389530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1" name="Group 50"/>
          <p:cNvGrpSpPr/>
          <p:nvPr userDrawn="1"/>
        </p:nvGrpSpPr>
        <p:grpSpPr>
          <a:xfrm rot="5400000">
            <a:off x="2375046" y="-152770"/>
            <a:ext cx="90000" cy="4122934"/>
            <a:chOff x="681376" y="-72445"/>
            <a:chExt cx="90000" cy="4122934"/>
          </a:xfrm>
        </p:grpSpPr>
        <p:cxnSp>
          <p:nvCxnSpPr>
            <p:cNvPr id="52" name="Straight Connector 51"/>
            <p:cNvCxnSpPr/>
            <p:nvPr userDrawn="1"/>
          </p:nvCxnSpPr>
          <p:spPr>
            <a:xfrm rot="16200000" flipH="1" flipV="1">
              <a:off x="-1333543" y="1986408"/>
              <a:ext cx="4122934" cy="5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userDrawn="1"/>
          </p:nvSpPr>
          <p:spPr bwMode="gray">
            <a:xfrm rot="1486320">
              <a:off x="681376" y="387554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
        <p:nvSpPr>
          <p:cNvPr id="54" name="Text Placeholder 8"/>
          <p:cNvSpPr>
            <a:spLocks noGrp="1"/>
          </p:cNvSpPr>
          <p:nvPr>
            <p:ph type="body" sz="quarter" idx="19"/>
          </p:nvPr>
        </p:nvSpPr>
        <p:spPr>
          <a:xfrm>
            <a:off x="472440" y="4181321"/>
            <a:ext cx="4009074"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55" name="Group 54"/>
          <p:cNvGrpSpPr/>
          <p:nvPr userDrawn="1"/>
        </p:nvGrpSpPr>
        <p:grpSpPr>
          <a:xfrm>
            <a:off x="348418" y="4368599"/>
            <a:ext cx="4133095" cy="90000"/>
            <a:chOff x="348418" y="4446757"/>
            <a:chExt cx="4133095" cy="90000"/>
          </a:xfrm>
        </p:grpSpPr>
        <p:cxnSp>
          <p:nvCxnSpPr>
            <p:cNvPr id="56" name="Straight Connector 55"/>
            <p:cNvCxnSpPr/>
            <p:nvPr userDrawn="1"/>
          </p:nvCxnSpPr>
          <p:spPr>
            <a:xfrm flipH="1">
              <a:off x="348418" y="4491757"/>
              <a:ext cx="4133095" cy="2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userDrawn="1"/>
          </p:nvSpPr>
          <p:spPr bwMode="gray">
            <a:xfrm rot="6886320">
              <a:off x="436626" y="4446757"/>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
        <p:nvSpPr>
          <p:cNvPr id="24" name="Text Placeholder 8"/>
          <p:cNvSpPr>
            <a:spLocks noGrp="1"/>
          </p:cNvSpPr>
          <p:nvPr>
            <p:ph type="body" sz="quarter" idx="25"/>
          </p:nvPr>
        </p:nvSpPr>
        <p:spPr>
          <a:xfrm>
            <a:off x="4759235" y="4181321"/>
            <a:ext cx="4002006" cy="232278"/>
          </a:xfrm>
        </p:spPr>
        <p:txBody>
          <a:bodyPr lIns="90000" tIns="36000" rIns="90000" bIns="36000">
            <a:normAutofit/>
          </a:bodyPr>
          <a:lstStyle>
            <a:lvl1pPr algn="l">
              <a:defRPr sz="900" b="1"/>
            </a:lvl1pPr>
          </a:lstStyle>
          <a:p>
            <a:pPr lvl="0"/>
            <a:r>
              <a:rPr lang="en-US" noProof="0" dirty="0"/>
              <a:t>Click to edit Master text styles</a:t>
            </a:r>
          </a:p>
        </p:txBody>
      </p:sp>
      <p:grpSp>
        <p:nvGrpSpPr>
          <p:cNvPr id="25" name="Group 24"/>
          <p:cNvGrpSpPr/>
          <p:nvPr userDrawn="1"/>
        </p:nvGrpSpPr>
        <p:grpSpPr>
          <a:xfrm rot="5400000">
            <a:off x="6655190" y="2349968"/>
            <a:ext cx="90000" cy="4135143"/>
            <a:chOff x="685538" y="-115356"/>
            <a:chExt cx="90000" cy="4135143"/>
          </a:xfrm>
        </p:grpSpPr>
        <p:cxnSp>
          <p:nvCxnSpPr>
            <p:cNvPr id="26" name="Straight Connector 25"/>
            <p:cNvCxnSpPr/>
            <p:nvPr userDrawn="1"/>
          </p:nvCxnSpPr>
          <p:spPr>
            <a:xfrm rot="16200000" flipH="1" flipV="1">
              <a:off x="-1341203" y="1951987"/>
              <a:ext cx="4135143" cy="4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bwMode="gray">
            <a:xfrm rot="1486320">
              <a:off x="685538" y="3849585"/>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87200283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3"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17" name="Text Placeholder 8"/>
          <p:cNvSpPr>
            <a:spLocks noGrp="1"/>
          </p:cNvSpPr>
          <p:nvPr>
            <p:ph type="body" sz="quarter" idx="18"/>
          </p:nvPr>
        </p:nvSpPr>
        <p:spPr>
          <a:xfrm>
            <a:off x="472439" y="1673967"/>
            <a:ext cx="8295323" cy="232278"/>
          </a:xfrm>
        </p:spPr>
        <p:txBody>
          <a:bodyPr lIns="90000" tIns="36000" rIns="90000" bIns="36000">
            <a:normAutofit/>
          </a:bodyPr>
          <a:lstStyle>
            <a:lvl1pPr>
              <a:defRPr sz="900" b="1"/>
            </a:lvl1pPr>
          </a:lstStyle>
          <a:p>
            <a:pPr lvl="0"/>
            <a:r>
              <a:rPr lang="en-US" noProof="0" dirty="0"/>
              <a:t>Click to edit Master text styles</a:t>
            </a:r>
          </a:p>
        </p:txBody>
      </p:sp>
      <p:sp>
        <p:nvSpPr>
          <p:cNvPr id="20" name="Text Placeholder 8"/>
          <p:cNvSpPr>
            <a:spLocks noGrp="1"/>
          </p:cNvSpPr>
          <p:nvPr>
            <p:ph type="body" sz="quarter" idx="19"/>
          </p:nvPr>
        </p:nvSpPr>
        <p:spPr>
          <a:xfrm>
            <a:off x="472439" y="4181321"/>
            <a:ext cx="8295323"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24" name="Group 23"/>
          <p:cNvGrpSpPr/>
          <p:nvPr userDrawn="1"/>
        </p:nvGrpSpPr>
        <p:grpSpPr>
          <a:xfrm>
            <a:off x="348418" y="1858070"/>
            <a:ext cx="8447012" cy="90000"/>
            <a:chOff x="348418" y="2089070"/>
            <a:chExt cx="8447012" cy="90000"/>
          </a:xfrm>
        </p:grpSpPr>
        <p:cxnSp>
          <p:nvCxnSpPr>
            <p:cNvPr id="25" name="Straight Connector 24"/>
            <p:cNvCxnSpPr/>
            <p:nvPr userDrawn="1"/>
          </p:nvCxnSpPr>
          <p:spPr>
            <a:xfrm rot="5400000">
              <a:off x="4571924" y="-2085090"/>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bwMode="gray">
            <a:xfrm rot="6886320">
              <a:off x="436625" y="2089070"/>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27" name="Group 26"/>
          <p:cNvGrpSpPr/>
          <p:nvPr userDrawn="1"/>
        </p:nvGrpSpPr>
        <p:grpSpPr>
          <a:xfrm>
            <a:off x="348418" y="4367000"/>
            <a:ext cx="8447012" cy="90000"/>
            <a:chOff x="348418" y="4445158"/>
            <a:chExt cx="8447012" cy="90000"/>
          </a:xfrm>
        </p:grpSpPr>
        <p:cxnSp>
          <p:nvCxnSpPr>
            <p:cNvPr id="28" name="Straight Connector 27"/>
            <p:cNvCxnSpPr/>
            <p:nvPr userDrawn="1"/>
          </p:nvCxnSpPr>
          <p:spPr>
            <a:xfrm rot="5400000">
              <a:off x="4571924" y="270704"/>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bwMode="gray">
            <a:xfrm rot="6886320">
              <a:off x="436626" y="4445158"/>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181802095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10"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11"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‹N°›</a:t>
            </a:fld>
            <a:endParaRPr lang="fr-FR"/>
          </a:p>
        </p:txBody>
      </p:sp>
      <p:sp>
        <p:nvSpPr>
          <p:cNvPr id="12"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Base de l'analyse : 48 réponses</a:t>
            </a:r>
            <a:endParaRPr lang="fr-FR" dirty="0"/>
          </a:p>
        </p:txBody>
      </p:sp>
      <p:sp>
        <p:nvSpPr>
          <p:cNvPr id="23" name="Text Placeholder 8"/>
          <p:cNvSpPr>
            <a:spLocks noGrp="1"/>
          </p:cNvSpPr>
          <p:nvPr>
            <p:ph type="body" sz="quarter" idx="13" hasCustomPrompt="1"/>
          </p:nvPr>
        </p:nvSpPr>
        <p:spPr>
          <a:xfrm>
            <a:off x="376239" y="651602"/>
            <a:ext cx="8391525"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16" name="Text Placeholder 8"/>
          <p:cNvSpPr>
            <a:spLocks noGrp="1"/>
          </p:cNvSpPr>
          <p:nvPr>
            <p:ph type="body" sz="quarter" idx="18"/>
          </p:nvPr>
        </p:nvSpPr>
        <p:spPr>
          <a:xfrm>
            <a:off x="472439" y="1673967"/>
            <a:ext cx="8295323" cy="232278"/>
          </a:xfrm>
        </p:spPr>
        <p:txBody>
          <a:bodyPr lIns="90000" tIns="36000" rIns="90000" bIns="36000">
            <a:normAutofit/>
          </a:bodyPr>
          <a:lstStyle>
            <a:lvl1pPr>
              <a:defRPr sz="900" b="1"/>
            </a:lvl1pPr>
          </a:lstStyle>
          <a:p>
            <a:pPr lvl="0"/>
            <a:r>
              <a:rPr lang="en-US" noProof="0" dirty="0"/>
              <a:t>Click to edit Master text styles</a:t>
            </a:r>
          </a:p>
        </p:txBody>
      </p:sp>
      <p:grpSp>
        <p:nvGrpSpPr>
          <p:cNvPr id="18" name="Group 17"/>
          <p:cNvGrpSpPr/>
          <p:nvPr userDrawn="1"/>
        </p:nvGrpSpPr>
        <p:grpSpPr>
          <a:xfrm>
            <a:off x="348418" y="1858070"/>
            <a:ext cx="8447012" cy="90000"/>
            <a:chOff x="348418" y="2089070"/>
            <a:chExt cx="8447012" cy="90000"/>
          </a:xfrm>
        </p:grpSpPr>
        <p:cxnSp>
          <p:nvCxnSpPr>
            <p:cNvPr id="19" name="Straight Connector 18"/>
            <p:cNvCxnSpPr/>
            <p:nvPr userDrawn="1"/>
          </p:nvCxnSpPr>
          <p:spPr>
            <a:xfrm rot="5400000">
              <a:off x="4571924" y="-2085090"/>
              <a:ext cx="0" cy="8447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bwMode="gray">
            <a:xfrm rot="6886320">
              <a:off x="436625" y="2089070"/>
              <a:ext cx="90000" cy="90000"/>
            </a:xfrm>
            <a:prstGeom prst="rect">
              <a:avLst/>
            </a:prstGeom>
            <a:solidFill>
              <a:schemeClr val="tx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spTree>
    <p:extLst>
      <p:ext uri="{BB962C8B-B14F-4D97-AF65-F5344CB8AC3E}">
        <p14:creationId xmlns:p14="http://schemas.microsoft.com/office/powerpoint/2010/main" val="308572664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28137" y="4211955"/>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3"/>
          </a:xfrm>
        </p:spPr>
        <p:txBody>
          <a:bodyPr anchor="b" anchorCtr="0"/>
          <a:lstStyle>
            <a:lvl1pPr>
              <a:lnSpc>
                <a:spcPct val="100000"/>
              </a:lnSpc>
              <a:defRPr sz="951"/>
            </a:lvl1pPr>
          </a:lstStyle>
          <a:p>
            <a:pPr lvl="0"/>
            <a:r>
              <a:rPr lang="en-US" noProof="0"/>
              <a:t>Click to edit Master text styles</a:t>
            </a: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7169260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50" Type="http://schemas.openxmlformats.org/officeDocument/2006/relationships/tags" Target="../tags/tag2.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9" Type="http://schemas.openxmlformats.org/officeDocument/2006/relationships/slideLayout" Target="../slideLayouts/slideLayout76.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vmlDrawing" Target="../drawings/vmlDrawing2.v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52" Type="http://schemas.openxmlformats.org/officeDocument/2006/relationships/image" Target="../media/image1.emf"/><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theme" Target="../theme/theme2.xml"/><Relationship Id="rId8" Type="http://schemas.openxmlformats.org/officeDocument/2006/relationships/slideLayout" Target="../slideLayouts/slideLayout55.xml"/><Relationship Id="rId51" Type="http://schemas.openxmlformats.org/officeDocument/2006/relationships/oleObject" Target="../embeddings/oleObject2.bin"/><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0"/>
            </p:custDataLst>
            <p:extLst>
              <p:ext uri="{D42A27DB-BD31-4B8C-83A1-F6EECF244321}">
                <p14:modId xmlns:p14="http://schemas.microsoft.com/office/powerpoint/2010/main" val="166891810"/>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2580" name="think-cell Slide" r:id="rId51" imgW="270" imgH="270" progId="TCLayout.ActiveDocument.1">
                  <p:embed/>
                </p:oleObj>
              </mc:Choice>
              <mc:Fallback>
                <p:oleObj name="think-cell Slide" r:id="rId51" imgW="270" imgH="270" progId="TCLayout.ActiveDocument.1">
                  <p:embed/>
                  <p:pic>
                    <p:nvPicPr>
                      <p:cNvPr id="0" name=""/>
                      <p:cNvPicPr/>
                      <p:nvPr/>
                    </p:nvPicPr>
                    <p:blipFill>
                      <a:blip r:embed="rId52"/>
                      <a:stretch>
                        <a:fillRect/>
                      </a:stretch>
                    </p:blipFill>
                    <p:spPr>
                      <a:xfrm>
                        <a:off x="1590" y="1589"/>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40" y="317502"/>
            <a:ext cx="8391525"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376239" y="1665290"/>
            <a:ext cx="8391525" cy="471646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cSld>
  <p:clrMap bg1="lt1" tx1="dk1" bg2="lt2" tx2="dk2" accent1="accent1" accent2="accent2" accent3="accent3" accent4="accent4" accent5="accent5" accent6="accent6" hlink="hlink" folHlink="folHlink"/>
  <p:sldLayoutIdLst>
    <p:sldLayoutId id="2147483702" r:id="rId1"/>
    <p:sldLayoutId id="2147483701" r:id="rId2"/>
    <p:sldLayoutId id="2147483755" r:id="rId3"/>
    <p:sldLayoutId id="2147483756"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699" r:id="rId20"/>
    <p:sldLayoutId id="2147483714" r:id="rId21"/>
    <p:sldLayoutId id="2147483697" r:id="rId22"/>
    <p:sldLayoutId id="2147483716" r:id="rId23"/>
    <p:sldLayoutId id="2147483717" r:id="rId24"/>
    <p:sldLayoutId id="2147483718" r:id="rId25"/>
    <p:sldLayoutId id="2147483728" r:id="rId26"/>
    <p:sldLayoutId id="2147483720" r:id="rId27"/>
    <p:sldLayoutId id="2147483721" r:id="rId28"/>
    <p:sldLayoutId id="2147483722" r:id="rId29"/>
    <p:sldLayoutId id="2147483695" r:id="rId30"/>
    <p:sldLayoutId id="2147483751" r:id="rId31"/>
    <p:sldLayoutId id="2147483724" r:id="rId32"/>
    <p:sldLayoutId id="2147483725" r:id="rId33"/>
    <p:sldLayoutId id="2147483726" r:id="rId34"/>
    <p:sldLayoutId id="2147483727" r:id="rId35"/>
    <p:sldLayoutId id="2147483698" r:id="rId36"/>
    <p:sldLayoutId id="2147483752" r:id="rId37"/>
    <p:sldLayoutId id="2147483696" r:id="rId38"/>
    <p:sldLayoutId id="2147483759" r:id="rId39"/>
    <p:sldLayoutId id="2147483760" r:id="rId40"/>
    <p:sldLayoutId id="2147483758" r:id="rId41"/>
    <p:sldLayoutId id="2147483763" r:id="rId42"/>
    <p:sldLayoutId id="2147483764" r:id="rId43"/>
    <p:sldLayoutId id="2147483766" r:id="rId44"/>
    <p:sldLayoutId id="2147483762" r:id="rId45"/>
    <p:sldLayoutId id="2147483761" r:id="rId46"/>
    <p:sldLayoutId id="2147483765" r:id="rId47"/>
  </p:sldLayoutIdLst>
  <p:transition>
    <p:fade/>
  </p:transition>
  <p:hf hdr="0"/>
  <p:txStyles>
    <p:titleStyle>
      <a:lvl1pPr algn="l" defTabSz="914377" rtl="0" eaLnBrk="1" latinLnBrk="0" hangingPunct="1">
        <a:spcBef>
          <a:spcPct val="0"/>
        </a:spcBef>
        <a:buNone/>
        <a:defRPr sz="2000" kern="1200">
          <a:solidFill>
            <a:schemeClr val="tx1"/>
          </a:solidFill>
          <a:latin typeface="+mj-lt"/>
          <a:ea typeface="+mj-ea"/>
          <a:cs typeface="+mj-cs"/>
        </a:defRPr>
      </a:lvl1pPr>
    </p:titleStyle>
    <p:body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0"/>
            </p:custDataLs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101" name="think-cell Slide" r:id="rId51" imgW="270" imgH="270" progId="TCLayout.ActiveDocument.1">
                  <p:embed/>
                </p:oleObj>
              </mc:Choice>
              <mc:Fallback>
                <p:oleObj name="think-cell Slide" r:id="rId51" imgW="270" imgH="270" progId="TCLayout.ActiveDocument.1">
                  <p:embed/>
                  <p:pic>
                    <p:nvPicPr>
                      <p:cNvPr id="4" name="Object 3" hidden="1"/>
                      <p:cNvPicPr/>
                      <p:nvPr/>
                    </p:nvPicPr>
                    <p:blipFill>
                      <a:blip r:embed="rId52"/>
                      <a:stretch>
                        <a:fillRect/>
                      </a:stretch>
                    </p:blipFill>
                    <p:spPr>
                      <a:xfrm>
                        <a:off x="1590" y="1589"/>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40" y="317502"/>
            <a:ext cx="8391525"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376239" y="1665290"/>
            <a:ext cx="8391525" cy="471646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Footer Placeholder 2"/>
          <p:cNvSpPr>
            <a:spLocks noGrp="1"/>
          </p:cNvSpPr>
          <p:nvPr>
            <p:ph type="ftr" sz="quarter" idx="3"/>
          </p:nvPr>
        </p:nvSpPr>
        <p:spPr>
          <a:xfrm>
            <a:off x="376237" y="6477000"/>
            <a:ext cx="4016376" cy="100156"/>
          </a:xfrm>
          <a:prstGeom prst="rect">
            <a:avLst/>
          </a:prstGeom>
          <a:noFill/>
        </p:spPr>
        <p:txBody>
          <a:bodyPr wrap="square" lIns="0" tIns="0" rIns="0" bIns="0" rtlCol="0">
            <a:spAutoFit/>
          </a:bodyPr>
          <a:lstStyle>
            <a:lvl1pPr>
              <a:defRPr lang="fr-FR" sz="651" dirty="0"/>
            </a:lvl1pPr>
          </a:lstStyle>
          <a:p>
            <a:pPr>
              <a:spcBef>
                <a:spcPts val="600"/>
              </a:spcBef>
              <a:buSzPct val="100000"/>
              <a:buFont typeface="Arial"/>
              <a:buNone/>
            </a:pPr>
            <a:r>
              <a:rPr lang="fr-FR"/>
              <a:t>© 2018 Deloitte SAS </a:t>
            </a:r>
            <a:endParaRPr lang="fr-FR" dirty="0"/>
          </a:p>
        </p:txBody>
      </p:sp>
      <p:sp>
        <p:nvSpPr>
          <p:cNvPr id="8" name="Slide Number Placeholder 7"/>
          <p:cNvSpPr>
            <a:spLocks noGrp="1"/>
          </p:cNvSpPr>
          <p:nvPr>
            <p:ph type="sldNum" sz="quarter" idx="4"/>
          </p:nvPr>
        </p:nvSpPr>
        <p:spPr>
          <a:xfrm>
            <a:off x="8536784" y="6477000"/>
            <a:ext cx="230981" cy="100156"/>
          </a:xfrm>
          <a:prstGeom prst="rect">
            <a:avLst/>
          </a:prstGeom>
          <a:noFill/>
        </p:spPr>
        <p:txBody>
          <a:bodyPr wrap="square" lIns="0" tIns="0" rIns="0" bIns="0" rtlCol="0">
            <a:spAutoFit/>
          </a:bodyPr>
          <a:lstStyle>
            <a:lvl1pPr algn="r">
              <a:defRPr lang="fr-FR" sz="651" smtClean="0"/>
            </a:lvl1pPr>
          </a:lstStyle>
          <a:p>
            <a:pPr>
              <a:spcBef>
                <a:spcPts val="600"/>
              </a:spcBef>
              <a:buSzPct val="100000"/>
              <a:buFont typeface="Arial"/>
              <a:buNone/>
            </a:pPr>
            <a:fld id="{4654C24A-AA93-4318-A7E9-AF587A936244}" type="slidenum">
              <a:rPr lang="fr-FR" smtClean="0"/>
              <a:pPr>
                <a:spcBef>
                  <a:spcPts val="600"/>
                </a:spcBef>
                <a:buSzPct val="100000"/>
                <a:buFont typeface="Arial"/>
                <a:buNone/>
              </a:pPr>
              <a:t>‹N°›</a:t>
            </a:fld>
            <a:endParaRPr lang="fr-FR"/>
          </a:p>
        </p:txBody>
      </p:sp>
      <p:sp>
        <p:nvSpPr>
          <p:cNvPr id="9" name="Date Placeholder 8"/>
          <p:cNvSpPr>
            <a:spLocks noGrp="1"/>
          </p:cNvSpPr>
          <p:nvPr>
            <p:ph type="dt" sz="half" idx="2"/>
          </p:nvPr>
        </p:nvSpPr>
        <p:spPr>
          <a:xfrm>
            <a:off x="4751388" y="6477000"/>
            <a:ext cx="3672420" cy="100156"/>
          </a:xfrm>
          <a:prstGeom prst="rect">
            <a:avLst/>
          </a:prstGeom>
          <a:noFill/>
        </p:spPr>
        <p:txBody>
          <a:bodyPr wrap="square" lIns="0" tIns="0" rIns="0" bIns="0" rtlCol="0">
            <a:spAutoFit/>
          </a:bodyPr>
          <a:lstStyle>
            <a:lvl1pPr algn="r">
              <a:defRPr lang="fr-FR" sz="651" smtClean="0"/>
            </a:lvl1p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34979645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Lst>
  <p:transition>
    <p:fade/>
  </p:transition>
  <p:hf hdr="0"/>
  <p:txStyles>
    <p:titleStyle>
      <a:lvl1pPr algn="l" defTabSz="914377" rtl="0" eaLnBrk="1" latinLnBrk="0" hangingPunct="1">
        <a:spcBef>
          <a:spcPct val="0"/>
        </a:spcBef>
        <a:buNone/>
        <a:defRPr sz="2000" kern="1200">
          <a:solidFill>
            <a:schemeClr val="tx1"/>
          </a:solidFill>
          <a:latin typeface="+mj-lt"/>
          <a:ea typeface="+mj-ea"/>
          <a:cs typeface="+mj-cs"/>
        </a:defRPr>
      </a:lvl1pPr>
    </p:titleStyle>
    <p:body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chart" Target="../charts/chart15.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46.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45.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chart" Target="../charts/chart36.xml"/></Relationships>
</file>

<file path=ppt/slides/_rels/slide2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chart" Target="../charts/char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3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chart" Target="../charts/chart48.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1.xml"/><Relationship Id="rId5" Type="http://schemas.openxmlformats.org/officeDocument/2006/relationships/chart" Target="../charts/char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2335955" y="1195795"/>
            <a:ext cx="4462810" cy="4462810"/>
          </a:xfrm>
        </p:spPr>
      </p:pic>
      <p:sp>
        <p:nvSpPr>
          <p:cNvPr id="5" name="Title 4"/>
          <p:cNvSpPr>
            <a:spLocks noGrp="1"/>
          </p:cNvSpPr>
          <p:nvPr>
            <p:ph type="ctrTitle"/>
          </p:nvPr>
        </p:nvSpPr>
        <p:spPr/>
        <p:txBody>
          <a:bodyPr/>
          <a:lstStyle/>
          <a:p>
            <a:r>
              <a:rPr lang="fr-FR" dirty="0"/>
              <a:t>CFO Survey – 11</a:t>
            </a:r>
            <a:r>
              <a:rPr lang="fr-FR" baseline="30000" dirty="0"/>
              <a:t>ème</a:t>
            </a:r>
            <a:r>
              <a:rPr lang="fr-FR" dirty="0"/>
              <a:t> édition</a:t>
            </a:r>
          </a:p>
        </p:txBody>
      </p:sp>
      <p:sp>
        <p:nvSpPr>
          <p:cNvPr id="6" name="Subtitle 5"/>
          <p:cNvSpPr>
            <a:spLocks noGrp="1"/>
          </p:cNvSpPr>
          <p:nvPr>
            <p:ph type="subTitle" idx="1"/>
          </p:nvPr>
        </p:nvSpPr>
        <p:spPr/>
        <p:txBody>
          <a:bodyPr/>
          <a:lstStyle/>
          <a:p>
            <a:r>
              <a:rPr lang="fr-FR" dirty="0"/>
              <a:t>Printemps 2018</a:t>
            </a:r>
          </a:p>
        </p:txBody>
      </p:sp>
      <p:sp>
        <p:nvSpPr>
          <p:cNvPr id="7" name="Text Placeholder 6"/>
          <p:cNvSpPr>
            <a:spLocks noGrp="1"/>
          </p:cNvSpPr>
          <p:nvPr>
            <p:ph type="body" sz="quarter" idx="10"/>
          </p:nvPr>
        </p:nvSpPr>
        <p:spPr/>
        <p:txBody>
          <a:bodyPr/>
          <a:lstStyle/>
          <a:p>
            <a:r>
              <a:rPr lang="fr-FR" dirty="0"/>
              <a:t>Mai 2018</a:t>
            </a:r>
          </a:p>
        </p:txBody>
      </p:sp>
    </p:spTree>
    <p:extLst>
      <p:ext uri="{BB962C8B-B14F-4D97-AF65-F5344CB8AC3E}">
        <p14:creationId xmlns:p14="http://schemas.microsoft.com/office/powerpoint/2010/main" val="32181810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Perspectives économiques et financières</a:t>
            </a:r>
            <a:endParaRPr lang="fr-FR" dirty="0"/>
          </a:p>
        </p:txBody>
      </p:sp>
      <p:sp>
        <p:nvSpPr>
          <p:cNvPr id="65" name="Footer Placeholder 6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51" b="0" i="0" u="none" strike="noStrike" kern="1200" cap="none" spc="0" normalizeH="0" baseline="0" noProof="0">
                <a:ln>
                  <a:noFill/>
                </a:ln>
                <a:solidFill>
                  <a:prstClr val="black"/>
                </a:solidFill>
                <a:effectLst/>
                <a:uLnTx/>
                <a:uFillTx/>
                <a:latin typeface="Verdana"/>
                <a:ea typeface="+mn-ea"/>
                <a:cs typeface="+mn-cs"/>
              </a:rPr>
              <a:t>© 2018 Deloitte SAS </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66" name="Slide Number Placeholder 6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4C24A-AA93-4318-A7E9-AF587A936244}" type="slidenum">
              <a:rPr kumimoji="0" lang="fr-FR" sz="651"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651" b="0" i="0" u="none" strike="noStrike" kern="1200" cap="none" spc="0" normalizeH="0" baseline="0" noProof="0">
              <a:ln>
                <a:noFill/>
              </a:ln>
              <a:solidFill>
                <a:prstClr val="black"/>
              </a:solidFill>
              <a:effectLst/>
              <a:uLnTx/>
              <a:uFillTx/>
              <a:latin typeface="Verdana"/>
              <a:ea typeface="+mn-ea"/>
              <a:cs typeface="+mn-cs"/>
            </a:endParaRPr>
          </a:p>
        </p:txBody>
      </p:sp>
      <p:sp>
        <p:nvSpPr>
          <p:cNvPr id="64" name="Date Placeholder 6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651" b="0" i="0" u="none" strike="noStrike" kern="1200" cap="none" spc="0" normalizeH="0" baseline="0" noProof="0">
                <a:ln>
                  <a:noFill/>
                </a:ln>
                <a:solidFill>
                  <a:prstClr val="black"/>
                </a:solidFill>
                <a:effectLst/>
                <a:uLnTx/>
                <a:uFillTx/>
                <a:latin typeface="Verdana"/>
                <a:ea typeface="+mn-ea"/>
                <a:cs typeface="+mn-cs"/>
              </a:rPr>
              <a:t>Base de l'analyse : 48 réponses</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76" name="Text Placeholder 175"/>
          <p:cNvSpPr>
            <a:spLocks noGrp="1"/>
          </p:cNvSpPr>
          <p:nvPr>
            <p:ph type="body" sz="quarter" idx="13"/>
          </p:nvPr>
        </p:nvSpPr>
        <p:spPr/>
        <p:txBody>
          <a:bodyPr/>
          <a:lstStyle/>
          <a:p>
            <a:pPr>
              <a:spcAft>
                <a:spcPts val="300"/>
              </a:spcAft>
            </a:pPr>
            <a:r>
              <a:rPr lang="fr-FR" sz="1200" dirty="0">
                <a:solidFill>
                  <a:schemeClr val="accent6">
                    <a:lumMod val="75000"/>
                  </a:schemeClr>
                </a:solidFill>
              </a:rPr>
              <a:t>Un déclic important se manifeste dans les décisions des CFO français. Ils sont plus optimistes que les CFO en Europe pour leur chiffre d’affaires, et presque autant pour leur marge.</a:t>
            </a:r>
          </a:p>
        </p:txBody>
      </p:sp>
      <p:sp>
        <p:nvSpPr>
          <p:cNvPr id="9" name="Text Placeholder 8"/>
          <p:cNvSpPr>
            <a:spLocks noGrp="1"/>
          </p:cNvSpPr>
          <p:nvPr>
            <p:ph type="body" sz="quarter" idx="18"/>
          </p:nvPr>
        </p:nvSpPr>
        <p:spPr/>
        <p:txBody>
          <a:bodyPr/>
          <a:lstStyle/>
          <a:p>
            <a:r>
              <a:rPr lang="fr-FR" dirty="0"/>
              <a:t>Evolution du chiffre d’affaires : France vs. EU</a:t>
            </a:r>
          </a:p>
        </p:txBody>
      </p:sp>
      <p:sp>
        <p:nvSpPr>
          <p:cNvPr id="5" name="Text Placeholder 4"/>
          <p:cNvSpPr>
            <a:spLocks noGrp="1"/>
          </p:cNvSpPr>
          <p:nvPr>
            <p:ph type="body" sz="quarter" idx="19"/>
          </p:nvPr>
        </p:nvSpPr>
        <p:spPr/>
        <p:txBody>
          <a:bodyPr/>
          <a:lstStyle/>
          <a:p>
            <a:r>
              <a:rPr lang="fr-FR" dirty="0"/>
              <a:t>Evolution de la marge opérationnelle : France vs. EU</a:t>
            </a:r>
          </a:p>
        </p:txBody>
      </p:sp>
      <p:graphicFrame>
        <p:nvGraphicFramePr>
          <p:cNvPr id="68" name="Chart 67"/>
          <p:cNvGraphicFramePr/>
          <p:nvPr>
            <p:extLst/>
          </p:nvPr>
        </p:nvGraphicFramePr>
        <p:xfrm>
          <a:off x="1318661" y="2021305"/>
          <a:ext cx="6506678" cy="21196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9" name="Chart 68"/>
          <p:cNvGraphicFramePr/>
          <p:nvPr>
            <p:extLst/>
          </p:nvPr>
        </p:nvGraphicFramePr>
        <p:xfrm>
          <a:off x="1318661" y="4530603"/>
          <a:ext cx="6506678" cy="21196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314358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p:cNvGrpSpPr/>
          <p:nvPr/>
        </p:nvGrpSpPr>
        <p:grpSpPr>
          <a:xfrm>
            <a:off x="1871133" y="2462887"/>
            <a:ext cx="2460482" cy="1386596"/>
            <a:chOff x="376238" y="2578313"/>
            <a:chExt cx="8391526" cy="1199933"/>
          </a:xfrm>
        </p:grpSpPr>
        <p:cxnSp>
          <p:nvCxnSpPr>
            <p:cNvPr id="86" name="Straight Connector 85"/>
            <p:cNvCxnSpPr/>
            <p:nvPr/>
          </p:nvCxnSpPr>
          <p:spPr>
            <a:xfrm flipH="1">
              <a:off x="376238" y="257831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76238" y="287829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76238" y="317828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376238" y="347826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376238" y="37782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fr-FR"/>
              <a:t>Perspectives économiques et financières</a:t>
            </a:r>
            <a:endParaRPr lang="fr-FR" dirty="0"/>
          </a:p>
        </p:txBody>
      </p:sp>
      <p:sp>
        <p:nvSpPr>
          <p:cNvPr id="65" name="Footer Placeholder 64"/>
          <p:cNvSpPr>
            <a:spLocks noGrp="1"/>
          </p:cNvSpPr>
          <p:nvPr>
            <p:ph type="ftr" sz="quarter" idx="3"/>
          </p:nvPr>
        </p:nvSpPr>
        <p:spPr/>
        <p:txBody>
          <a:bodyPr/>
          <a:lstStyle/>
          <a:p>
            <a:r>
              <a:rPr lang="fr-FR"/>
              <a:t>© 2018 Deloitte SAS </a:t>
            </a:r>
            <a:endParaRPr lang="fr-FR" dirty="0"/>
          </a:p>
        </p:txBody>
      </p:sp>
      <p:sp>
        <p:nvSpPr>
          <p:cNvPr id="66" name="Slide Number Placeholder 65"/>
          <p:cNvSpPr>
            <a:spLocks noGrp="1"/>
          </p:cNvSpPr>
          <p:nvPr>
            <p:ph type="sldNum" sz="quarter" idx="4"/>
          </p:nvPr>
        </p:nvSpPr>
        <p:spPr/>
        <p:txBody>
          <a:bodyPr/>
          <a:lstStyle/>
          <a:p>
            <a:fld id="{4654C24A-AA93-4318-A7E9-AF587A936244}" type="slidenum">
              <a:rPr lang="fr-FR" smtClean="0"/>
              <a:pPr/>
              <a:t>11</a:t>
            </a:fld>
            <a:endParaRPr lang="fr-FR"/>
          </a:p>
        </p:txBody>
      </p:sp>
      <p:sp>
        <p:nvSpPr>
          <p:cNvPr id="64" name="Date Placeholder 63"/>
          <p:cNvSpPr>
            <a:spLocks noGrp="1"/>
          </p:cNvSpPr>
          <p:nvPr>
            <p:ph type="dt" sz="half" idx="2"/>
          </p:nvPr>
        </p:nvSpPr>
        <p:spPr/>
        <p:txBody>
          <a:bodyPr/>
          <a:lstStyle/>
          <a:p>
            <a:r>
              <a:rPr lang="fr-FR"/>
              <a:t>Base de l'analyse : 48 réponses</a:t>
            </a:r>
            <a:endParaRPr lang="fr-FR" dirty="0"/>
          </a:p>
        </p:txBody>
      </p:sp>
      <p:sp>
        <p:nvSpPr>
          <p:cNvPr id="176" name="Text Placeholder 175"/>
          <p:cNvSpPr>
            <a:spLocks noGrp="1"/>
          </p:cNvSpPr>
          <p:nvPr>
            <p:ph type="body" sz="quarter" idx="13"/>
          </p:nvPr>
        </p:nvSpPr>
        <p:spPr/>
        <p:txBody>
          <a:bodyPr/>
          <a:lstStyle/>
          <a:p>
            <a:pPr>
              <a:spcAft>
                <a:spcPts val="300"/>
              </a:spcAft>
            </a:pPr>
            <a:r>
              <a:rPr lang="fr-FR" sz="1200" dirty="0">
                <a:solidFill>
                  <a:schemeClr val="accent6">
                    <a:lumMod val="75000"/>
                  </a:schemeClr>
                </a:solidFill>
              </a:rPr>
              <a:t>71% des dirigeants prévoient une croissance de leur chiffre d’affaires, 48% une stabilité de leur marge opérationnelle et 35% une hausse. Pour les 12 prochains mois, les estimations des CFO tendent largement vers une croissance de l’investissement et du nombre d’employés, alors que les prévisions tendaient plus vers une plus grande stabilité il y a 6 mois. </a:t>
            </a:r>
          </a:p>
          <a:p>
            <a:pPr>
              <a:spcAft>
                <a:spcPts val="300"/>
              </a:spcAft>
            </a:pPr>
            <a:endParaRPr lang="fr-FR" sz="1200" dirty="0"/>
          </a:p>
        </p:txBody>
      </p:sp>
      <p:sp>
        <p:nvSpPr>
          <p:cNvPr id="9" name="Text Placeholder 8"/>
          <p:cNvSpPr>
            <a:spLocks noGrp="1"/>
          </p:cNvSpPr>
          <p:nvPr>
            <p:ph type="body" sz="quarter" idx="18"/>
          </p:nvPr>
        </p:nvSpPr>
        <p:spPr/>
        <p:txBody>
          <a:bodyPr/>
          <a:lstStyle/>
          <a:p>
            <a:r>
              <a:rPr lang="fr-FR" dirty="0"/>
              <a:t>Evolution du chiffre d’affaires</a:t>
            </a:r>
          </a:p>
        </p:txBody>
      </p:sp>
      <p:sp>
        <p:nvSpPr>
          <p:cNvPr id="24" name="Text Placeholder 23"/>
          <p:cNvSpPr>
            <a:spLocks noGrp="1"/>
          </p:cNvSpPr>
          <p:nvPr>
            <p:ph type="body" sz="quarter" idx="27"/>
          </p:nvPr>
        </p:nvSpPr>
        <p:spPr/>
        <p:txBody>
          <a:bodyPr/>
          <a:lstStyle/>
          <a:p>
            <a:r>
              <a:rPr lang="fr-FR"/>
              <a:t>Evolution de la marge opérationnelle</a:t>
            </a:r>
            <a:endParaRPr lang="fr-FR" dirty="0"/>
          </a:p>
        </p:txBody>
      </p:sp>
      <p:sp>
        <p:nvSpPr>
          <p:cNvPr id="139" name="Text Placeholder 138"/>
          <p:cNvSpPr>
            <a:spLocks noGrp="1"/>
          </p:cNvSpPr>
          <p:nvPr>
            <p:ph type="body" sz="quarter" idx="19"/>
          </p:nvPr>
        </p:nvSpPr>
        <p:spPr/>
        <p:txBody>
          <a:bodyPr/>
          <a:lstStyle/>
          <a:p>
            <a:r>
              <a:rPr lang="fr-FR"/>
              <a:t>Evolution de l’investissement</a:t>
            </a:r>
            <a:endParaRPr lang="fr-FR" dirty="0"/>
          </a:p>
        </p:txBody>
      </p:sp>
      <p:sp>
        <p:nvSpPr>
          <p:cNvPr id="23" name="Text Placeholder 22"/>
          <p:cNvSpPr>
            <a:spLocks noGrp="1"/>
          </p:cNvSpPr>
          <p:nvPr>
            <p:ph type="body" sz="quarter" idx="25"/>
          </p:nvPr>
        </p:nvSpPr>
        <p:spPr/>
        <p:txBody>
          <a:bodyPr/>
          <a:lstStyle/>
          <a:p>
            <a:r>
              <a:rPr lang="fr-FR"/>
              <a:t>Evolution du nombre d’employés</a:t>
            </a:r>
            <a:endParaRPr lang="fr-FR" dirty="0"/>
          </a:p>
        </p:txBody>
      </p:sp>
      <p:graphicFrame>
        <p:nvGraphicFramePr>
          <p:cNvPr id="141" name="Chart 140"/>
          <p:cNvGraphicFramePr/>
          <p:nvPr>
            <p:extLst>
              <p:ext uri="{D42A27DB-BD31-4B8C-83A1-F6EECF244321}">
                <p14:modId xmlns:p14="http://schemas.microsoft.com/office/powerpoint/2010/main" val="1017381182"/>
              </p:ext>
            </p:extLst>
          </p:nvPr>
        </p:nvGraphicFramePr>
        <p:xfrm>
          <a:off x="1818447" y="2076563"/>
          <a:ext cx="2474153" cy="1848946"/>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Group 41"/>
          <p:cNvGrpSpPr/>
          <p:nvPr/>
        </p:nvGrpSpPr>
        <p:grpSpPr>
          <a:xfrm>
            <a:off x="449853" y="2142604"/>
            <a:ext cx="1368595" cy="1334831"/>
            <a:chOff x="3744001" y="2300728"/>
            <a:chExt cx="1656000" cy="1155138"/>
          </a:xfrm>
        </p:grpSpPr>
        <p:sp>
          <p:nvSpPr>
            <p:cNvPr id="44" name="Rectangle 43"/>
            <p:cNvSpPr/>
            <p:nvPr/>
          </p:nvSpPr>
          <p:spPr>
            <a:xfrm>
              <a:off x="3744001" y="2600712"/>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croissance</a:t>
              </a:r>
            </a:p>
          </p:txBody>
        </p:sp>
        <p:sp>
          <p:nvSpPr>
            <p:cNvPr id="45" name="Rectangle 44"/>
            <p:cNvSpPr/>
            <p:nvPr/>
          </p:nvSpPr>
          <p:spPr>
            <a:xfrm>
              <a:off x="3744001" y="2900696"/>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Stable</a:t>
              </a:r>
            </a:p>
          </p:txBody>
        </p:sp>
        <p:sp>
          <p:nvSpPr>
            <p:cNvPr id="46" name="Rectangle 45"/>
            <p:cNvSpPr/>
            <p:nvPr/>
          </p:nvSpPr>
          <p:spPr>
            <a:xfrm>
              <a:off x="3744001" y="3200680"/>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dégradation</a:t>
              </a:r>
            </a:p>
          </p:txBody>
        </p:sp>
        <p:sp>
          <p:nvSpPr>
            <p:cNvPr id="47" name="Rectangle 46"/>
            <p:cNvSpPr/>
            <p:nvPr/>
          </p:nvSpPr>
          <p:spPr>
            <a:xfrm>
              <a:off x="3744001" y="2300728"/>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forte croissance</a:t>
              </a:r>
            </a:p>
          </p:txBody>
        </p:sp>
      </p:grpSp>
      <p:grpSp>
        <p:nvGrpSpPr>
          <p:cNvPr id="91" name="Group 90"/>
          <p:cNvGrpSpPr/>
          <p:nvPr/>
        </p:nvGrpSpPr>
        <p:grpSpPr>
          <a:xfrm>
            <a:off x="6307282" y="2462887"/>
            <a:ext cx="2460482" cy="1386596"/>
            <a:chOff x="376238" y="2578313"/>
            <a:chExt cx="8391526" cy="1199933"/>
          </a:xfrm>
        </p:grpSpPr>
        <p:cxnSp>
          <p:nvCxnSpPr>
            <p:cNvPr id="92" name="Straight Connector 91"/>
            <p:cNvCxnSpPr/>
            <p:nvPr/>
          </p:nvCxnSpPr>
          <p:spPr>
            <a:xfrm flipH="1">
              <a:off x="376238" y="257831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76238" y="287829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376238" y="317828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76238" y="347826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376238" y="37782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107" name="Chart 106"/>
          <p:cNvGraphicFramePr/>
          <p:nvPr>
            <p:extLst>
              <p:ext uri="{D42A27DB-BD31-4B8C-83A1-F6EECF244321}">
                <p14:modId xmlns:p14="http://schemas.microsoft.com/office/powerpoint/2010/main" val="1485211809"/>
              </p:ext>
            </p:extLst>
          </p:nvPr>
        </p:nvGraphicFramePr>
        <p:xfrm>
          <a:off x="6254596" y="2076563"/>
          <a:ext cx="2474153" cy="1848946"/>
        </p:xfrm>
        <a:graphic>
          <a:graphicData uri="http://schemas.openxmlformats.org/drawingml/2006/chart">
            <c:chart xmlns:c="http://schemas.openxmlformats.org/drawingml/2006/chart" xmlns:r="http://schemas.openxmlformats.org/officeDocument/2006/relationships" r:id="rId4"/>
          </a:graphicData>
        </a:graphic>
      </p:graphicFrame>
      <p:grpSp>
        <p:nvGrpSpPr>
          <p:cNvPr id="108" name="Group 107"/>
          <p:cNvGrpSpPr/>
          <p:nvPr/>
        </p:nvGrpSpPr>
        <p:grpSpPr>
          <a:xfrm>
            <a:off x="4886002" y="2142604"/>
            <a:ext cx="1368595" cy="1334831"/>
            <a:chOff x="3744001" y="2300728"/>
            <a:chExt cx="1656000" cy="1155138"/>
          </a:xfrm>
        </p:grpSpPr>
        <p:sp>
          <p:nvSpPr>
            <p:cNvPr id="110" name="Rectangle 109"/>
            <p:cNvSpPr/>
            <p:nvPr/>
          </p:nvSpPr>
          <p:spPr>
            <a:xfrm>
              <a:off x="3744001" y="2600712"/>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croissance</a:t>
              </a:r>
            </a:p>
          </p:txBody>
        </p:sp>
        <p:sp>
          <p:nvSpPr>
            <p:cNvPr id="111" name="Rectangle 110"/>
            <p:cNvSpPr/>
            <p:nvPr/>
          </p:nvSpPr>
          <p:spPr>
            <a:xfrm>
              <a:off x="3744001" y="2900696"/>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Stable</a:t>
              </a:r>
            </a:p>
          </p:txBody>
        </p:sp>
        <p:sp>
          <p:nvSpPr>
            <p:cNvPr id="112" name="Rectangle 111"/>
            <p:cNvSpPr/>
            <p:nvPr/>
          </p:nvSpPr>
          <p:spPr>
            <a:xfrm>
              <a:off x="3744001" y="3200680"/>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dégradation</a:t>
              </a:r>
            </a:p>
          </p:txBody>
        </p:sp>
        <p:sp>
          <p:nvSpPr>
            <p:cNvPr id="113" name="Rectangle 112"/>
            <p:cNvSpPr/>
            <p:nvPr/>
          </p:nvSpPr>
          <p:spPr>
            <a:xfrm>
              <a:off x="3744001" y="2300728"/>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forte croissance</a:t>
              </a:r>
            </a:p>
          </p:txBody>
        </p:sp>
      </p:grpSp>
      <p:grpSp>
        <p:nvGrpSpPr>
          <p:cNvPr id="142" name="Group 141"/>
          <p:cNvGrpSpPr/>
          <p:nvPr/>
        </p:nvGrpSpPr>
        <p:grpSpPr>
          <a:xfrm>
            <a:off x="1871133" y="4970241"/>
            <a:ext cx="2460482" cy="1386596"/>
            <a:chOff x="376238" y="2578313"/>
            <a:chExt cx="8391526" cy="1199933"/>
          </a:xfrm>
        </p:grpSpPr>
        <p:cxnSp>
          <p:nvCxnSpPr>
            <p:cNvPr id="143" name="Straight Connector 142"/>
            <p:cNvCxnSpPr/>
            <p:nvPr/>
          </p:nvCxnSpPr>
          <p:spPr>
            <a:xfrm flipH="1">
              <a:off x="376238" y="257831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376238" y="287829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376238" y="317828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376238" y="347826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376238" y="37782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148" name="Chart 147"/>
          <p:cNvGraphicFramePr/>
          <p:nvPr>
            <p:extLst>
              <p:ext uri="{D42A27DB-BD31-4B8C-83A1-F6EECF244321}">
                <p14:modId xmlns:p14="http://schemas.microsoft.com/office/powerpoint/2010/main" val="770956436"/>
              </p:ext>
            </p:extLst>
          </p:nvPr>
        </p:nvGraphicFramePr>
        <p:xfrm>
          <a:off x="1818447" y="4583917"/>
          <a:ext cx="2474153" cy="1848946"/>
        </p:xfrm>
        <a:graphic>
          <a:graphicData uri="http://schemas.openxmlformats.org/drawingml/2006/chart">
            <c:chart xmlns:c="http://schemas.openxmlformats.org/drawingml/2006/chart" xmlns:r="http://schemas.openxmlformats.org/officeDocument/2006/relationships" r:id="rId5"/>
          </a:graphicData>
        </a:graphic>
      </p:graphicFrame>
      <p:grpSp>
        <p:nvGrpSpPr>
          <p:cNvPr id="149" name="Group 148"/>
          <p:cNvGrpSpPr/>
          <p:nvPr/>
        </p:nvGrpSpPr>
        <p:grpSpPr>
          <a:xfrm>
            <a:off x="449853" y="4649958"/>
            <a:ext cx="1368595" cy="1334831"/>
            <a:chOff x="3744001" y="2300728"/>
            <a:chExt cx="1656000" cy="1155138"/>
          </a:xfrm>
        </p:grpSpPr>
        <p:sp>
          <p:nvSpPr>
            <p:cNvPr id="151" name="Rectangle 150"/>
            <p:cNvSpPr/>
            <p:nvPr/>
          </p:nvSpPr>
          <p:spPr>
            <a:xfrm>
              <a:off x="3744001" y="2600712"/>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croissance</a:t>
              </a:r>
            </a:p>
          </p:txBody>
        </p:sp>
        <p:sp>
          <p:nvSpPr>
            <p:cNvPr id="152" name="Rectangle 151"/>
            <p:cNvSpPr/>
            <p:nvPr/>
          </p:nvSpPr>
          <p:spPr>
            <a:xfrm>
              <a:off x="3744001" y="2900696"/>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Stable</a:t>
              </a:r>
            </a:p>
          </p:txBody>
        </p:sp>
        <p:sp>
          <p:nvSpPr>
            <p:cNvPr id="153" name="Rectangle 152"/>
            <p:cNvSpPr/>
            <p:nvPr/>
          </p:nvSpPr>
          <p:spPr>
            <a:xfrm>
              <a:off x="3744001" y="3200680"/>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dégradation</a:t>
              </a:r>
            </a:p>
          </p:txBody>
        </p:sp>
        <p:sp>
          <p:nvSpPr>
            <p:cNvPr id="154" name="Rectangle 153"/>
            <p:cNvSpPr/>
            <p:nvPr/>
          </p:nvSpPr>
          <p:spPr>
            <a:xfrm>
              <a:off x="3744001" y="2300728"/>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forte croissance</a:t>
              </a:r>
            </a:p>
          </p:txBody>
        </p:sp>
      </p:grpSp>
      <p:grpSp>
        <p:nvGrpSpPr>
          <p:cNvPr id="155" name="Group 154"/>
          <p:cNvGrpSpPr/>
          <p:nvPr/>
        </p:nvGrpSpPr>
        <p:grpSpPr>
          <a:xfrm>
            <a:off x="6307282" y="4970241"/>
            <a:ext cx="2460482" cy="1386596"/>
            <a:chOff x="376238" y="2578313"/>
            <a:chExt cx="8391526" cy="1199933"/>
          </a:xfrm>
        </p:grpSpPr>
        <p:cxnSp>
          <p:nvCxnSpPr>
            <p:cNvPr id="156" name="Straight Connector 155"/>
            <p:cNvCxnSpPr/>
            <p:nvPr/>
          </p:nvCxnSpPr>
          <p:spPr>
            <a:xfrm flipH="1">
              <a:off x="376238" y="257831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376238" y="287829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76238" y="317828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376238" y="347826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376238" y="37782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161" name="Chart 160"/>
          <p:cNvGraphicFramePr/>
          <p:nvPr>
            <p:extLst>
              <p:ext uri="{D42A27DB-BD31-4B8C-83A1-F6EECF244321}">
                <p14:modId xmlns:p14="http://schemas.microsoft.com/office/powerpoint/2010/main" val="933421564"/>
              </p:ext>
            </p:extLst>
          </p:nvPr>
        </p:nvGraphicFramePr>
        <p:xfrm>
          <a:off x="6254596" y="4583917"/>
          <a:ext cx="2474153" cy="1848946"/>
        </p:xfrm>
        <a:graphic>
          <a:graphicData uri="http://schemas.openxmlformats.org/drawingml/2006/chart">
            <c:chart xmlns:c="http://schemas.openxmlformats.org/drawingml/2006/chart" xmlns:r="http://schemas.openxmlformats.org/officeDocument/2006/relationships" r:id="rId6"/>
          </a:graphicData>
        </a:graphic>
      </p:graphicFrame>
      <p:grpSp>
        <p:nvGrpSpPr>
          <p:cNvPr id="162" name="Group 161"/>
          <p:cNvGrpSpPr/>
          <p:nvPr/>
        </p:nvGrpSpPr>
        <p:grpSpPr>
          <a:xfrm>
            <a:off x="4886002" y="4649957"/>
            <a:ext cx="1368595" cy="1681480"/>
            <a:chOff x="3744001" y="2300728"/>
            <a:chExt cx="1656000" cy="1455122"/>
          </a:xfrm>
        </p:grpSpPr>
        <p:sp>
          <p:nvSpPr>
            <p:cNvPr id="163" name="Rectangle 162"/>
            <p:cNvSpPr/>
            <p:nvPr/>
          </p:nvSpPr>
          <p:spPr>
            <a:xfrm>
              <a:off x="3744001" y="3500664"/>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tx1"/>
                  </a:solidFill>
                </a:rPr>
                <a:t>En forte dégradation</a:t>
              </a:r>
            </a:p>
          </p:txBody>
        </p:sp>
        <p:sp>
          <p:nvSpPr>
            <p:cNvPr id="164" name="Rectangle 163"/>
            <p:cNvSpPr/>
            <p:nvPr/>
          </p:nvSpPr>
          <p:spPr>
            <a:xfrm>
              <a:off x="3744001" y="2600712"/>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croissance</a:t>
              </a:r>
            </a:p>
          </p:txBody>
        </p:sp>
        <p:sp>
          <p:nvSpPr>
            <p:cNvPr id="166" name="Rectangle 165"/>
            <p:cNvSpPr/>
            <p:nvPr/>
          </p:nvSpPr>
          <p:spPr>
            <a:xfrm>
              <a:off x="3744001" y="2900696"/>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Stable</a:t>
              </a:r>
            </a:p>
          </p:txBody>
        </p:sp>
        <p:sp>
          <p:nvSpPr>
            <p:cNvPr id="167" name="Rectangle 166"/>
            <p:cNvSpPr/>
            <p:nvPr/>
          </p:nvSpPr>
          <p:spPr>
            <a:xfrm>
              <a:off x="3744001" y="3200680"/>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dégradation</a:t>
              </a:r>
            </a:p>
          </p:txBody>
        </p:sp>
        <p:sp>
          <p:nvSpPr>
            <p:cNvPr id="168" name="Rectangle 167"/>
            <p:cNvSpPr/>
            <p:nvPr/>
          </p:nvSpPr>
          <p:spPr>
            <a:xfrm>
              <a:off x="3744001" y="2300728"/>
              <a:ext cx="1656000" cy="25518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En forte croissance</a:t>
              </a:r>
            </a:p>
          </p:txBody>
        </p:sp>
      </p:grpSp>
      <p:pic>
        <p:nvPicPr>
          <p:cNvPr id="34" name="Picture 33"/>
          <p:cNvPicPr>
            <a:picLocks noChangeAspect="1"/>
          </p:cNvPicPr>
          <p:nvPr/>
        </p:nvPicPr>
        <p:blipFill>
          <a:blip r:embed="rId7"/>
          <a:stretch>
            <a:fillRect/>
          </a:stretch>
        </p:blipFill>
        <p:spPr>
          <a:xfrm>
            <a:off x="3873106" y="3897651"/>
            <a:ext cx="1378026" cy="206999"/>
          </a:xfrm>
          <a:prstGeom prst="rect">
            <a:avLst/>
          </a:prstGeom>
        </p:spPr>
      </p:pic>
      <p:pic>
        <p:nvPicPr>
          <p:cNvPr id="169" name="Picture 168"/>
          <p:cNvPicPr>
            <a:picLocks noChangeAspect="1"/>
          </p:cNvPicPr>
          <p:nvPr/>
        </p:nvPicPr>
        <p:blipFill>
          <a:blip r:embed="rId7"/>
          <a:stretch>
            <a:fillRect/>
          </a:stretch>
        </p:blipFill>
        <p:spPr>
          <a:xfrm>
            <a:off x="3873106" y="6400708"/>
            <a:ext cx="1378026" cy="206999"/>
          </a:xfrm>
          <a:prstGeom prst="rect">
            <a:avLst/>
          </a:prstGeom>
        </p:spPr>
      </p:pic>
    </p:spTree>
    <p:extLst>
      <p:ext uri="{BB962C8B-B14F-4D97-AF65-F5344CB8AC3E}">
        <p14:creationId xmlns:p14="http://schemas.microsoft.com/office/powerpoint/2010/main" val="12226958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Perspectives économiques et financières</a:t>
            </a:r>
            <a:endParaRPr lang="fr-FR" dirty="0"/>
          </a:p>
        </p:txBody>
      </p:sp>
      <p:sp>
        <p:nvSpPr>
          <p:cNvPr id="45" name="Footer Placeholder 44"/>
          <p:cNvSpPr>
            <a:spLocks noGrp="1"/>
          </p:cNvSpPr>
          <p:nvPr>
            <p:ph type="ftr" sz="quarter" idx="3"/>
          </p:nvPr>
        </p:nvSpPr>
        <p:spPr/>
        <p:txBody>
          <a:bodyPr/>
          <a:lstStyle/>
          <a:p>
            <a:r>
              <a:rPr lang="fr-FR"/>
              <a:t>© 2018 Deloitte SAS </a:t>
            </a:r>
            <a:endParaRPr lang="fr-FR" dirty="0"/>
          </a:p>
        </p:txBody>
      </p:sp>
      <p:sp>
        <p:nvSpPr>
          <p:cNvPr id="46" name="Slide Number Placeholder 45"/>
          <p:cNvSpPr>
            <a:spLocks noGrp="1"/>
          </p:cNvSpPr>
          <p:nvPr>
            <p:ph type="sldNum" sz="quarter" idx="4"/>
          </p:nvPr>
        </p:nvSpPr>
        <p:spPr/>
        <p:txBody>
          <a:bodyPr/>
          <a:lstStyle/>
          <a:p>
            <a:fld id="{4654C24A-AA93-4318-A7E9-AF587A936244}" type="slidenum">
              <a:rPr lang="fr-FR" smtClean="0"/>
              <a:pPr/>
              <a:t>12</a:t>
            </a:fld>
            <a:endParaRPr lang="fr-FR"/>
          </a:p>
        </p:txBody>
      </p:sp>
      <p:sp>
        <p:nvSpPr>
          <p:cNvPr id="44" name="Date Placeholder 43"/>
          <p:cNvSpPr>
            <a:spLocks noGrp="1"/>
          </p:cNvSpPr>
          <p:nvPr>
            <p:ph type="dt" sz="half" idx="2"/>
          </p:nvPr>
        </p:nvSpPr>
        <p:spPr/>
        <p:txBody>
          <a:bodyPr/>
          <a:lstStyle/>
          <a:p>
            <a:r>
              <a:rPr lang="fr-FR"/>
              <a:t>Base de l'analyse : 48 réponses</a:t>
            </a:r>
            <a:endParaRPr lang="fr-FR" dirty="0"/>
          </a:p>
        </p:txBody>
      </p:sp>
      <p:sp>
        <p:nvSpPr>
          <p:cNvPr id="38" name="Text Placeholder 37"/>
          <p:cNvSpPr>
            <a:spLocks noGrp="1"/>
          </p:cNvSpPr>
          <p:nvPr>
            <p:ph type="body" sz="quarter" idx="13"/>
          </p:nvPr>
        </p:nvSpPr>
        <p:spPr/>
        <p:txBody>
          <a:bodyPr/>
          <a:lstStyle/>
          <a:p>
            <a:r>
              <a:rPr lang="fr-FR" sz="1400" dirty="0">
                <a:solidFill>
                  <a:schemeClr val="accent6">
                    <a:lumMod val="75000"/>
                  </a:schemeClr>
                </a:solidFill>
              </a:rPr>
              <a:t>Des CFO davantage prêts à prendre des risques, une progression notable parmi les entreprises réalisant un chiffre d’affaires de plus de 100M€. </a:t>
            </a:r>
            <a:endParaRPr lang="fr-FR" dirty="0">
              <a:solidFill>
                <a:schemeClr val="accent6">
                  <a:lumMod val="75000"/>
                </a:schemeClr>
              </a:solidFill>
            </a:endParaRPr>
          </a:p>
        </p:txBody>
      </p:sp>
      <p:sp>
        <p:nvSpPr>
          <p:cNvPr id="14" name="Text Placeholder 13"/>
          <p:cNvSpPr>
            <a:spLocks noGrp="1"/>
          </p:cNvSpPr>
          <p:nvPr>
            <p:ph type="body" sz="quarter" idx="18"/>
          </p:nvPr>
        </p:nvSpPr>
        <p:spPr>
          <a:xfrm>
            <a:off x="472441" y="1510495"/>
            <a:ext cx="8295323" cy="232278"/>
          </a:xfrm>
        </p:spPr>
        <p:txBody>
          <a:bodyPr/>
          <a:lstStyle/>
          <a:p>
            <a:r>
              <a:rPr lang="fr-FR" dirty="0"/>
              <a:t>Les CFO et la prise de risque</a:t>
            </a:r>
          </a:p>
        </p:txBody>
      </p:sp>
      <p:graphicFrame>
        <p:nvGraphicFramePr>
          <p:cNvPr id="9" name="Chart 8"/>
          <p:cNvGraphicFramePr/>
          <p:nvPr>
            <p:extLst>
              <p:ext uri="{D42A27DB-BD31-4B8C-83A1-F6EECF244321}">
                <p14:modId xmlns:p14="http://schemas.microsoft.com/office/powerpoint/2010/main" val="15275791"/>
              </p:ext>
            </p:extLst>
          </p:nvPr>
        </p:nvGraphicFramePr>
        <p:xfrm>
          <a:off x="1198756" y="2062863"/>
          <a:ext cx="6516494" cy="2904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2896971140"/>
              </p:ext>
            </p:extLst>
          </p:nvPr>
        </p:nvGraphicFramePr>
        <p:xfrm>
          <a:off x="376236" y="5208806"/>
          <a:ext cx="3312000" cy="126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à coins arrondis 43"/>
          <p:cNvSpPr/>
          <p:nvPr/>
        </p:nvSpPr>
        <p:spPr>
          <a:xfrm>
            <a:off x="376235" y="4956597"/>
            <a:ext cx="4016377" cy="209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Distribution par taille d’entreprise </a:t>
            </a:r>
            <a:r>
              <a:rPr lang="fr-FR" sz="900" dirty="0">
                <a:solidFill>
                  <a:schemeClr val="tx1"/>
                </a:solidFill>
              </a:rPr>
              <a:t>(</a:t>
            </a:r>
            <a:r>
              <a:rPr lang="fr-FR" sz="900" i="1" dirty="0">
                <a:solidFill>
                  <a:schemeClr val="tx1"/>
                </a:solidFill>
              </a:rPr>
              <a:t>Q1 2018 vs. Q3 2017</a:t>
            </a:r>
            <a:r>
              <a:rPr lang="fr-FR" sz="900" dirty="0">
                <a:solidFill>
                  <a:schemeClr val="tx1"/>
                </a:solidFill>
              </a:rPr>
              <a:t>)</a:t>
            </a:r>
            <a:endParaRPr lang="fr-FR" sz="900" b="1" dirty="0">
              <a:solidFill>
                <a:schemeClr val="tx1"/>
              </a:solidFill>
            </a:endParaRPr>
          </a:p>
        </p:txBody>
      </p:sp>
      <p:graphicFrame>
        <p:nvGraphicFramePr>
          <p:cNvPr id="12" name="Chart 11"/>
          <p:cNvGraphicFramePr/>
          <p:nvPr>
            <p:extLst>
              <p:ext uri="{D42A27DB-BD31-4B8C-83A1-F6EECF244321}">
                <p14:modId xmlns:p14="http://schemas.microsoft.com/office/powerpoint/2010/main" val="2103885084"/>
              </p:ext>
            </p:extLst>
          </p:nvPr>
        </p:nvGraphicFramePr>
        <p:xfrm>
          <a:off x="5439947" y="5208806"/>
          <a:ext cx="3312000" cy="1260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Group 12"/>
          <p:cNvGrpSpPr/>
          <p:nvPr/>
        </p:nvGrpSpPr>
        <p:grpSpPr>
          <a:xfrm>
            <a:off x="3744000" y="5185112"/>
            <a:ext cx="1656000" cy="1283694"/>
            <a:chOff x="3744001" y="4807961"/>
            <a:chExt cx="1656000" cy="967592"/>
          </a:xfrm>
        </p:grpSpPr>
        <p:sp>
          <p:nvSpPr>
            <p:cNvPr id="15" name="Rectangle 14"/>
            <p:cNvSpPr/>
            <p:nvPr/>
          </p:nvSpPr>
          <p:spPr>
            <a:xfrm>
              <a:off x="3744001" y="5147757"/>
              <a:ext cx="1656000" cy="28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Entre 100 et 999 M€</a:t>
              </a:r>
            </a:p>
          </p:txBody>
        </p:sp>
        <p:sp>
          <p:nvSpPr>
            <p:cNvPr id="16" name="Rectangle 15"/>
            <p:cNvSpPr/>
            <p:nvPr/>
          </p:nvSpPr>
          <p:spPr>
            <a:xfrm>
              <a:off x="3744001" y="5487553"/>
              <a:ext cx="1656000" cy="28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Plus de 1 Milliard €</a:t>
              </a:r>
            </a:p>
          </p:txBody>
        </p:sp>
        <p:sp>
          <p:nvSpPr>
            <p:cNvPr id="17" name="Rectangle 16"/>
            <p:cNvSpPr/>
            <p:nvPr/>
          </p:nvSpPr>
          <p:spPr>
            <a:xfrm>
              <a:off x="3744001" y="4807961"/>
              <a:ext cx="1656000" cy="28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Moins de 100 M€</a:t>
              </a:r>
            </a:p>
          </p:txBody>
        </p:sp>
      </p:grpSp>
    </p:spTree>
    <p:extLst>
      <p:ext uri="{BB962C8B-B14F-4D97-AF65-F5344CB8AC3E}">
        <p14:creationId xmlns:p14="http://schemas.microsoft.com/office/powerpoint/2010/main" val="15429439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Perspectives économiques et financières</a:t>
            </a:r>
            <a:endParaRPr lang="fr-FR" dirty="0"/>
          </a:p>
        </p:txBody>
      </p:sp>
      <p:sp>
        <p:nvSpPr>
          <p:cNvPr id="20" name="Footer Placeholder 19"/>
          <p:cNvSpPr>
            <a:spLocks noGrp="1"/>
          </p:cNvSpPr>
          <p:nvPr>
            <p:ph type="ftr" sz="quarter" idx="3"/>
          </p:nvPr>
        </p:nvSpPr>
        <p:spPr/>
        <p:txBody>
          <a:bodyPr/>
          <a:lstStyle/>
          <a:p>
            <a:r>
              <a:rPr lang="fr-FR"/>
              <a:t>© 2018 Deloitte SAS </a:t>
            </a:r>
            <a:endParaRPr lang="fr-FR" dirty="0"/>
          </a:p>
        </p:txBody>
      </p:sp>
      <p:sp>
        <p:nvSpPr>
          <p:cNvPr id="21" name="Slide Number Placeholder 20"/>
          <p:cNvSpPr>
            <a:spLocks noGrp="1"/>
          </p:cNvSpPr>
          <p:nvPr>
            <p:ph type="sldNum" sz="quarter" idx="4"/>
          </p:nvPr>
        </p:nvSpPr>
        <p:spPr/>
        <p:txBody>
          <a:bodyPr/>
          <a:lstStyle/>
          <a:p>
            <a:fld id="{4654C24A-AA93-4318-A7E9-AF587A936244}" type="slidenum">
              <a:rPr lang="fr-FR" smtClean="0"/>
              <a:pPr/>
              <a:t>13</a:t>
            </a:fld>
            <a:endParaRPr lang="fr-FR"/>
          </a:p>
        </p:txBody>
      </p:sp>
      <p:sp>
        <p:nvSpPr>
          <p:cNvPr id="19" name="Date Placeholder 18"/>
          <p:cNvSpPr>
            <a:spLocks noGrp="1"/>
          </p:cNvSpPr>
          <p:nvPr>
            <p:ph type="dt" sz="half" idx="2"/>
          </p:nvPr>
        </p:nvSpPr>
        <p:spPr/>
        <p:txBody>
          <a:bodyPr/>
          <a:lstStyle/>
          <a:p>
            <a:r>
              <a:rPr lang="fr-FR"/>
              <a:t>Base de l'analyse : 48 réponses</a:t>
            </a:r>
            <a:endParaRPr lang="fr-FR" dirty="0"/>
          </a:p>
        </p:txBody>
      </p:sp>
      <p:sp>
        <p:nvSpPr>
          <p:cNvPr id="18" name="Text Placeholder 17"/>
          <p:cNvSpPr>
            <a:spLocks noGrp="1"/>
          </p:cNvSpPr>
          <p:nvPr>
            <p:ph type="body" sz="quarter" idx="13"/>
          </p:nvPr>
        </p:nvSpPr>
        <p:spPr/>
        <p:txBody>
          <a:bodyPr/>
          <a:lstStyle/>
          <a:p>
            <a:r>
              <a:rPr lang="fr-FR" sz="1400" dirty="0">
                <a:solidFill>
                  <a:schemeClr val="accent6">
                    <a:lumMod val="75000"/>
                  </a:schemeClr>
                </a:solidFill>
              </a:rPr>
              <a:t>Selon les dirigeants, les facteurs présentant des risques pour la performance de l’entreprise s’articulent, dans l’ordre, autour des politiques fiscales et sociales en Europe, de l’incertitude économique européenne et de la croissance des pays émergents.</a:t>
            </a:r>
          </a:p>
        </p:txBody>
      </p:sp>
      <p:sp>
        <p:nvSpPr>
          <p:cNvPr id="8" name="Text Placeholder 7"/>
          <p:cNvSpPr>
            <a:spLocks noGrp="1"/>
          </p:cNvSpPr>
          <p:nvPr>
            <p:ph type="body" sz="quarter" idx="18"/>
          </p:nvPr>
        </p:nvSpPr>
        <p:spPr/>
        <p:txBody>
          <a:bodyPr/>
          <a:lstStyle/>
          <a:p>
            <a:r>
              <a:rPr lang="fr-FR" dirty="0"/>
              <a:t>Principaux facteurs induisant des risques pour la performance de l’entreprise</a:t>
            </a:r>
          </a:p>
        </p:txBody>
      </p:sp>
      <p:graphicFrame>
        <p:nvGraphicFramePr>
          <p:cNvPr id="53" name="Chart 52"/>
          <p:cNvGraphicFramePr/>
          <p:nvPr>
            <p:extLst>
              <p:ext uri="{D42A27DB-BD31-4B8C-83A1-F6EECF244321}">
                <p14:modId xmlns:p14="http://schemas.microsoft.com/office/powerpoint/2010/main" val="127675533"/>
              </p:ext>
            </p:extLst>
          </p:nvPr>
        </p:nvGraphicFramePr>
        <p:xfrm>
          <a:off x="218630" y="2116039"/>
          <a:ext cx="3109786" cy="4376201"/>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3461617" y="2356527"/>
            <a:ext cx="2178000" cy="3810186"/>
            <a:chOff x="3672001" y="2322421"/>
            <a:chExt cx="1800000" cy="3846698"/>
          </a:xfrm>
        </p:grpSpPr>
        <p:sp>
          <p:nvSpPr>
            <p:cNvPr id="64" name="Rectangle 63"/>
            <p:cNvSpPr/>
            <p:nvPr/>
          </p:nvSpPr>
          <p:spPr>
            <a:xfrm>
              <a:off x="3672001" y="4056107"/>
              <a:ext cx="1800000" cy="37932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Le cours de l’euro</a:t>
              </a:r>
            </a:p>
          </p:txBody>
        </p:sp>
        <p:sp>
          <p:nvSpPr>
            <p:cNvPr id="80" name="Rectangle 79"/>
            <p:cNvSpPr/>
            <p:nvPr/>
          </p:nvSpPr>
          <p:spPr>
            <a:xfrm>
              <a:off x="3672001" y="4489528"/>
              <a:ext cx="1800000" cy="37932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La coordination des politiques économiques européennes</a:t>
              </a:r>
            </a:p>
          </p:txBody>
        </p:sp>
        <p:sp>
          <p:nvSpPr>
            <p:cNvPr id="65" name="Rectangle 64"/>
            <p:cNvSpPr/>
            <p:nvPr/>
          </p:nvSpPr>
          <p:spPr>
            <a:xfrm>
              <a:off x="3672001" y="2755842"/>
              <a:ext cx="1800000" cy="37932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L’incertitude économique européenne générale</a:t>
              </a:r>
            </a:p>
          </p:txBody>
        </p:sp>
        <p:sp>
          <p:nvSpPr>
            <p:cNvPr id="66" name="Rectangle 65"/>
            <p:cNvSpPr/>
            <p:nvPr/>
          </p:nvSpPr>
          <p:spPr>
            <a:xfrm>
              <a:off x="3672001" y="3189264"/>
              <a:ext cx="1800000" cy="37932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La croissance des pays émergents</a:t>
              </a:r>
            </a:p>
          </p:txBody>
        </p:sp>
        <p:sp>
          <p:nvSpPr>
            <p:cNvPr id="67" name="Rectangle 66"/>
            <p:cNvSpPr/>
            <p:nvPr/>
          </p:nvSpPr>
          <p:spPr>
            <a:xfrm>
              <a:off x="3672001" y="3622685"/>
              <a:ext cx="1800000" cy="37932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L’évolution du cours des matières premières</a:t>
              </a:r>
            </a:p>
          </p:txBody>
        </p:sp>
        <p:sp>
          <p:nvSpPr>
            <p:cNvPr id="68" name="Rectangle 67"/>
            <p:cNvSpPr/>
            <p:nvPr/>
          </p:nvSpPr>
          <p:spPr>
            <a:xfrm>
              <a:off x="3672001" y="2322421"/>
              <a:ext cx="1800000" cy="37932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Les politiques fiscales et sociales en Europe</a:t>
              </a:r>
            </a:p>
          </p:txBody>
        </p:sp>
        <p:sp>
          <p:nvSpPr>
            <p:cNvPr id="77" name="Rectangle 76"/>
            <p:cNvSpPr/>
            <p:nvPr/>
          </p:nvSpPr>
          <p:spPr>
            <a:xfrm>
              <a:off x="3672001" y="4922950"/>
              <a:ext cx="1800000" cy="37932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L’instabilité des marchés financiers</a:t>
              </a:r>
            </a:p>
          </p:txBody>
        </p:sp>
        <p:sp>
          <p:nvSpPr>
            <p:cNvPr id="78" name="Rectangle 77"/>
            <p:cNvSpPr/>
            <p:nvPr/>
          </p:nvSpPr>
          <p:spPr>
            <a:xfrm>
              <a:off x="3672001" y="5356372"/>
              <a:ext cx="1800000" cy="37932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Le </a:t>
              </a:r>
              <a:r>
                <a:rPr lang="fr-FR" sz="900" dirty="0" err="1">
                  <a:solidFill>
                    <a:schemeClr val="tx1"/>
                  </a:solidFill>
                </a:rPr>
                <a:t>Cyberrisk</a:t>
              </a:r>
              <a:endParaRPr lang="fr-FR" sz="900" dirty="0">
                <a:solidFill>
                  <a:schemeClr val="tx1"/>
                </a:solidFill>
              </a:endParaRPr>
            </a:p>
          </p:txBody>
        </p:sp>
        <p:sp>
          <p:nvSpPr>
            <p:cNvPr id="75" name="Rectangle 74"/>
            <p:cNvSpPr/>
            <p:nvPr/>
          </p:nvSpPr>
          <p:spPr>
            <a:xfrm>
              <a:off x="3672001" y="5789795"/>
              <a:ext cx="1800000" cy="37932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L’évolution des pays membres (</a:t>
              </a:r>
              <a:r>
                <a:rPr lang="fr-FR" sz="900" dirty="0" err="1">
                  <a:solidFill>
                    <a:schemeClr val="tx1"/>
                  </a:solidFill>
                </a:rPr>
                <a:t>eurozone</a:t>
              </a:r>
              <a:r>
                <a:rPr lang="fr-FR" sz="900" dirty="0">
                  <a:solidFill>
                    <a:schemeClr val="tx1"/>
                  </a:solidFill>
                </a:rPr>
                <a:t>)</a:t>
              </a:r>
            </a:p>
          </p:txBody>
        </p:sp>
      </p:grpSp>
      <p:grpSp>
        <p:nvGrpSpPr>
          <p:cNvPr id="2" name="Group 1"/>
          <p:cNvGrpSpPr/>
          <p:nvPr/>
        </p:nvGrpSpPr>
        <p:grpSpPr>
          <a:xfrm>
            <a:off x="376236" y="2746462"/>
            <a:ext cx="2851152" cy="3441313"/>
            <a:chOff x="376232" y="2746462"/>
            <a:chExt cx="8391532" cy="3655727"/>
          </a:xfrm>
        </p:grpSpPr>
        <p:cxnSp>
          <p:nvCxnSpPr>
            <p:cNvPr id="69" name="Straight Connector 68"/>
            <p:cNvCxnSpPr/>
            <p:nvPr/>
          </p:nvCxnSpPr>
          <p:spPr>
            <a:xfrm flipH="1">
              <a:off x="376238" y="274646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6238" y="320274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76238" y="365902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76238" y="411530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76238" y="4571590"/>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76238" y="502787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76238" y="548415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376238" y="591998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376232" y="640218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86" name="Chart 9"/>
          <p:cNvGraphicFramePr/>
          <p:nvPr>
            <p:extLst>
              <p:ext uri="{D42A27DB-BD31-4B8C-83A1-F6EECF244321}">
                <p14:modId xmlns:p14="http://schemas.microsoft.com/office/powerpoint/2010/main" val="2001516472"/>
              </p:ext>
            </p:extLst>
          </p:nvPr>
        </p:nvGraphicFramePr>
        <p:xfrm>
          <a:off x="5838508" y="2186940"/>
          <a:ext cx="2929255" cy="3972561"/>
        </p:xfrm>
        <a:graphic>
          <a:graphicData uri="http://schemas.openxmlformats.org/drawingml/2006/chart">
            <c:chart xmlns:c="http://schemas.openxmlformats.org/drawingml/2006/chart" xmlns:r="http://schemas.openxmlformats.org/officeDocument/2006/relationships" r:id="rId4"/>
          </a:graphicData>
        </a:graphic>
      </p:graphicFrame>
      <p:sp>
        <p:nvSpPr>
          <p:cNvPr id="87" name="Rectangle à coins arrondis 43"/>
          <p:cNvSpPr/>
          <p:nvPr/>
        </p:nvSpPr>
        <p:spPr>
          <a:xfrm>
            <a:off x="5807931" y="2075184"/>
            <a:ext cx="2410219" cy="20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Distribution par taille d’entreprise</a:t>
            </a:r>
            <a:endParaRPr lang="fr-FR" sz="900" dirty="0">
              <a:solidFill>
                <a:schemeClr val="tx1"/>
              </a:solidFill>
            </a:endParaRPr>
          </a:p>
        </p:txBody>
      </p:sp>
      <p:sp>
        <p:nvSpPr>
          <p:cNvPr id="88" name="Rectangle à coins arrondis 43"/>
          <p:cNvSpPr/>
          <p:nvPr/>
        </p:nvSpPr>
        <p:spPr>
          <a:xfrm>
            <a:off x="376236" y="2075184"/>
            <a:ext cx="2572569" cy="1593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Evolution entre Q1 2018 et Q3 2017</a:t>
            </a:r>
          </a:p>
        </p:txBody>
      </p:sp>
      <p:grpSp>
        <p:nvGrpSpPr>
          <p:cNvPr id="42" name="Group 41"/>
          <p:cNvGrpSpPr/>
          <p:nvPr/>
        </p:nvGrpSpPr>
        <p:grpSpPr>
          <a:xfrm>
            <a:off x="5923623" y="6318889"/>
            <a:ext cx="2159794" cy="254543"/>
            <a:chOff x="5923623" y="3852587"/>
            <a:chExt cx="2159794" cy="254543"/>
          </a:xfrm>
        </p:grpSpPr>
        <p:grpSp>
          <p:nvGrpSpPr>
            <p:cNvPr id="43" name="Group 42"/>
            <p:cNvGrpSpPr/>
            <p:nvPr/>
          </p:nvGrpSpPr>
          <p:grpSpPr>
            <a:xfrm>
              <a:off x="5923623" y="3852587"/>
              <a:ext cx="867174" cy="107722"/>
              <a:chOff x="1137444" y="2983706"/>
              <a:chExt cx="867174" cy="107722"/>
            </a:xfrm>
          </p:grpSpPr>
          <p:sp>
            <p:nvSpPr>
              <p:cNvPr id="54" name="TextBox 53"/>
              <p:cNvSpPr txBox="1"/>
              <p:nvPr/>
            </p:nvSpPr>
            <p:spPr>
              <a:xfrm>
                <a:off x="1270000" y="2983706"/>
                <a:ext cx="734618"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Moins de 100M€</a:t>
                </a:r>
              </a:p>
            </p:txBody>
          </p:sp>
          <p:sp>
            <p:nvSpPr>
              <p:cNvPr id="55" name="Rectangle 54"/>
              <p:cNvSpPr/>
              <p:nvPr/>
            </p:nvSpPr>
            <p:spPr bwMode="gray">
              <a:xfrm>
                <a:off x="1137444" y="3005817"/>
                <a:ext cx="63500" cy="63500"/>
              </a:xfrm>
              <a:prstGeom prst="rect">
                <a:avLst/>
              </a:prstGeom>
              <a:solidFill>
                <a:srgbClr val="53565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44" name="Group 43"/>
            <p:cNvGrpSpPr/>
            <p:nvPr/>
          </p:nvGrpSpPr>
          <p:grpSpPr>
            <a:xfrm>
              <a:off x="7063449" y="3852587"/>
              <a:ext cx="1019968" cy="107722"/>
              <a:chOff x="2117726" y="2983706"/>
              <a:chExt cx="1019968" cy="107722"/>
            </a:xfrm>
          </p:grpSpPr>
          <p:sp>
            <p:nvSpPr>
              <p:cNvPr id="51" name="TextBox 50"/>
              <p:cNvSpPr txBox="1"/>
              <p:nvPr/>
            </p:nvSpPr>
            <p:spPr>
              <a:xfrm>
                <a:off x="2218531" y="2983706"/>
                <a:ext cx="919163"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Entre 100 et 999M€</a:t>
                </a:r>
              </a:p>
            </p:txBody>
          </p:sp>
          <p:sp>
            <p:nvSpPr>
              <p:cNvPr id="52" name="Rectangle 51"/>
              <p:cNvSpPr/>
              <p:nvPr/>
            </p:nvSpPr>
            <p:spPr bwMode="gray">
              <a:xfrm>
                <a:off x="2117726" y="3005817"/>
                <a:ext cx="63500" cy="6350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45" name="Group 44"/>
            <p:cNvGrpSpPr/>
            <p:nvPr/>
          </p:nvGrpSpPr>
          <p:grpSpPr>
            <a:xfrm>
              <a:off x="5923623" y="3999408"/>
              <a:ext cx="1139826" cy="107722"/>
              <a:chOff x="3222624" y="2983706"/>
              <a:chExt cx="1139826" cy="107722"/>
            </a:xfrm>
          </p:grpSpPr>
          <p:sp>
            <p:nvSpPr>
              <p:cNvPr id="49" name="TextBox 48"/>
              <p:cNvSpPr txBox="1"/>
              <p:nvPr/>
            </p:nvSpPr>
            <p:spPr>
              <a:xfrm>
                <a:off x="3316286" y="2983706"/>
                <a:ext cx="1046164"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Plus de 1Md€</a:t>
                </a:r>
              </a:p>
            </p:txBody>
          </p:sp>
          <p:sp>
            <p:nvSpPr>
              <p:cNvPr id="50" name="Rectangle 49"/>
              <p:cNvSpPr/>
              <p:nvPr/>
            </p:nvSpPr>
            <p:spPr bwMode="gray">
              <a:xfrm>
                <a:off x="3222624" y="3005817"/>
                <a:ext cx="63500" cy="63500"/>
              </a:xfrm>
              <a:prstGeom prst="rect">
                <a:avLst/>
              </a:prstGeom>
              <a:solidFill>
                <a:schemeClr val="tx2">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grpSp>
        <p:nvGrpSpPr>
          <p:cNvPr id="56" name="Group 55"/>
          <p:cNvGrpSpPr/>
          <p:nvPr/>
        </p:nvGrpSpPr>
        <p:grpSpPr>
          <a:xfrm>
            <a:off x="5877560" y="2714712"/>
            <a:ext cx="2851150" cy="3444789"/>
            <a:chOff x="376238" y="2746462"/>
            <a:chExt cx="8391526" cy="3621181"/>
          </a:xfrm>
        </p:grpSpPr>
        <p:cxnSp>
          <p:nvCxnSpPr>
            <p:cNvPr id="57" name="Straight Connector 56"/>
            <p:cNvCxnSpPr/>
            <p:nvPr/>
          </p:nvCxnSpPr>
          <p:spPr>
            <a:xfrm flipH="1">
              <a:off x="376238" y="274646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76238" y="320274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76238" y="365902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76238" y="411530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76238" y="4571590"/>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76238" y="500763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76238" y="546391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76238" y="591007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376238" y="636764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80107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Perspectives économiques et financières</a:t>
            </a:r>
          </a:p>
        </p:txBody>
      </p:sp>
      <p:sp>
        <p:nvSpPr>
          <p:cNvPr id="18" name="Footer Placeholder 17"/>
          <p:cNvSpPr>
            <a:spLocks noGrp="1"/>
          </p:cNvSpPr>
          <p:nvPr>
            <p:ph type="ftr" sz="quarter" idx="3"/>
          </p:nvPr>
        </p:nvSpPr>
        <p:spPr/>
        <p:txBody>
          <a:bodyPr/>
          <a:lstStyle/>
          <a:p>
            <a:r>
              <a:rPr lang="fr-FR"/>
              <a:t>© 2018 Deloitte SAS </a:t>
            </a:r>
            <a:endParaRPr lang="fr-FR" dirty="0"/>
          </a:p>
        </p:txBody>
      </p:sp>
      <p:sp>
        <p:nvSpPr>
          <p:cNvPr id="19" name="Slide Number Placeholder 18"/>
          <p:cNvSpPr>
            <a:spLocks noGrp="1"/>
          </p:cNvSpPr>
          <p:nvPr>
            <p:ph type="sldNum" sz="quarter" idx="4"/>
          </p:nvPr>
        </p:nvSpPr>
        <p:spPr/>
        <p:txBody>
          <a:bodyPr/>
          <a:lstStyle/>
          <a:p>
            <a:fld id="{4654C24A-AA93-4318-A7E9-AF587A936244}" type="slidenum">
              <a:rPr lang="fr-FR" smtClean="0"/>
              <a:pPr/>
              <a:t>14</a:t>
            </a:fld>
            <a:endParaRPr lang="fr-FR"/>
          </a:p>
        </p:txBody>
      </p:sp>
      <p:sp>
        <p:nvSpPr>
          <p:cNvPr id="17" name="Date Placeholder 16"/>
          <p:cNvSpPr>
            <a:spLocks noGrp="1"/>
          </p:cNvSpPr>
          <p:nvPr>
            <p:ph type="dt" sz="half" idx="2"/>
          </p:nvPr>
        </p:nvSpPr>
        <p:spPr/>
        <p:txBody>
          <a:bodyPr/>
          <a:lstStyle/>
          <a:p>
            <a:r>
              <a:rPr lang="fr-FR"/>
              <a:t>Base de l'analyse : 48 réponses</a:t>
            </a:r>
            <a:endParaRPr lang="fr-FR" dirty="0"/>
          </a:p>
        </p:txBody>
      </p:sp>
      <p:sp>
        <p:nvSpPr>
          <p:cNvPr id="8" name="Text Placeholder 7"/>
          <p:cNvSpPr>
            <a:spLocks noGrp="1"/>
          </p:cNvSpPr>
          <p:nvPr>
            <p:ph type="body" sz="quarter" idx="13"/>
          </p:nvPr>
        </p:nvSpPr>
        <p:spPr>
          <a:xfrm>
            <a:off x="376239" y="651602"/>
            <a:ext cx="8513379" cy="757255"/>
          </a:xfrm>
        </p:spPr>
        <p:txBody>
          <a:bodyPr/>
          <a:lstStyle/>
          <a:p>
            <a:r>
              <a:rPr lang="fr-FR" sz="1400" dirty="0">
                <a:solidFill>
                  <a:schemeClr val="accent6">
                    <a:lumMod val="75000"/>
                  </a:schemeClr>
                </a:solidFill>
              </a:rPr>
              <a:t>Plus de priorités : pour les CFO, les principaux axes stratégiques sont la réduction des coûts, la croissance organique, le développement du capital humain et la croissance externe par le biais d’acquisitions.</a:t>
            </a:r>
            <a:r>
              <a:rPr lang="fr-FR" sz="1400" dirty="0">
                <a:solidFill>
                  <a:schemeClr val="accent2"/>
                </a:solidFill>
              </a:rPr>
              <a:t> Et </a:t>
            </a:r>
            <a:r>
              <a:rPr lang="fr-FR" sz="1400" dirty="0">
                <a:solidFill>
                  <a:schemeClr val="accent6">
                    <a:lumMod val="75000"/>
                  </a:schemeClr>
                </a:solidFill>
              </a:rPr>
              <a:t>d’autres axes prioritaires émergent encore, autour de l’investissement et du lancement de nouveaux produits.</a:t>
            </a:r>
          </a:p>
        </p:txBody>
      </p:sp>
      <p:sp>
        <p:nvSpPr>
          <p:cNvPr id="9" name="Text Placeholder 8"/>
          <p:cNvSpPr>
            <a:spLocks noGrp="1"/>
          </p:cNvSpPr>
          <p:nvPr>
            <p:ph type="body" sz="quarter" idx="18"/>
          </p:nvPr>
        </p:nvSpPr>
        <p:spPr/>
        <p:txBody>
          <a:bodyPr/>
          <a:lstStyle/>
          <a:p>
            <a:r>
              <a:rPr lang="fr-FR" dirty="0"/>
              <a:t>Principaux axes stratégiques qui représentent une forte priorité pour l’entreprise</a:t>
            </a:r>
          </a:p>
        </p:txBody>
      </p:sp>
      <p:graphicFrame>
        <p:nvGraphicFramePr>
          <p:cNvPr id="49" name="Chart 48"/>
          <p:cNvGraphicFramePr/>
          <p:nvPr>
            <p:extLst>
              <p:ext uri="{D42A27DB-BD31-4B8C-83A1-F6EECF244321}">
                <p14:modId xmlns:p14="http://schemas.microsoft.com/office/powerpoint/2010/main" val="805397567"/>
              </p:ext>
            </p:extLst>
          </p:nvPr>
        </p:nvGraphicFramePr>
        <p:xfrm>
          <a:off x="449905" y="2088955"/>
          <a:ext cx="2870387" cy="4488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Chart 9"/>
          <p:cNvGraphicFramePr/>
          <p:nvPr>
            <p:extLst>
              <p:ext uri="{D42A27DB-BD31-4B8C-83A1-F6EECF244321}">
                <p14:modId xmlns:p14="http://schemas.microsoft.com/office/powerpoint/2010/main" val="2922136343"/>
              </p:ext>
            </p:extLst>
          </p:nvPr>
        </p:nvGraphicFramePr>
        <p:xfrm>
          <a:off x="5838825" y="2168658"/>
          <a:ext cx="2933931" cy="4133082"/>
        </p:xfrm>
        <a:graphic>
          <a:graphicData uri="http://schemas.openxmlformats.org/drawingml/2006/chart">
            <c:chart xmlns:c="http://schemas.openxmlformats.org/drawingml/2006/chart" xmlns:r="http://schemas.openxmlformats.org/officeDocument/2006/relationships" r:id="rId4"/>
          </a:graphicData>
        </a:graphic>
      </p:graphicFrame>
      <p:sp>
        <p:nvSpPr>
          <p:cNvPr id="76" name="Rectangle à coins arrondis 43"/>
          <p:cNvSpPr/>
          <p:nvPr/>
        </p:nvSpPr>
        <p:spPr>
          <a:xfrm>
            <a:off x="5807931" y="2075184"/>
            <a:ext cx="2410219" cy="20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Distribution par taille d’entreprise</a:t>
            </a:r>
            <a:endParaRPr lang="fr-FR" sz="900" dirty="0">
              <a:solidFill>
                <a:schemeClr val="tx1"/>
              </a:solidFill>
            </a:endParaRPr>
          </a:p>
        </p:txBody>
      </p:sp>
      <p:sp>
        <p:nvSpPr>
          <p:cNvPr id="77" name="Rectangle à coins arrondis 43"/>
          <p:cNvSpPr/>
          <p:nvPr/>
        </p:nvSpPr>
        <p:spPr>
          <a:xfrm>
            <a:off x="376236" y="2075184"/>
            <a:ext cx="2897208" cy="13596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Evolution entre Q1 2018 et Q3 2017</a:t>
            </a:r>
          </a:p>
        </p:txBody>
      </p:sp>
      <p:cxnSp>
        <p:nvCxnSpPr>
          <p:cNvPr id="5" name="Straight Arrow Connector 4"/>
          <p:cNvCxnSpPr/>
          <p:nvPr/>
        </p:nvCxnSpPr>
        <p:spPr>
          <a:xfrm flipV="1">
            <a:off x="276694" y="2366649"/>
            <a:ext cx="0" cy="390473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164743" y="5875294"/>
            <a:ext cx="716864" cy="107722"/>
          </a:xfrm>
          <a:prstGeom prst="rect">
            <a:avLst/>
          </a:prstGeom>
          <a:noFill/>
        </p:spPr>
        <p:txBody>
          <a:bodyPr wrap="square" lIns="0" tIns="0" rIns="0" bIns="0" rtlCol="0">
            <a:spAutoFit/>
          </a:bodyPr>
          <a:lstStyle/>
          <a:p>
            <a:pPr>
              <a:spcBef>
                <a:spcPts val="600"/>
              </a:spcBef>
              <a:buSzPct val="100000"/>
            </a:pPr>
            <a:r>
              <a:rPr lang="fr-FR" sz="700" dirty="0"/>
              <a:t>Faible priorité</a:t>
            </a:r>
          </a:p>
        </p:txBody>
      </p:sp>
      <p:sp>
        <p:nvSpPr>
          <p:cNvPr id="87" name="TextBox 86"/>
          <p:cNvSpPr txBox="1"/>
          <p:nvPr/>
        </p:nvSpPr>
        <p:spPr>
          <a:xfrm rot="16200000">
            <a:off x="-191093" y="2664517"/>
            <a:ext cx="716864" cy="107722"/>
          </a:xfrm>
          <a:prstGeom prst="rect">
            <a:avLst/>
          </a:prstGeom>
          <a:noFill/>
        </p:spPr>
        <p:txBody>
          <a:bodyPr wrap="square" lIns="0" tIns="0" rIns="0" bIns="0" rtlCol="0">
            <a:spAutoFit/>
          </a:bodyPr>
          <a:lstStyle/>
          <a:p>
            <a:pPr>
              <a:spcBef>
                <a:spcPts val="600"/>
              </a:spcBef>
              <a:buSzPct val="100000"/>
            </a:pPr>
            <a:r>
              <a:rPr lang="fr-FR" sz="700" dirty="0"/>
              <a:t>Forte</a:t>
            </a:r>
            <a:r>
              <a:rPr lang="fr-FR" sz="700" dirty="0">
                <a:solidFill>
                  <a:srgbClr val="FF0000"/>
                </a:solidFill>
              </a:rPr>
              <a:t> </a:t>
            </a:r>
            <a:r>
              <a:rPr lang="fr-FR" sz="700" dirty="0"/>
              <a:t>priorité</a:t>
            </a:r>
          </a:p>
        </p:txBody>
      </p:sp>
      <p:grpSp>
        <p:nvGrpSpPr>
          <p:cNvPr id="70" name="Group 69"/>
          <p:cNvGrpSpPr/>
          <p:nvPr/>
        </p:nvGrpSpPr>
        <p:grpSpPr>
          <a:xfrm>
            <a:off x="380809" y="4403186"/>
            <a:ext cx="2852929" cy="1833789"/>
            <a:chOff x="376238" y="4320924"/>
            <a:chExt cx="8410245" cy="1985901"/>
          </a:xfrm>
        </p:grpSpPr>
        <p:cxnSp>
          <p:nvCxnSpPr>
            <p:cNvPr id="71" name="Straight Connector 70"/>
            <p:cNvCxnSpPr/>
            <p:nvPr/>
          </p:nvCxnSpPr>
          <p:spPr>
            <a:xfrm flipH="1">
              <a:off x="376238" y="4672040"/>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76238" y="499923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76238" y="567993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76238" y="603147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76238" y="630682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394957" y="534973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76238" y="432092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69886" y="2590800"/>
            <a:ext cx="2857502" cy="1524000"/>
            <a:chOff x="357540" y="2626650"/>
            <a:chExt cx="8410224" cy="1646845"/>
          </a:xfrm>
        </p:grpSpPr>
        <p:cxnSp>
          <p:nvCxnSpPr>
            <p:cNvPr id="41" name="Straight Connector 40"/>
            <p:cNvCxnSpPr/>
            <p:nvPr/>
          </p:nvCxnSpPr>
          <p:spPr>
            <a:xfrm flipH="1">
              <a:off x="376237" y="2626650"/>
              <a:ext cx="8391527"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76238" y="294920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6238" y="328446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76238" y="361337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76232" y="394227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357540" y="4273495"/>
              <a:ext cx="8391529"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5914834" y="4418519"/>
            <a:ext cx="2852929" cy="1818454"/>
            <a:chOff x="376238" y="4345386"/>
            <a:chExt cx="8410245" cy="1961439"/>
          </a:xfrm>
        </p:grpSpPr>
        <p:cxnSp>
          <p:nvCxnSpPr>
            <p:cNvPr id="93" name="Straight Connector 92"/>
            <p:cNvCxnSpPr/>
            <p:nvPr/>
          </p:nvCxnSpPr>
          <p:spPr>
            <a:xfrm flipH="1">
              <a:off x="376238" y="4672040"/>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376238" y="501973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76238" y="567993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376238" y="603147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76238" y="630682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94957" y="534973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76238" y="434538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5903911" y="2590801"/>
            <a:ext cx="2857502" cy="1524000"/>
            <a:chOff x="357540" y="2626650"/>
            <a:chExt cx="8410224" cy="1646845"/>
          </a:xfrm>
        </p:grpSpPr>
        <p:cxnSp>
          <p:nvCxnSpPr>
            <p:cNvPr id="100" name="Straight Connector 99"/>
            <p:cNvCxnSpPr/>
            <p:nvPr/>
          </p:nvCxnSpPr>
          <p:spPr>
            <a:xfrm flipH="1">
              <a:off x="376237" y="2626650"/>
              <a:ext cx="8391527"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76238" y="294920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76238" y="328446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376238" y="361337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76232" y="394227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57540" y="4273495"/>
              <a:ext cx="8391529"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68645" y="2315515"/>
            <a:ext cx="2214269" cy="3921458"/>
            <a:chOff x="3468645" y="2311636"/>
            <a:chExt cx="2214269" cy="3573468"/>
          </a:xfrm>
        </p:grpSpPr>
        <p:sp>
          <p:nvSpPr>
            <p:cNvPr id="37" name="Rectangle 36"/>
            <p:cNvSpPr/>
            <p:nvPr/>
          </p:nvSpPr>
          <p:spPr>
            <a:xfrm>
              <a:off x="3476202" y="2642801"/>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a:solidFill>
                    <a:schemeClr val="tx1">
                      <a:lumMod val="85000"/>
                      <a:lumOff val="15000"/>
                    </a:schemeClr>
                  </a:solidFill>
                </a:rPr>
                <a:t>La croissance organique</a:t>
              </a:r>
              <a:endParaRPr lang="fr-FR" sz="800" dirty="0">
                <a:solidFill>
                  <a:schemeClr val="tx1">
                    <a:lumMod val="85000"/>
                    <a:lumOff val="15000"/>
                  </a:schemeClr>
                </a:solidFill>
              </a:endParaRPr>
            </a:p>
          </p:txBody>
        </p:sp>
        <p:sp>
          <p:nvSpPr>
            <p:cNvPr id="38" name="Rectangle 37"/>
            <p:cNvSpPr/>
            <p:nvPr/>
          </p:nvSpPr>
          <p:spPr>
            <a:xfrm>
              <a:off x="3476202" y="2973966"/>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a:solidFill>
                    <a:schemeClr val="tx1">
                      <a:lumMod val="85000"/>
                      <a:lumOff val="15000"/>
                    </a:schemeClr>
                  </a:solidFill>
                </a:rPr>
                <a:t>Le développement du capital humain</a:t>
              </a:r>
              <a:endParaRPr lang="fr-FR" sz="800" dirty="0">
                <a:solidFill>
                  <a:schemeClr val="tx1">
                    <a:lumMod val="85000"/>
                    <a:lumOff val="15000"/>
                  </a:schemeClr>
                </a:solidFill>
              </a:endParaRPr>
            </a:p>
          </p:txBody>
        </p:sp>
        <p:sp>
          <p:nvSpPr>
            <p:cNvPr id="39" name="Rectangle 38"/>
            <p:cNvSpPr/>
            <p:nvPr/>
          </p:nvSpPr>
          <p:spPr>
            <a:xfrm>
              <a:off x="3476202" y="3305131"/>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a:solidFill>
                    <a:schemeClr val="tx1">
                      <a:lumMod val="85000"/>
                      <a:lumOff val="15000"/>
                    </a:schemeClr>
                  </a:solidFill>
                </a:rPr>
                <a:t>La croissance externe par le biais d’acquisitions</a:t>
              </a:r>
              <a:endParaRPr lang="fr-FR" sz="800" dirty="0">
                <a:solidFill>
                  <a:schemeClr val="tx1">
                    <a:lumMod val="85000"/>
                    <a:lumOff val="15000"/>
                  </a:schemeClr>
                </a:solidFill>
              </a:endParaRPr>
            </a:p>
          </p:txBody>
        </p:sp>
        <p:sp>
          <p:nvSpPr>
            <p:cNvPr id="40" name="Rectangle 39"/>
            <p:cNvSpPr/>
            <p:nvPr/>
          </p:nvSpPr>
          <p:spPr>
            <a:xfrm>
              <a:off x="3476202" y="2311636"/>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lumMod val="85000"/>
                      <a:lumOff val="15000"/>
                    </a:schemeClr>
                  </a:solidFill>
                </a:rPr>
                <a:t>La réduction des coûts</a:t>
              </a:r>
            </a:p>
          </p:txBody>
        </p:sp>
        <p:sp>
          <p:nvSpPr>
            <p:cNvPr id="56" name="Rectangle 55"/>
            <p:cNvSpPr/>
            <p:nvPr/>
          </p:nvSpPr>
          <p:spPr>
            <a:xfrm>
              <a:off x="3476202" y="3636296"/>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a:solidFill>
                    <a:schemeClr val="tx1">
                      <a:lumMod val="85000"/>
                      <a:lumOff val="15000"/>
                    </a:schemeClr>
                  </a:solidFill>
                </a:rPr>
                <a:t>L’introduction de nouveaux produits / services</a:t>
              </a:r>
              <a:endParaRPr lang="fr-FR" sz="800" dirty="0">
                <a:solidFill>
                  <a:schemeClr val="tx1">
                    <a:lumMod val="85000"/>
                    <a:lumOff val="15000"/>
                  </a:schemeClr>
                </a:solidFill>
              </a:endParaRPr>
            </a:p>
          </p:txBody>
        </p:sp>
        <p:sp>
          <p:nvSpPr>
            <p:cNvPr id="36" name="Rectangle 35"/>
            <p:cNvSpPr/>
            <p:nvPr/>
          </p:nvSpPr>
          <p:spPr>
            <a:xfrm>
              <a:off x="3476202" y="4629791"/>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a:solidFill>
                    <a:schemeClr val="tx1"/>
                  </a:solidFill>
                </a:rPr>
                <a:t>La croissance externe sur de nouveaux marchés</a:t>
              </a:r>
              <a:endParaRPr lang="fr-FR" sz="800" dirty="0">
                <a:solidFill>
                  <a:schemeClr val="tx1"/>
                </a:solidFill>
              </a:endParaRPr>
            </a:p>
          </p:txBody>
        </p:sp>
        <p:sp>
          <p:nvSpPr>
            <p:cNvPr id="46" name="Rectangle 45"/>
            <p:cNvSpPr/>
            <p:nvPr/>
          </p:nvSpPr>
          <p:spPr>
            <a:xfrm>
              <a:off x="3476202" y="5292121"/>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L’augmentation des dépenses d’investissement</a:t>
              </a:r>
            </a:p>
          </p:txBody>
        </p:sp>
        <p:sp>
          <p:nvSpPr>
            <p:cNvPr id="47" name="Rectangle 46"/>
            <p:cNvSpPr/>
            <p:nvPr/>
          </p:nvSpPr>
          <p:spPr>
            <a:xfrm>
              <a:off x="3476202" y="5623286"/>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a:solidFill>
                    <a:schemeClr val="tx1"/>
                  </a:solidFill>
                </a:rPr>
                <a:t>L’augmentation des dépenses d’exploitation</a:t>
              </a:r>
              <a:endParaRPr lang="fr-FR" sz="800" dirty="0">
                <a:solidFill>
                  <a:schemeClr val="tx1"/>
                </a:solidFill>
              </a:endParaRPr>
            </a:p>
          </p:txBody>
        </p:sp>
        <p:sp>
          <p:nvSpPr>
            <p:cNvPr id="48" name="Rectangle 47"/>
            <p:cNvSpPr/>
            <p:nvPr/>
          </p:nvSpPr>
          <p:spPr>
            <a:xfrm>
              <a:off x="3476202" y="4960956"/>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La diminution de l’endettement</a:t>
              </a:r>
            </a:p>
          </p:txBody>
        </p:sp>
        <p:sp>
          <p:nvSpPr>
            <p:cNvPr id="88" name="Rectangle 87"/>
            <p:cNvSpPr/>
            <p:nvPr/>
          </p:nvSpPr>
          <p:spPr>
            <a:xfrm>
              <a:off x="3468645" y="3967461"/>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a:solidFill>
                    <a:schemeClr val="tx1"/>
                  </a:solidFill>
                </a:rPr>
                <a:t>L’augmentation des investissements</a:t>
              </a:r>
              <a:endParaRPr lang="fr-FR" sz="800" dirty="0">
                <a:solidFill>
                  <a:schemeClr val="tx1"/>
                </a:solidFill>
              </a:endParaRPr>
            </a:p>
          </p:txBody>
        </p:sp>
        <p:sp>
          <p:nvSpPr>
            <p:cNvPr id="89" name="Rectangle 88"/>
            <p:cNvSpPr/>
            <p:nvPr/>
          </p:nvSpPr>
          <p:spPr>
            <a:xfrm>
              <a:off x="3468645" y="4298626"/>
              <a:ext cx="2206712" cy="261818"/>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a:solidFill>
                    <a:schemeClr val="tx1"/>
                  </a:solidFill>
                </a:rPr>
                <a:t>L’augmentation de la trésorerie disponible</a:t>
              </a:r>
              <a:endParaRPr lang="fr-FR" sz="800" dirty="0">
                <a:solidFill>
                  <a:schemeClr val="tx1"/>
                </a:solidFill>
              </a:endParaRPr>
            </a:p>
          </p:txBody>
        </p:sp>
      </p:grpSp>
      <p:grpSp>
        <p:nvGrpSpPr>
          <p:cNvPr id="79" name="Group 78"/>
          <p:cNvGrpSpPr/>
          <p:nvPr/>
        </p:nvGrpSpPr>
        <p:grpSpPr>
          <a:xfrm>
            <a:off x="5923623" y="6318889"/>
            <a:ext cx="2159794" cy="254543"/>
            <a:chOff x="5923623" y="3852587"/>
            <a:chExt cx="2159794" cy="254543"/>
          </a:xfrm>
        </p:grpSpPr>
        <p:grpSp>
          <p:nvGrpSpPr>
            <p:cNvPr id="81" name="Group 80"/>
            <p:cNvGrpSpPr/>
            <p:nvPr/>
          </p:nvGrpSpPr>
          <p:grpSpPr>
            <a:xfrm>
              <a:off x="5923623" y="3852587"/>
              <a:ext cx="867174" cy="107722"/>
              <a:chOff x="1137444" y="2983706"/>
              <a:chExt cx="867174" cy="107722"/>
            </a:xfrm>
          </p:grpSpPr>
          <p:sp>
            <p:nvSpPr>
              <p:cNvPr id="120" name="TextBox 119"/>
              <p:cNvSpPr txBox="1"/>
              <p:nvPr/>
            </p:nvSpPr>
            <p:spPr>
              <a:xfrm>
                <a:off x="1270000" y="2983706"/>
                <a:ext cx="734618"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Moins de 100M€</a:t>
                </a:r>
              </a:p>
            </p:txBody>
          </p:sp>
          <p:sp>
            <p:nvSpPr>
              <p:cNvPr id="121" name="Rectangle 120"/>
              <p:cNvSpPr/>
              <p:nvPr/>
            </p:nvSpPr>
            <p:spPr bwMode="gray">
              <a:xfrm>
                <a:off x="1137444" y="3005817"/>
                <a:ext cx="63500" cy="63500"/>
              </a:xfrm>
              <a:prstGeom prst="rect">
                <a:avLst/>
              </a:prstGeom>
              <a:solidFill>
                <a:srgbClr val="53565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82" name="Group 81"/>
            <p:cNvGrpSpPr/>
            <p:nvPr/>
          </p:nvGrpSpPr>
          <p:grpSpPr>
            <a:xfrm>
              <a:off x="7063449" y="3852587"/>
              <a:ext cx="1019968" cy="107722"/>
              <a:chOff x="2117726" y="2983706"/>
              <a:chExt cx="1019968" cy="107722"/>
            </a:xfrm>
          </p:grpSpPr>
          <p:sp>
            <p:nvSpPr>
              <p:cNvPr id="86" name="TextBox 85"/>
              <p:cNvSpPr txBox="1"/>
              <p:nvPr/>
            </p:nvSpPr>
            <p:spPr>
              <a:xfrm>
                <a:off x="2218531" y="2983706"/>
                <a:ext cx="919163"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Entre 100 et 999M€</a:t>
                </a:r>
              </a:p>
            </p:txBody>
          </p:sp>
          <p:sp>
            <p:nvSpPr>
              <p:cNvPr id="119" name="Rectangle 118"/>
              <p:cNvSpPr/>
              <p:nvPr/>
            </p:nvSpPr>
            <p:spPr bwMode="gray">
              <a:xfrm>
                <a:off x="2117726" y="3005817"/>
                <a:ext cx="63500" cy="6350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83" name="Group 82"/>
            <p:cNvGrpSpPr/>
            <p:nvPr/>
          </p:nvGrpSpPr>
          <p:grpSpPr>
            <a:xfrm>
              <a:off x="5923623" y="3999408"/>
              <a:ext cx="1139826" cy="107722"/>
              <a:chOff x="3222624" y="2983706"/>
              <a:chExt cx="1139826" cy="107722"/>
            </a:xfrm>
          </p:grpSpPr>
          <p:sp>
            <p:nvSpPr>
              <p:cNvPr id="84" name="TextBox 83"/>
              <p:cNvSpPr txBox="1"/>
              <p:nvPr/>
            </p:nvSpPr>
            <p:spPr>
              <a:xfrm>
                <a:off x="3316286" y="2983706"/>
                <a:ext cx="1046164"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Plus de 1Md€</a:t>
                </a:r>
              </a:p>
            </p:txBody>
          </p:sp>
          <p:sp>
            <p:nvSpPr>
              <p:cNvPr id="85" name="Rectangle 84"/>
              <p:cNvSpPr/>
              <p:nvPr/>
            </p:nvSpPr>
            <p:spPr bwMode="gray">
              <a:xfrm>
                <a:off x="3222624" y="3005817"/>
                <a:ext cx="63500" cy="63500"/>
              </a:xfrm>
              <a:prstGeom prst="rect">
                <a:avLst/>
              </a:prstGeom>
              <a:solidFill>
                <a:schemeClr val="tx2">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spTree>
    <p:extLst>
      <p:ext uri="{BB962C8B-B14F-4D97-AF65-F5344CB8AC3E}">
        <p14:creationId xmlns:p14="http://schemas.microsoft.com/office/powerpoint/2010/main" val="25408698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76236" y="2883205"/>
            <a:ext cx="2492091" cy="1613283"/>
            <a:chOff x="3429498" y="2284321"/>
            <a:chExt cx="2069602" cy="921138"/>
          </a:xfrm>
        </p:grpSpPr>
        <p:sp>
          <p:nvSpPr>
            <p:cNvPr id="40" name="Rectangle 39"/>
            <p:cNvSpPr/>
            <p:nvPr/>
          </p:nvSpPr>
          <p:spPr>
            <a:xfrm>
              <a:off x="3429498" y="2600890"/>
              <a:ext cx="2069602" cy="28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 impliquer et développer les talents au sein des équipes</a:t>
              </a:r>
            </a:p>
          </p:txBody>
        </p:sp>
        <p:sp>
          <p:nvSpPr>
            <p:cNvPr id="42" name="Rectangle 41"/>
            <p:cNvSpPr/>
            <p:nvPr/>
          </p:nvSpPr>
          <p:spPr>
            <a:xfrm>
              <a:off x="3429498" y="2917459"/>
              <a:ext cx="2069602" cy="28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 créer de nouveaux business </a:t>
              </a:r>
              <a:r>
                <a:rPr lang="fr-FR" sz="900" dirty="0" err="1">
                  <a:solidFill>
                    <a:schemeClr val="tx1"/>
                  </a:solidFill>
                </a:rPr>
                <a:t>models</a:t>
              </a:r>
              <a:endParaRPr lang="fr-FR" sz="900" dirty="0">
                <a:solidFill>
                  <a:schemeClr val="tx1"/>
                </a:solidFill>
              </a:endParaRPr>
            </a:p>
          </p:txBody>
        </p:sp>
        <p:sp>
          <p:nvSpPr>
            <p:cNvPr id="43" name="Rectangle 42"/>
            <p:cNvSpPr/>
            <p:nvPr/>
          </p:nvSpPr>
          <p:spPr>
            <a:xfrm>
              <a:off x="3429498" y="2284321"/>
              <a:ext cx="2069602" cy="28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 améliorer des </a:t>
              </a:r>
              <a:r>
                <a:rPr lang="fr-FR" sz="900" dirty="0" err="1">
                  <a:solidFill>
                    <a:schemeClr val="tx1"/>
                  </a:solidFill>
                </a:rPr>
                <a:t>process</a:t>
              </a:r>
              <a:endParaRPr lang="fr-FR" sz="900" dirty="0">
                <a:solidFill>
                  <a:schemeClr val="tx1"/>
                </a:solidFill>
              </a:endParaRPr>
            </a:p>
          </p:txBody>
        </p:sp>
      </p:grpSp>
      <p:sp>
        <p:nvSpPr>
          <p:cNvPr id="3" name="Title 2"/>
          <p:cNvSpPr>
            <a:spLocks noGrp="1"/>
          </p:cNvSpPr>
          <p:nvPr>
            <p:ph type="title"/>
          </p:nvPr>
        </p:nvSpPr>
        <p:spPr/>
        <p:txBody>
          <a:bodyPr/>
          <a:lstStyle/>
          <a:p>
            <a:r>
              <a:rPr lang="fr-FR"/>
              <a:t>Perspectives économiques et financières</a:t>
            </a:r>
            <a:endParaRPr lang="fr-FR" dirty="0"/>
          </a:p>
        </p:txBody>
      </p:sp>
      <p:sp>
        <p:nvSpPr>
          <p:cNvPr id="96" name="Footer Placeholder 95"/>
          <p:cNvSpPr>
            <a:spLocks noGrp="1"/>
          </p:cNvSpPr>
          <p:nvPr>
            <p:ph type="ftr" sz="quarter" idx="3"/>
          </p:nvPr>
        </p:nvSpPr>
        <p:spPr/>
        <p:txBody>
          <a:bodyPr/>
          <a:lstStyle/>
          <a:p>
            <a:r>
              <a:rPr lang="fr-FR"/>
              <a:t>© 2018 Deloitte SAS </a:t>
            </a:r>
            <a:endParaRPr lang="fr-FR" dirty="0"/>
          </a:p>
        </p:txBody>
      </p:sp>
      <p:sp>
        <p:nvSpPr>
          <p:cNvPr id="97" name="Slide Number Placeholder 96"/>
          <p:cNvSpPr>
            <a:spLocks noGrp="1"/>
          </p:cNvSpPr>
          <p:nvPr>
            <p:ph type="sldNum" sz="quarter" idx="4"/>
          </p:nvPr>
        </p:nvSpPr>
        <p:spPr/>
        <p:txBody>
          <a:bodyPr/>
          <a:lstStyle/>
          <a:p>
            <a:fld id="{4654C24A-AA93-4318-A7E9-AF587A936244}" type="slidenum">
              <a:rPr lang="fr-FR" smtClean="0"/>
              <a:pPr/>
              <a:t>15</a:t>
            </a:fld>
            <a:endParaRPr lang="fr-FR"/>
          </a:p>
        </p:txBody>
      </p:sp>
      <p:sp>
        <p:nvSpPr>
          <p:cNvPr id="95" name="Date Placeholder 94"/>
          <p:cNvSpPr>
            <a:spLocks noGrp="1"/>
          </p:cNvSpPr>
          <p:nvPr>
            <p:ph type="dt" sz="half" idx="2"/>
          </p:nvPr>
        </p:nvSpPr>
        <p:spPr/>
        <p:txBody>
          <a:bodyPr/>
          <a:lstStyle/>
          <a:p>
            <a:r>
              <a:rPr lang="fr-FR"/>
              <a:t>Base de l'analyse : 48 réponses</a:t>
            </a:r>
            <a:endParaRPr lang="fr-FR" dirty="0"/>
          </a:p>
        </p:txBody>
      </p:sp>
      <p:sp>
        <p:nvSpPr>
          <p:cNvPr id="28" name="Text Placeholder 27"/>
          <p:cNvSpPr>
            <a:spLocks noGrp="1"/>
          </p:cNvSpPr>
          <p:nvPr>
            <p:ph type="body" sz="quarter" idx="13"/>
          </p:nvPr>
        </p:nvSpPr>
        <p:spPr/>
        <p:txBody>
          <a:bodyPr/>
          <a:lstStyle/>
          <a:p>
            <a:r>
              <a:rPr lang="fr-FR" sz="1400" dirty="0">
                <a:solidFill>
                  <a:schemeClr val="accent6">
                    <a:lumMod val="75000"/>
                  </a:schemeClr>
                </a:solidFill>
              </a:rPr>
              <a:t>L’utilisation des technologies numériques dans le processus stratégique est modérée dans l’amélioration des </a:t>
            </a:r>
            <a:r>
              <a:rPr lang="fr-FR" sz="1400" dirty="0" err="1">
                <a:solidFill>
                  <a:schemeClr val="accent6">
                    <a:lumMod val="75000"/>
                  </a:schemeClr>
                </a:solidFill>
              </a:rPr>
              <a:t>process</a:t>
            </a:r>
            <a:r>
              <a:rPr lang="fr-FR" sz="1400" dirty="0">
                <a:solidFill>
                  <a:schemeClr val="accent6">
                    <a:lumMod val="75000"/>
                  </a:schemeClr>
                </a:solidFill>
              </a:rPr>
              <a:t> et la création de nouveaux business </a:t>
            </a:r>
            <a:r>
              <a:rPr lang="fr-FR" sz="1400" dirty="0" err="1">
                <a:solidFill>
                  <a:schemeClr val="accent6">
                    <a:lumMod val="75000"/>
                  </a:schemeClr>
                </a:solidFill>
              </a:rPr>
              <a:t>models</a:t>
            </a:r>
            <a:r>
              <a:rPr lang="fr-FR" sz="1400" dirty="0">
                <a:solidFill>
                  <a:schemeClr val="accent6">
                    <a:lumMod val="75000"/>
                  </a:schemeClr>
                </a:solidFill>
              </a:rPr>
              <a:t>. Elle apparaît plus faible dans l’implication et le développement des talents au sein des équipes. Elle est forte dans 15% des entreprises seulement.</a:t>
            </a:r>
          </a:p>
        </p:txBody>
      </p:sp>
      <p:sp>
        <p:nvSpPr>
          <p:cNvPr id="8" name="Text Placeholder 7"/>
          <p:cNvSpPr>
            <a:spLocks noGrp="1"/>
          </p:cNvSpPr>
          <p:nvPr>
            <p:ph type="body" sz="quarter" idx="18"/>
          </p:nvPr>
        </p:nvSpPr>
        <p:spPr>
          <a:xfrm>
            <a:off x="472439" y="1673967"/>
            <a:ext cx="8498717" cy="232278"/>
          </a:xfrm>
        </p:spPr>
        <p:txBody>
          <a:bodyPr>
            <a:normAutofit/>
          </a:bodyPr>
          <a:lstStyle/>
          <a:p>
            <a:r>
              <a:rPr lang="fr-FR" dirty="0"/>
              <a:t>Part de l’utilisation des technologies numériques dans le processus stratégique au sein des entreprises pour…</a:t>
            </a:r>
          </a:p>
        </p:txBody>
      </p:sp>
      <p:graphicFrame>
        <p:nvGraphicFramePr>
          <p:cNvPr id="79" name="Chart 9"/>
          <p:cNvGraphicFramePr/>
          <p:nvPr>
            <p:extLst>
              <p:ext uri="{D42A27DB-BD31-4B8C-83A1-F6EECF244321}">
                <p14:modId xmlns:p14="http://schemas.microsoft.com/office/powerpoint/2010/main" val="2673329071"/>
              </p:ext>
            </p:extLst>
          </p:nvPr>
        </p:nvGraphicFramePr>
        <p:xfrm>
          <a:off x="2868328" y="2755469"/>
          <a:ext cx="5486400" cy="3459064"/>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p:cNvGrpSpPr/>
          <p:nvPr/>
        </p:nvGrpSpPr>
        <p:grpSpPr>
          <a:xfrm>
            <a:off x="3031959" y="3403600"/>
            <a:ext cx="5322770" cy="1193800"/>
            <a:chOff x="376238" y="2688850"/>
            <a:chExt cx="8391526" cy="531761"/>
          </a:xfrm>
        </p:grpSpPr>
        <p:cxnSp>
          <p:nvCxnSpPr>
            <p:cNvPr id="39" name="Straight Connector 38"/>
            <p:cNvCxnSpPr/>
            <p:nvPr/>
          </p:nvCxnSpPr>
          <p:spPr>
            <a:xfrm flipH="1">
              <a:off x="376238" y="2688850"/>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6238" y="2946820"/>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76238" y="322061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42102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Perspectives économiques et financières</a:t>
            </a:r>
            <a:endParaRPr lang="fr-FR" dirty="0"/>
          </a:p>
        </p:txBody>
      </p:sp>
      <p:sp>
        <p:nvSpPr>
          <p:cNvPr id="96" name="Footer Placeholder 95"/>
          <p:cNvSpPr>
            <a:spLocks noGrp="1"/>
          </p:cNvSpPr>
          <p:nvPr>
            <p:ph type="ftr" sz="quarter" idx="3"/>
          </p:nvPr>
        </p:nvSpPr>
        <p:spPr/>
        <p:txBody>
          <a:bodyPr/>
          <a:lstStyle/>
          <a:p>
            <a:r>
              <a:rPr lang="fr-FR"/>
              <a:t>© 2018 Deloitte SAS </a:t>
            </a:r>
            <a:endParaRPr lang="fr-FR" dirty="0"/>
          </a:p>
        </p:txBody>
      </p:sp>
      <p:sp>
        <p:nvSpPr>
          <p:cNvPr id="97" name="Slide Number Placeholder 96"/>
          <p:cNvSpPr>
            <a:spLocks noGrp="1"/>
          </p:cNvSpPr>
          <p:nvPr>
            <p:ph type="sldNum" sz="quarter" idx="4"/>
          </p:nvPr>
        </p:nvSpPr>
        <p:spPr/>
        <p:txBody>
          <a:bodyPr/>
          <a:lstStyle/>
          <a:p>
            <a:fld id="{4654C24A-AA93-4318-A7E9-AF587A936244}" type="slidenum">
              <a:rPr lang="fr-FR" smtClean="0"/>
              <a:pPr/>
              <a:t>16</a:t>
            </a:fld>
            <a:endParaRPr lang="fr-FR"/>
          </a:p>
        </p:txBody>
      </p:sp>
      <p:sp>
        <p:nvSpPr>
          <p:cNvPr id="95" name="Date Placeholder 94"/>
          <p:cNvSpPr>
            <a:spLocks noGrp="1"/>
          </p:cNvSpPr>
          <p:nvPr>
            <p:ph type="dt" sz="half" idx="2"/>
          </p:nvPr>
        </p:nvSpPr>
        <p:spPr/>
        <p:txBody>
          <a:bodyPr/>
          <a:lstStyle/>
          <a:p>
            <a:r>
              <a:rPr lang="fr-FR"/>
              <a:t>Base de l'analyse : 48 réponses</a:t>
            </a:r>
            <a:endParaRPr lang="fr-FR" dirty="0"/>
          </a:p>
        </p:txBody>
      </p:sp>
      <p:sp>
        <p:nvSpPr>
          <p:cNvPr id="16" name="Text Placeholder 15"/>
          <p:cNvSpPr>
            <a:spLocks noGrp="1"/>
          </p:cNvSpPr>
          <p:nvPr>
            <p:ph type="body" sz="quarter" idx="13"/>
          </p:nvPr>
        </p:nvSpPr>
        <p:spPr/>
        <p:txBody>
          <a:bodyPr/>
          <a:lstStyle/>
          <a:p>
            <a:r>
              <a:rPr lang="fr-FR" sz="1400" dirty="0">
                <a:solidFill>
                  <a:schemeClr val="accent6">
                    <a:lumMod val="75000"/>
                  </a:schemeClr>
                </a:solidFill>
              </a:rPr>
              <a:t>Au niveau stratégique, le Directeur général et le Comité de direction sont nettement responsables de la transformation digitale. Pour l’implémentation, les Directeurs Financiers et de l’information prennent ensemble le relais.</a:t>
            </a:r>
          </a:p>
        </p:txBody>
      </p:sp>
      <p:sp>
        <p:nvSpPr>
          <p:cNvPr id="8" name="Text Placeholder 7"/>
          <p:cNvSpPr>
            <a:spLocks noGrp="1"/>
          </p:cNvSpPr>
          <p:nvPr>
            <p:ph type="body" sz="quarter" idx="18"/>
          </p:nvPr>
        </p:nvSpPr>
        <p:spPr/>
        <p:txBody>
          <a:bodyPr/>
          <a:lstStyle/>
          <a:p>
            <a:r>
              <a:rPr lang="fr-FR" dirty="0"/>
              <a:t>Prise en charge de la transformation digitale ou des initiatives de développement numérique</a:t>
            </a:r>
          </a:p>
        </p:txBody>
      </p:sp>
      <p:graphicFrame>
        <p:nvGraphicFramePr>
          <p:cNvPr id="79" name="Chart 9"/>
          <p:cNvGraphicFramePr/>
          <p:nvPr>
            <p:extLst>
              <p:ext uri="{D42A27DB-BD31-4B8C-83A1-F6EECF244321}">
                <p14:modId xmlns:p14="http://schemas.microsoft.com/office/powerpoint/2010/main" val="2630091488"/>
              </p:ext>
            </p:extLst>
          </p:nvPr>
        </p:nvGraphicFramePr>
        <p:xfrm>
          <a:off x="2868328" y="2092108"/>
          <a:ext cx="5899436" cy="4317517"/>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p:cNvGrpSpPr/>
          <p:nvPr/>
        </p:nvGrpSpPr>
        <p:grpSpPr>
          <a:xfrm>
            <a:off x="2992632" y="2526204"/>
            <a:ext cx="5322770" cy="3886279"/>
            <a:chOff x="376238" y="2688850"/>
            <a:chExt cx="8391526" cy="1731087"/>
          </a:xfrm>
        </p:grpSpPr>
        <p:cxnSp>
          <p:nvCxnSpPr>
            <p:cNvPr id="39" name="Straight Connector 38"/>
            <p:cNvCxnSpPr/>
            <p:nvPr/>
          </p:nvCxnSpPr>
          <p:spPr>
            <a:xfrm flipH="1">
              <a:off x="376238" y="2688850"/>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6238" y="288119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76238" y="307353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76238" y="326587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6238" y="345822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76238" y="365056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76238" y="384290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6238" y="403525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6238" y="422759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76238" y="441993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27262" y="2145613"/>
            <a:ext cx="2541066" cy="4225512"/>
            <a:chOff x="3301468" y="2341319"/>
            <a:chExt cx="2541066" cy="4225512"/>
          </a:xfrm>
        </p:grpSpPr>
        <p:sp>
          <p:nvSpPr>
            <p:cNvPr id="18" name="Rectangle 17"/>
            <p:cNvSpPr/>
            <p:nvPr/>
          </p:nvSpPr>
          <p:spPr>
            <a:xfrm>
              <a:off x="3301468" y="404895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Directeur du digital</a:t>
              </a:r>
            </a:p>
          </p:txBody>
        </p:sp>
        <p:sp>
          <p:nvSpPr>
            <p:cNvPr id="19" name="Rectangle 18"/>
            <p:cNvSpPr/>
            <p:nvPr/>
          </p:nvSpPr>
          <p:spPr>
            <a:xfrm>
              <a:off x="3301468" y="276822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Directeur financier</a:t>
              </a:r>
            </a:p>
          </p:txBody>
        </p:sp>
        <p:sp>
          <p:nvSpPr>
            <p:cNvPr id="20" name="Rectangle 19"/>
            <p:cNvSpPr/>
            <p:nvPr/>
          </p:nvSpPr>
          <p:spPr>
            <a:xfrm>
              <a:off x="3301468" y="319513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Directeur marketing</a:t>
              </a:r>
            </a:p>
          </p:txBody>
        </p:sp>
        <p:sp>
          <p:nvSpPr>
            <p:cNvPr id="21" name="Rectangle 20"/>
            <p:cNvSpPr/>
            <p:nvPr/>
          </p:nvSpPr>
          <p:spPr>
            <a:xfrm>
              <a:off x="3301468" y="362204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Directeur de l’innovation</a:t>
              </a:r>
            </a:p>
          </p:txBody>
        </p:sp>
        <p:sp>
          <p:nvSpPr>
            <p:cNvPr id="22" name="Rectangle 21"/>
            <p:cNvSpPr/>
            <p:nvPr/>
          </p:nvSpPr>
          <p:spPr>
            <a:xfrm>
              <a:off x="3301468" y="234131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Directeur général</a:t>
              </a:r>
            </a:p>
          </p:txBody>
        </p:sp>
        <p:sp>
          <p:nvSpPr>
            <p:cNvPr id="23" name="Rectangle 22"/>
            <p:cNvSpPr/>
            <p:nvPr/>
          </p:nvSpPr>
          <p:spPr>
            <a:xfrm>
              <a:off x="3301468" y="532968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Directeurs des Ressources Humaines</a:t>
              </a:r>
            </a:p>
          </p:txBody>
        </p:sp>
        <p:sp>
          <p:nvSpPr>
            <p:cNvPr id="24" name="Rectangle 23"/>
            <p:cNvSpPr/>
            <p:nvPr/>
          </p:nvSpPr>
          <p:spPr>
            <a:xfrm>
              <a:off x="3301468" y="447586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Directeur de l’information</a:t>
              </a:r>
            </a:p>
          </p:txBody>
        </p:sp>
        <p:sp>
          <p:nvSpPr>
            <p:cNvPr id="25" name="Rectangle 24"/>
            <p:cNvSpPr/>
            <p:nvPr/>
          </p:nvSpPr>
          <p:spPr>
            <a:xfrm>
              <a:off x="3301468" y="490277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Directeur des opérations</a:t>
              </a:r>
            </a:p>
          </p:txBody>
        </p:sp>
        <p:sp>
          <p:nvSpPr>
            <p:cNvPr id="26" name="Rectangle 25"/>
            <p:cNvSpPr/>
            <p:nvPr/>
          </p:nvSpPr>
          <p:spPr>
            <a:xfrm>
              <a:off x="3301468" y="575659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Comité de direction</a:t>
              </a:r>
            </a:p>
          </p:txBody>
        </p:sp>
        <p:sp>
          <p:nvSpPr>
            <p:cNvPr id="27" name="Rectangle 26"/>
            <p:cNvSpPr/>
            <p:nvPr/>
          </p:nvSpPr>
          <p:spPr>
            <a:xfrm>
              <a:off x="3301468" y="6188468"/>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Aucune initiative n’est prévue pour le moment</a:t>
              </a:r>
            </a:p>
          </p:txBody>
        </p:sp>
      </p:grpSp>
    </p:spTree>
    <p:extLst>
      <p:ext uri="{BB962C8B-B14F-4D97-AF65-F5344CB8AC3E}">
        <p14:creationId xmlns:p14="http://schemas.microsoft.com/office/powerpoint/2010/main" val="35538655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Perspectives économiques et financières</a:t>
            </a:r>
            <a:endParaRPr lang="fr-FR" dirty="0"/>
          </a:p>
        </p:txBody>
      </p:sp>
      <p:sp>
        <p:nvSpPr>
          <p:cNvPr id="96" name="Footer Placeholder 95"/>
          <p:cNvSpPr>
            <a:spLocks noGrp="1"/>
          </p:cNvSpPr>
          <p:nvPr>
            <p:ph type="ftr" sz="quarter" idx="3"/>
          </p:nvPr>
        </p:nvSpPr>
        <p:spPr/>
        <p:txBody>
          <a:bodyPr/>
          <a:lstStyle/>
          <a:p>
            <a:r>
              <a:rPr lang="fr-FR"/>
              <a:t>© 2018 Deloitte SAS </a:t>
            </a:r>
            <a:endParaRPr lang="fr-FR" dirty="0"/>
          </a:p>
        </p:txBody>
      </p:sp>
      <p:sp>
        <p:nvSpPr>
          <p:cNvPr id="97" name="Slide Number Placeholder 96"/>
          <p:cNvSpPr>
            <a:spLocks noGrp="1"/>
          </p:cNvSpPr>
          <p:nvPr>
            <p:ph type="sldNum" sz="quarter" idx="4"/>
          </p:nvPr>
        </p:nvSpPr>
        <p:spPr/>
        <p:txBody>
          <a:bodyPr/>
          <a:lstStyle/>
          <a:p>
            <a:fld id="{4654C24A-AA93-4318-A7E9-AF587A936244}" type="slidenum">
              <a:rPr lang="fr-FR" smtClean="0"/>
              <a:pPr/>
              <a:t>17</a:t>
            </a:fld>
            <a:endParaRPr lang="fr-FR"/>
          </a:p>
        </p:txBody>
      </p:sp>
      <p:sp>
        <p:nvSpPr>
          <p:cNvPr id="95" name="Date Placeholder 94"/>
          <p:cNvSpPr>
            <a:spLocks noGrp="1"/>
          </p:cNvSpPr>
          <p:nvPr>
            <p:ph type="dt" sz="half" idx="2"/>
          </p:nvPr>
        </p:nvSpPr>
        <p:spPr/>
        <p:txBody>
          <a:bodyPr/>
          <a:lstStyle/>
          <a:p>
            <a:r>
              <a:rPr lang="fr-FR"/>
              <a:t>Base de l'analyse : 48 réponses</a:t>
            </a:r>
            <a:endParaRPr lang="fr-FR" dirty="0"/>
          </a:p>
        </p:txBody>
      </p:sp>
      <p:sp>
        <p:nvSpPr>
          <p:cNvPr id="10" name="Text Placeholder 9"/>
          <p:cNvSpPr>
            <a:spLocks noGrp="1"/>
          </p:cNvSpPr>
          <p:nvPr>
            <p:ph type="body" sz="quarter" idx="13"/>
          </p:nvPr>
        </p:nvSpPr>
        <p:spPr/>
        <p:txBody>
          <a:bodyPr/>
          <a:lstStyle/>
          <a:p>
            <a:r>
              <a:rPr lang="fr-FR" sz="1400" dirty="0">
                <a:solidFill>
                  <a:schemeClr val="accent6">
                    <a:lumMod val="75000"/>
                  </a:schemeClr>
                </a:solidFill>
              </a:rPr>
              <a:t>Selon les CFO, la préparation des équipes Finance à la transformation digitale est moyenne.</a:t>
            </a:r>
          </a:p>
        </p:txBody>
      </p:sp>
      <p:sp>
        <p:nvSpPr>
          <p:cNvPr id="8" name="Text Placeholder 7"/>
          <p:cNvSpPr>
            <a:spLocks noGrp="1"/>
          </p:cNvSpPr>
          <p:nvPr>
            <p:ph type="body" sz="quarter" idx="18"/>
          </p:nvPr>
        </p:nvSpPr>
        <p:spPr/>
        <p:txBody>
          <a:bodyPr/>
          <a:lstStyle/>
          <a:p>
            <a:r>
              <a:rPr lang="fr-FR" dirty="0"/>
              <a:t>Préparation des équipes finance en matière de transformation digitale au sein de l’entreprise</a:t>
            </a:r>
          </a:p>
        </p:txBody>
      </p:sp>
      <p:grpSp>
        <p:nvGrpSpPr>
          <p:cNvPr id="60" name="Group 59"/>
          <p:cNvGrpSpPr/>
          <p:nvPr/>
        </p:nvGrpSpPr>
        <p:grpSpPr>
          <a:xfrm>
            <a:off x="3717661" y="2629332"/>
            <a:ext cx="1693257" cy="1904767"/>
            <a:chOff x="3616139" y="2341649"/>
            <a:chExt cx="1693257" cy="1469418"/>
          </a:xfrm>
        </p:grpSpPr>
        <p:sp>
          <p:nvSpPr>
            <p:cNvPr id="62" name="Rectangle 61"/>
            <p:cNvSpPr/>
            <p:nvPr/>
          </p:nvSpPr>
          <p:spPr>
            <a:xfrm>
              <a:off x="3616139" y="2742808"/>
              <a:ext cx="1688916" cy="28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Faible</a:t>
              </a:r>
            </a:p>
          </p:txBody>
        </p:sp>
        <p:sp>
          <p:nvSpPr>
            <p:cNvPr id="63" name="Rectangle 62"/>
            <p:cNvSpPr/>
            <p:nvPr/>
          </p:nvSpPr>
          <p:spPr>
            <a:xfrm>
              <a:off x="3620480" y="3117164"/>
              <a:ext cx="1688916" cy="28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Moyenne</a:t>
              </a:r>
            </a:p>
          </p:txBody>
        </p:sp>
        <p:sp>
          <p:nvSpPr>
            <p:cNvPr id="64" name="Rectangle 63"/>
            <p:cNvSpPr/>
            <p:nvPr/>
          </p:nvSpPr>
          <p:spPr>
            <a:xfrm>
              <a:off x="3616139" y="3523067"/>
              <a:ext cx="1688916" cy="28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Bonne</a:t>
              </a:r>
            </a:p>
          </p:txBody>
        </p:sp>
        <p:sp>
          <p:nvSpPr>
            <p:cNvPr id="65" name="Rectangle 64"/>
            <p:cNvSpPr/>
            <p:nvPr/>
          </p:nvSpPr>
          <p:spPr>
            <a:xfrm>
              <a:off x="3616139" y="2341649"/>
              <a:ext cx="1688916" cy="28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Très faible</a:t>
              </a:r>
            </a:p>
          </p:txBody>
        </p:sp>
      </p:grpSp>
      <p:grpSp>
        <p:nvGrpSpPr>
          <p:cNvPr id="66" name="Group 65"/>
          <p:cNvGrpSpPr/>
          <p:nvPr/>
        </p:nvGrpSpPr>
        <p:grpSpPr>
          <a:xfrm>
            <a:off x="376238" y="2928347"/>
            <a:ext cx="2851150" cy="1643238"/>
            <a:chOff x="376238" y="2586779"/>
            <a:chExt cx="8391526" cy="1267667"/>
          </a:xfrm>
        </p:grpSpPr>
        <p:cxnSp>
          <p:nvCxnSpPr>
            <p:cNvPr id="67" name="Straight Connector 66"/>
            <p:cNvCxnSpPr/>
            <p:nvPr/>
          </p:nvCxnSpPr>
          <p:spPr>
            <a:xfrm flipH="1">
              <a:off x="376238" y="258677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76238" y="290369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76238" y="322061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6238" y="353752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76238" y="38544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72" name="Chart 71"/>
          <p:cNvGraphicFramePr/>
          <p:nvPr>
            <p:extLst>
              <p:ext uri="{D42A27DB-BD31-4B8C-83A1-F6EECF244321}">
                <p14:modId xmlns:p14="http://schemas.microsoft.com/office/powerpoint/2010/main" val="3144579330"/>
              </p:ext>
            </p:extLst>
          </p:nvPr>
        </p:nvGraphicFramePr>
        <p:xfrm>
          <a:off x="449389" y="2451677"/>
          <a:ext cx="2870387" cy="2312190"/>
        </p:xfrm>
        <a:graphic>
          <a:graphicData uri="http://schemas.openxmlformats.org/drawingml/2006/chart">
            <c:chart xmlns:c="http://schemas.openxmlformats.org/drawingml/2006/chart" xmlns:r="http://schemas.openxmlformats.org/officeDocument/2006/relationships" r:id="rId3"/>
          </a:graphicData>
        </a:graphic>
      </p:graphicFrame>
      <p:sp>
        <p:nvSpPr>
          <p:cNvPr id="73" name="Rectangle à coins arrondis 43"/>
          <p:cNvSpPr/>
          <p:nvPr/>
        </p:nvSpPr>
        <p:spPr>
          <a:xfrm>
            <a:off x="5807931" y="2075184"/>
            <a:ext cx="2410219" cy="20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Distribution par taille d’entreprise</a:t>
            </a:r>
            <a:endParaRPr lang="fr-FR" sz="900" dirty="0">
              <a:solidFill>
                <a:schemeClr val="tx1"/>
              </a:solidFill>
            </a:endParaRPr>
          </a:p>
        </p:txBody>
      </p:sp>
      <p:grpSp>
        <p:nvGrpSpPr>
          <p:cNvPr id="76" name="Group 75"/>
          <p:cNvGrpSpPr/>
          <p:nvPr/>
        </p:nvGrpSpPr>
        <p:grpSpPr>
          <a:xfrm>
            <a:off x="5907469" y="2928347"/>
            <a:ext cx="2851150" cy="1643238"/>
            <a:chOff x="376238" y="2586779"/>
            <a:chExt cx="8391526" cy="1267667"/>
          </a:xfrm>
        </p:grpSpPr>
        <p:cxnSp>
          <p:nvCxnSpPr>
            <p:cNvPr id="77" name="Straight Connector 76"/>
            <p:cNvCxnSpPr/>
            <p:nvPr/>
          </p:nvCxnSpPr>
          <p:spPr>
            <a:xfrm flipH="1">
              <a:off x="376238" y="258677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76238" y="290369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76238" y="322061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76238" y="353752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76238" y="38544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99" name="Chart 9"/>
          <p:cNvGraphicFramePr/>
          <p:nvPr>
            <p:extLst>
              <p:ext uri="{D42A27DB-BD31-4B8C-83A1-F6EECF244321}">
                <p14:modId xmlns:p14="http://schemas.microsoft.com/office/powerpoint/2010/main" val="4274051453"/>
              </p:ext>
            </p:extLst>
          </p:nvPr>
        </p:nvGraphicFramePr>
        <p:xfrm>
          <a:off x="5843016" y="2502904"/>
          <a:ext cx="2924747" cy="2068681"/>
        </p:xfrm>
        <a:graphic>
          <a:graphicData uri="http://schemas.openxmlformats.org/drawingml/2006/chart">
            <c:chart xmlns:c="http://schemas.openxmlformats.org/drawingml/2006/chart" xmlns:r="http://schemas.openxmlformats.org/officeDocument/2006/relationships" r:id="rId4"/>
          </a:graphicData>
        </a:graphic>
      </p:graphicFrame>
      <p:grpSp>
        <p:nvGrpSpPr>
          <p:cNvPr id="49" name="Group 48"/>
          <p:cNvGrpSpPr/>
          <p:nvPr/>
        </p:nvGrpSpPr>
        <p:grpSpPr>
          <a:xfrm>
            <a:off x="5923623" y="4745572"/>
            <a:ext cx="2159794" cy="254543"/>
            <a:chOff x="5923623" y="3852587"/>
            <a:chExt cx="2159794" cy="254543"/>
          </a:xfrm>
        </p:grpSpPr>
        <p:grpSp>
          <p:nvGrpSpPr>
            <p:cNvPr id="50" name="Group 49"/>
            <p:cNvGrpSpPr/>
            <p:nvPr/>
          </p:nvGrpSpPr>
          <p:grpSpPr>
            <a:xfrm>
              <a:off x="5923623" y="3852587"/>
              <a:ext cx="867174" cy="107722"/>
              <a:chOff x="1137444" y="2983706"/>
              <a:chExt cx="867174" cy="107722"/>
            </a:xfrm>
          </p:grpSpPr>
          <p:sp>
            <p:nvSpPr>
              <p:cNvPr id="57" name="TextBox 56"/>
              <p:cNvSpPr txBox="1"/>
              <p:nvPr/>
            </p:nvSpPr>
            <p:spPr>
              <a:xfrm>
                <a:off x="1246320" y="2983706"/>
                <a:ext cx="758298"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Moins de 100M€</a:t>
                </a:r>
              </a:p>
            </p:txBody>
          </p:sp>
          <p:sp>
            <p:nvSpPr>
              <p:cNvPr id="58" name="Rectangle 57"/>
              <p:cNvSpPr/>
              <p:nvPr/>
            </p:nvSpPr>
            <p:spPr bwMode="gray">
              <a:xfrm>
                <a:off x="1137444" y="3005817"/>
                <a:ext cx="63500" cy="63500"/>
              </a:xfrm>
              <a:prstGeom prst="rect">
                <a:avLst/>
              </a:prstGeom>
              <a:solidFill>
                <a:srgbClr val="53565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1" name="Group 50"/>
            <p:cNvGrpSpPr/>
            <p:nvPr/>
          </p:nvGrpSpPr>
          <p:grpSpPr>
            <a:xfrm>
              <a:off x="7063449" y="3852587"/>
              <a:ext cx="1019968" cy="107722"/>
              <a:chOff x="2117726" y="2983706"/>
              <a:chExt cx="1019968" cy="107722"/>
            </a:xfrm>
          </p:grpSpPr>
          <p:sp>
            <p:nvSpPr>
              <p:cNvPr id="55" name="TextBox 54"/>
              <p:cNvSpPr txBox="1"/>
              <p:nvPr/>
            </p:nvSpPr>
            <p:spPr>
              <a:xfrm>
                <a:off x="2218531" y="2983706"/>
                <a:ext cx="919163"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Entre 100 et 999M€</a:t>
                </a:r>
              </a:p>
            </p:txBody>
          </p:sp>
          <p:sp>
            <p:nvSpPr>
              <p:cNvPr id="56" name="Rectangle 55"/>
              <p:cNvSpPr/>
              <p:nvPr/>
            </p:nvSpPr>
            <p:spPr bwMode="gray">
              <a:xfrm>
                <a:off x="2117726" y="3005817"/>
                <a:ext cx="63500" cy="6350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2" name="Group 51"/>
            <p:cNvGrpSpPr/>
            <p:nvPr/>
          </p:nvGrpSpPr>
          <p:grpSpPr>
            <a:xfrm>
              <a:off x="5923623" y="3999408"/>
              <a:ext cx="1139825" cy="107722"/>
              <a:chOff x="3222624" y="2983706"/>
              <a:chExt cx="1139825" cy="107722"/>
            </a:xfrm>
          </p:grpSpPr>
          <p:sp>
            <p:nvSpPr>
              <p:cNvPr id="53" name="TextBox 52"/>
              <p:cNvSpPr txBox="1"/>
              <p:nvPr/>
            </p:nvSpPr>
            <p:spPr>
              <a:xfrm>
                <a:off x="3331500" y="2983706"/>
                <a:ext cx="1030949"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Plus de 1Md€</a:t>
                </a:r>
              </a:p>
            </p:txBody>
          </p:sp>
          <p:sp>
            <p:nvSpPr>
              <p:cNvPr id="54" name="Rectangle 53"/>
              <p:cNvSpPr/>
              <p:nvPr/>
            </p:nvSpPr>
            <p:spPr bwMode="gray">
              <a:xfrm>
                <a:off x="3222624" y="3005817"/>
                <a:ext cx="63500" cy="63500"/>
              </a:xfrm>
              <a:prstGeom prst="rect">
                <a:avLst/>
              </a:prstGeom>
              <a:solidFill>
                <a:schemeClr val="tx2">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spTree>
    <p:extLst>
      <p:ext uri="{BB962C8B-B14F-4D97-AF65-F5344CB8AC3E}">
        <p14:creationId xmlns:p14="http://schemas.microsoft.com/office/powerpoint/2010/main" val="31055841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dirty="0"/>
              <a:t>Analyse globale</a:t>
            </a:r>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fr-FR" sz="2600" dirty="0">
                <a:solidFill>
                  <a:schemeClr val="tx1">
                    <a:lumMod val="50000"/>
                    <a:lumOff val="50000"/>
                  </a:schemeClr>
                </a:solidFill>
              </a:rPr>
              <a:t>Perspectives économiques et financières</a:t>
            </a:r>
          </a:p>
          <a:p>
            <a:pPr marL="457200" indent="-457200">
              <a:buFont typeface="Arial" panose="020B0604020202020204" pitchFamily="34" charset="0"/>
              <a:buChar char="•"/>
            </a:pPr>
            <a:r>
              <a:rPr lang="fr-FR" sz="2600" b="1" dirty="0"/>
              <a:t>Questions d’actualité</a:t>
            </a:r>
          </a:p>
          <a:p>
            <a:pPr marL="457200" indent="-457200">
              <a:buFont typeface="Arial" panose="020B0604020202020204" pitchFamily="34" charset="0"/>
              <a:buChar char="•"/>
            </a:pPr>
            <a:r>
              <a:rPr lang="fr-FR" sz="2600" dirty="0">
                <a:solidFill>
                  <a:schemeClr val="tx1">
                    <a:lumMod val="50000"/>
                    <a:lumOff val="50000"/>
                  </a:schemeClr>
                </a:solidFill>
              </a:rPr>
              <a:t>Position des CFO par rapport aux sujets clés</a:t>
            </a:r>
          </a:p>
        </p:txBody>
      </p:sp>
      <p:sp>
        <p:nvSpPr>
          <p:cNvPr id="6" name="Footer Placeholder 5"/>
          <p:cNvSpPr>
            <a:spLocks noGrp="1"/>
          </p:cNvSpPr>
          <p:nvPr>
            <p:ph type="ftr" sz="quarter" idx="3"/>
          </p:nvPr>
        </p:nvSpPr>
        <p:spPr/>
        <p:txBody>
          <a:bodyPr/>
          <a:lstStyle/>
          <a:p>
            <a:pPr>
              <a:spcBef>
                <a:spcPts val="600"/>
              </a:spcBef>
              <a:buSzPct val="100000"/>
              <a:buFont typeface="Arial"/>
              <a:buNone/>
            </a:pPr>
            <a:r>
              <a:rPr lang="fr-FR"/>
              <a:t>© 2018 Deloitte SAS </a:t>
            </a:r>
          </a:p>
        </p:txBody>
      </p:sp>
      <p:sp>
        <p:nvSpPr>
          <p:cNvPr id="9" name="Slide Number Placeholder 8"/>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18</a:t>
            </a:fld>
            <a:endParaRPr lang="fr-FR"/>
          </a:p>
        </p:txBody>
      </p:sp>
      <p:sp>
        <p:nvSpPr>
          <p:cNvPr id="4" name="Date Placeholder 3"/>
          <p:cNvSpPr>
            <a:spLocks noGrp="1"/>
          </p:cNvSpPr>
          <p:nvPr>
            <p:ph type="dt" sz="half" idx="2"/>
          </p:nvPr>
        </p:nvSpPr>
        <p:spPr/>
        <p:txBody>
          <a:bodyPr/>
          <a:lstStyle/>
          <a:p>
            <a:pPr algn="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84040321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dirty="0"/>
              <a:t>Europe &amp; Prise de décision : point de vue des CFO</a:t>
            </a:r>
          </a:p>
        </p:txBody>
      </p:sp>
      <p:sp>
        <p:nvSpPr>
          <p:cNvPr id="3" name="Footer Placeholder 2"/>
          <p:cNvSpPr>
            <a:spLocks noGrp="1"/>
          </p:cNvSpPr>
          <p:nvPr>
            <p:ph type="ftr" sz="quarter" idx="3"/>
          </p:nvPr>
        </p:nvSpPr>
        <p:spPr/>
        <p:txBody>
          <a:bodyPr/>
          <a:lstStyle/>
          <a:p>
            <a:pPr>
              <a:spcBef>
                <a:spcPts val="600"/>
              </a:spcBef>
              <a:buSzPct val="100000"/>
              <a:buFont typeface="Arial"/>
              <a:buNone/>
            </a:pPr>
            <a:r>
              <a:rPr lang="fr-FR"/>
              <a:t>© 2018 Deloitte SAS </a:t>
            </a:r>
            <a:endParaRPr lang="fr-FR" dirty="0"/>
          </a:p>
        </p:txBody>
      </p:sp>
      <p:sp>
        <p:nvSpPr>
          <p:cNvPr id="4" name="Slide Number Placeholder 3"/>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19</a:t>
            </a:fld>
            <a:endParaRPr lang="fr-FR"/>
          </a:p>
        </p:txBody>
      </p:sp>
      <p:sp>
        <p:nvSpPr>
          <p:cNvPr id="5" name="Date Placeholder 4"/>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11" name="Text Placeholder 10"/>
          <p:cNvSpPr>
            <a:spLocks noGrp="1"/>
          </p:cNvSpPr>
          <p:nvPr>
            <p:ph type="body" sz="quarter" idx="13"/>
          </p:nvPr>
        </p:nvSpPr>
        <p:spPr>
          <a:xfrm>
            <a:off x="376237" y="712490"/>
            <a:ext cx="8391525" cy="757255"/>
          </a:xfrm>
        </p:spPr>
        <p:txBody>
          <a:bodyPr/>
          <a:lstStyle/>
          <a:p>
            <a:r>
              <a:rPr lang="fr-FR" sz="1100" dirty="0">
                <a:solidFill>
                  <a:schemeClr val="accent6">
                    <a:lumMod val="75000"/>
                  </a:schemeClr>
                </a:solidFill>
              </a:rPr>
              <a:t>Les dirigeants évaluent une hausse du protectionnisme, une cyber-attaque majeure, une hausse de la polarisation / du populisme et une attaque terroriste dans les économies de l’Europe de l’Ouest, comme étant des risques assez probables auxquels il faut s’attendre. Selon les CFO, certaines sources de crise auront des impacts plus importants que les autres: crise financière en zone Euro, crise de l’endettement privé et de la dette publique dans une économie majeure, cyber-attaque sont, dans cet ordre, les scenarii à impact élevé qui préoccupent les dirigeants.</a:t>
            </a:r>
          </a:p>
          <a:p>
            <a:endParaRPr lang="fr-FR" sz="1400" dirty="0"/>
          </a:p>
          <a:p>
            <a:endParaRPr lang="fr-FR" sz="1400" dirty="0"/>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1693699654"/>
              </p:ext>
            </p:extLst>
          </p:nvPr>
        </p:nvGraphicFramePr>
        <p:xfrm>
          <a:off x="376238" y="1987550"/>
          <a:ext cx="8391525" cy="2127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p:cNvGraphicFramePr>
            <a:graphicFrameLocks noGrp="1"/>
          </p:cNvGraphicFramePr>
          <p:nvPr>
            <p:ph idx="20"/>
            <p:extLst>
              <p:ext uri="{D42A27DB-BD31-4B8C-83A1-F6EECF244321}">
                <p14:modId xmlns:p14="http://schemas.microsoft.com/office/powerpoint/2010/main" val="4085938425"/>
              </p:ext>
            </p:extLst>
          </p:nvPr>
        </p:nvGraphicFramePr>
        <p:xfrm>
          <a:off x="376238" y="4514850"/>
          <a:ext cx="8391525" cy="19621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p:cNvSpPr>
            <a:spLocks noGrp="1"/>
          </p:cNvSpPr>
          <p:nvPr>
            <p:ph type="body" sz="quarter" idx="18"/>
          </p:nvPr>
        </p:nvSpPr>
        <p:spPr/>
        <p:txBody>
          <a:bodyPr>
            <a:normAutofit/>
          </a:bodyPr>
          <a:lstStyle/>
          <a:p>
            <a:r>
              <a:rPr lang="fr-FR" dirty="0"/>
              <a:t>Les risques les plus probables pour l’entreprise (extrêmement probable à assez probable)</a:t>
            </a:r>
          </a:p>
        </p:txBody>
      </p:sp>
      <p:sp>
        <p:nvSpPr>
          <p:cNvPr id="13" name="Text Placeholder 12"/>
          <p:cNvSpPr>
            <a:spLocks noGrp="1"/>
          </p:cNvSpPr>
          <p:nvPr>
            <p:ph type="body" sz="quarter" idx="19"/>
          </p:nvPr>
        </p:nvSpPr>
        <p:spPr/>
        <p:txBody>
          <a:bodyPr>
            <a:normAutofit/>
          </a:bodyPr>
          <a:lstStyle/>
          <a:p>
            <a:r>
              <a:rPr lang="fr-FR" dirty="0"/>
              <a:t>Les perspectives financières ayant des impacts plus étendus sur l’entreprise (impact très élevé à élevé)</a:t>
            </a:r>
          </a:p>
        </p:txBody>
      </p:sp>
    </p:spTree>
    <p:extLst>
      <p:ext uri="{BB962C8B-B14F-4D97-AF65-F5344CB8AC3E}">
        <p14:creationId xmlns:p14="http://schemas.microsoft.com/office/powerpoint/2010/main" val="13017836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Sommaire</a:t>
            </a:r>
          </a:p>
        </p:txBody>
      </p:sp>
      <p:sp>
        <p:nvSpPr>
          <p:cNvPr id="5" name="Date Placeholder 4"/>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6" name="Footer Placeholder 5"/>
          <p:cNvSpPr>
            <a:spLocks noGrp="1"/>
          </p:cNvSpPr>
          <p:nvPr>
            <p:ph type="ftr" sz="quarter" idx="3"/>
          </p:nvPr>
        </p:nvSpPr>
        <p:spPr/>
        <p:txBody>
          <a:bodyPr/>
          <a:lstStyle/>
          <a:p>
            <a:pPr>
              <a:spcBef>
                <a:spcPts val="600"/>
              </a:spcBef>
              <a:buSzPct val="100000"/>
              <a:buFont typeface="Arial"/>
              <a:buNone/>
            </a:pPr>
            <a:r>
              <a:rPr lang="fr-FR"/>
              <a:t>© 2018 Deloitte SAS </a:t>
            </a:r>
            <a:endParaRPr lang="fr-FR" dirty="0"/>
          </a:p>
        </p:txBody>
      </p:sp>
      <p:sp>
        <p:nvSpPr>
          <p:cNvPr id="9" name="Slide Number Placeholder 8"/>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2</a:t>
            </a:fld>
            <a:endParaRPr lang="fr-FR"/>
          </a:p>
        </p:txBody>
      </p:sp>
      <p:grpSp>
        <p:nvGrpSpPr>
          <p:cNvPr id="31" name="Group 30"/>
          <p:cNvGrpSpPr/>
          <p:nvPr/>
        </p:nvGrpSpPr>
        <p:grpSpPr>
          <a:xfrm>
            <a:off x="1691298" y="1741493"/>
            <a:ext cx="5755055" cy="3621863"/>
            <a:chOff x="973003" y="1741493"/>
            <a:chExt cx="5755055" cy="3621863"/>
          </a:xfrm>
        </p:grpSpPr>
        <p:sp>
          <p:nvSpPr>
            <p:cNvPr id="23" name="Rectangle 22"/>
            <p:cNvSpPr/>
            <p:nvPr/>
          </p:nvSpPr>
          <p:spPr bwMode="gray">
            <a:xfrm>
              <a:off x="973003" y="3000186"/>
              <a:ext cx="5755055" cy="487312"/>
            </a:xfrm>
            <a:prstGeom prst="rect">
              <a:avLst/>
            </a:prstGeom>
            <a:solidFill>
              <a:schemeClr val="accent3"/>
            </a:solidFill>
            <a:ln w="19050" algn="ctr">
              <a:noFill/>
              <a:miter lim="800000"/>
              <a:headEnd/>
              <a:tailEnd/>
            </a:ln>
          </p:spPr>
          <p:txBody>
            <a:bodyPr rot="0" spcFirstLastPara="0" vertOverflow="overflow" horzOverflow="overflow" vert="horz" wrap="square" lIns="252000" tIns="88900" rIns="72000" bIns="88900" numCol="1" spcCol="0" rtlCol="0" fromWordArt="0" anchor="ctr" anchorCtr="0" forceAA="0" compatLnSpc="1">
              <a:prstTxWarp prst="textNoShape">
                <a:avLst/>
              </a:prstTxWarp>
              <a:noAutofit/>
            </a:bodyPr>
            <a:lstStyle/>
            <a:p>
              <a:pPr>
                <a:lnSpc>
                  <a:spcPct val="106000"/>
                </a:lnSpc>
                <a:buFont typeface="Wingdings 2" pitchFamily="18" charset="2"/>
                <a:buNone/>
              </a:pPr>
              <a:r>
                <a:rPr lang="fr-FR" sz="1400" dirty="0">
                  <a:solidFill>
                    <a:schemeClr val="bg1"/>
                  </a:solidFill>
                </a:rPr>
                <a:t>6</a:t>
              </a:r>
            </a:p>
          </p:txBody>
        </p:sp>
        <p:sp>
          <p:nvSpPr>
            <p:cNvPr id="25" name="Rectangle 24"/>
            <p:cNvSpPr/>
            <p:nvPr/>
          </p:nvSpPr>
          <p:spPr bwMode="gray">
            <a:xfrm>
              <a:off x="973003" y="4234514"/>
              <a:ext cx="5755055" cy="487312"/>
            </a:xfrm>
            <a:prstGeom prst="rect">
              <a:avLst/>
            </a:prstGeom>
            <a:solidFill>
              <a:schemeClr val="accent1"/>
            </a:solidFill>
            <a:ln w="19050" algn="ctr">
              <a:noFill/>
              <a:miter lim="800000"/>
              <a:headEnd/>
              <a:tailEnd/>
            </a:ln>
          </p:spPr>
          <p:txBody>
            <a:bodyPr rot="0" spcFirstLastPara="0" vertOverflow="overflow" horzOverflow="overflow" vert="horz" wrap="square" lIns="180000" tIns="88900" rIns="72000" bIns="88900" numCol="1" spcCol="0" rtlCol="0" fromWordArt="0" anchor="ctr" anchorCtr="0" forceAA="0" compatLnSpc="1">
              <a:prstTxWarp prst="textNoShape">
                <a:avLst/>
              </a:prstTxWarp>
              <a:noAutofit/>
            </a:bodyPr>
            <a:lstStyle/>
            <a:p>
              <a:pPr>
                <a:lnSpc>
                  <a:spcPct val="106000"/>
                </a:lnSpc>
                <a:buFont typeface="Wingdings 2" pitchFamily="18" charset="2"/>
                <a:buNone/>
              </a:pPr>
              <a:r>
                <a:rPr lang="fr-FR" sz="1400" dirty="0">
                  <a:solidFill>
                    <a:schemeClr val="bg1"/>
                  </a:solidFill>
                </a:rPr>
                <a:t>21</a:t>
              </a:r>
            </a:p>
          </p:txBody>
        </p:sp>
        <p:sp>
          <p:nvSpPr>
            <p:cNvPr id="21" name="Rectangle 20"/>
            <p:cNvSpPr/>
            <p:nvPr/>
          </p:nvSpPr>
          <p:spPr bwMode="gray">
            <a:xfrm>
              <a:off x="973003" y="1765858"/>
              <a:ext cx="5755055" cy="487312"/>
            </a:xfrm>
            <a:prstGeom prst="rect">
              <a:avLst/>
            </a:prstGeom>
            <a:solidFill>
              <a:schemeClr val="tx2">
                <a:lumMod val="60000"/>
                <a:lumOff val="40000"/>
              </a:schemeClr>
            </a:solidFill>
            <a:ln w="19050" algn="ctr">
              <a:noFill/>
              <a:miter lim="800000"/>
              <a:headEnd/>
              <a:tailEnd/>
            </a:ln>
          </p:spPr>
          <p:txBody>
            <a:bodyPr wrap="square" lIns="252000" tIns="88900" rIns="72000" bIns="88900" rtlCol="0" anchor="ctr"/>
            <a:lstStyle/>
            <a:p>
              <a:pPr>
                <a:lnSpc>
                  <a:spcPct val="106000"/>
                </a:lnSpc>
                <a:buFont typeface="Wingdings 2" pitchFamily="18" charset="2"/>
                <a:buNone/>
              </a:pPr>
              <a:r>
                <a:rPr lang="fr-FR" sz="1400" dirty="0">
                  <a:solidFill>
                    <a:schemeClr val="bg1"/>
                  </a:solidFill>
                </a:rPr>
                <a:t>3</a:t>
              </a:r>
            </a:p>
          </p:txBody>
        </p:sp>
        <p:sp>
          <p:nvSpPr>
            <p:cNvPr id="4" name="Rectangle 3"/>
            <p:cNvSpPr/>
            <p:nvPr/>
          </p:nvSpPr>
          <p:spPr bwMode="gray">
            <a:xfrm>
              <a:off x="1781700" y="1741493"/>
              <a:ext cx="4358217" cy="536043"/>
            </a:xfrm>
            <a:prstGeom prst="rect">
              <a:avLst/>
            </a:prstGeom>
            <a:noFill/>
            <a:ln w="19050" algn="ctr">
              <a:noFill/>
              <a:miter lim="800000"/>
              <a:headEnd/>
              <a:tailEnd/>
            </a:ln>
          </p:spPr>
          <p:txBody>
            <a:bodyPr wrap="square" lIns="88900" tIns="88900" rIns="88900" bIns="88900" rtlCol="0" anchor="ctr"/>
            <a:lstStyle/>
            <a:p>
              <a:pPr marL="0" lvl="1"/>
              <a:r>
                <a:rPr lang="fr-FR" sz="1400" dirty="0">
                  <a:solidFill>
                    <a:schemeClr val="bg1"/>
                  </a:solidFill>
                </a:rPr>
                <a:t>Périmètre et objectifs de l’étude</a:t>
              </a:r>
            </a:p>
          </p:txBody>
        </p:sp>
        <p:sp>
          <p:nvSpPr>
            <p:cNvPr id="8" name="Rectangle 7"/>
            <p:cNvSpPr/>
            <p:nvPr/>
          </p:nvSpPr>
          <p:spPr bwMode="gray">
            <a:xfrm>
              <a:off x="1781700" y="2358657"/>
              <a:ext cx="4358217" cy="536043"/>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fr-FR" sz="1400" dirty="0"/>
                <a:t>Profil de l’échantillon</a:t>
              </a:r>
            </a:p>
          </p:txBody>
        </p:sp>
        <p:sp>
          <p:nvSpPr>
            <p:cNvPr id="10" name="Rectangle 9"/>
            <p:cNvSpPr/>
            <p:nvPr/>
          </p:nvSpPr>
          <p:spPr bwMode="gray">
            <a:xfrm>
              <a:off x="1781700" y="2975821"/>
              <a:ext cx="4358217" cy="536043"/>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fr-FR" sz="1400" dirty="0">
                  <a:solidFill>
                    <a:schemeClr val="bg1"/>
                  </a:solidFill>
                </a:rPr>
                <a:t>Perspectives économiques et financières</a:t>
              </a:r>
            </a:p>
          </p:txBody>
        </p:sp>
        <p:sp>
          <p:nvSpPr>
            <p:cNvPr id="11" name="Rectangle 10"/>
            <p:cNvSpPr/>
            <p:nvPr/>
          </p:nvSpPr>
          <p:spPr bwMode="gray">
            <a:xfrm>
              <a:off x="1781700" y="3592985"/>
              <a:ext cx="4358217" cy="536043"/>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fr-FR" sz="1400" dirty="0"/>
                <a:t>Questions d’actualité</a:t>
              </a:r>
            </a:p>
          </p:txBody>
        </p:sp>
        <p:sp>
          <p:nvSpPr>
            <p:cNvPr id="12" name="Rectangle 11"/>
            <p:cNvSpPr/>
            <p:nvPr/>
          </p:nvSpPr>
          <p:spPr bwMode="gray">
            <a:xfrm>
              <a:off x="1781700" y="4210149"/>
              <a:ext cx="4358217" cy="536043"/>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fr-FR" sz="1400" dirty="0">
                  <a:solidFill>
                    <a:schemeClr val="bg1"/>
                  </a:solidFill>
                </a:rPr>
                <a:t>Position des CFO par rapport à des sujets clés</a:t>
              </a:r>
            </a:p>
          </p:txBody>
        </p:sp>
        <p:sp>
          <p:nvSpPr>
            <p:cNvPr id="13" name="Rectangle 12"/>
            <p:cNvSpPr/>
            <p:nvPr/>
          </p:nvSpPr>
          <p:spPr bwMode="gray">
            <a:xfrm>
              <a:off x="1781700" y="4827313"/>
              <a:ext cx="4358217" cy="536043"/>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fr-FR" sz="1400" dirty="0"/>
                <a:t>Annexes</a:t>
              </a:r>
            </a:p>
          </p:txBody>
        </p:sp>
        <p:sp>
          <p:nvSpPr>
            <p:cNvPr id="22" name="Rectangle 21"/>
            <p:cNvSpPr/>
            <p:nvPr/>
          </p:nvSpPr>
          <p:spPr bwMode="gray">
            <a:xfrm>
              <a:off x="973004" y="2383022"/>
              <a:ext cx="608760" cy="487312"/>
            </a:xfrm>
            <a:prstGeom prst="rect">
              <a:avLst/>
            </a:prstGeom>
            <a:solidFill>
              <a:schemeClr val="accent2"/>
            </a:solidFill>
            <a:ln w="19050" algn="ctr">
              <a:noFill/>
              <a:miter lim="800000"/>
              <a:headEnd/>
              <a:tailEnd/>
            </a:ln>
          </p:spPr>
          <p:txBody>
            <a:bodyPr wrap="square" lIns="72000" tIns="88900" rIns="72000" bIns="88900" rtlCol="0" anchor="ctr"/>
            <a:lstStyle/>
            <a:p>
              <a:pPr algn="ctr">
                <a:lnSpc>
                  <a:spcPct val="106000"/>
                </a:lnSpc>
                <a:buFont typeface="Wingdings 2" pitchFamily="18" charset="2"/>
                <a:buNone/>
              </a:pPr>
              <a:r>
                <a:rPr lang="fr-FR" sz="1400" dirty="0">
                  <a:solidFill>
                    <a:schemeClr val="bg1"/>
                  </a:solidFill>
                </a:rPr>
                <a:t>4</a:t>
              </a:r>
            </a:p>
          </p:txBody>
        </p:sp>
        <p:sp>
          <p:nvSpPr>
            <p:cNvPr id="24" name="Rectangle 23"/>
            <p:cNvSpPr/>
            <p:nvPr/>
          </p:nvSpPr>
          <p:spPr bwMode="gray">
            <a:xfrm>
              <a:off x="973004" y="3617350"/>
              <a:ext cx="608760" cy="487312"/>
            </a:xfrm>
            <a:prstGeom prst="rect">
              <a:avLst/>
            </a:prstGeom>
            <a:solidFill>
              <a:schemeClr val="accent5"/>
            </a:solidFill>
            <a:ln w="19050" algn="ctr">
              <a:noFill/>
              <a:miter lim="800000"/>
              <a:headEnd/>
              <a:tailEnd/>
            </a:ln>
          </p:spPr>
          <p:txBody>
            <a:bodyPr wrap="square" lIns="72000" tIns="88900" rIns="72000" bIns="88900" rtlCol="0" anchor="ctr"/>
            <a:lstStyle/>
            <a:p>
              <a:pPr algn="ctr">
                <a:lnSpc>
                  <a:spcPct val="106000"/>
                </a:lnSpc>
                <a:buFont typeface="Wingdings 2" pitchFamily="18" charset="2"/>
                <a:buNone/>
              </a:pPr>
              <a:r>
                <a:rPr lang="fr-FR" sz="1400" dirty="0">
                  <a:solidFill>
                    <a:schemeClr val="bg1"/>
                  </a:solidFill>
                </a:rPr>
                <a:t>16</a:t>
              </a:r>
            </a:p>
          </p:txBody>
        </p:sp>
        <p:sp>
          <p:nvSpPr>
            <p:cNvPr id="26" name="Rectangle 25"/>
            <p:cNvSpPr/>
            <p:nvPr/>
          </p:nvSpPr>
          <p:spPr bwMode="gray">
            <a:xfrm>
              <a:off x="973004" y="4851678"/>
              <a:ext cx="608760" cy="487312"/>
            </a:xfrm>
            <a:prstGeom prst="rect">
              <a:avLst/>
            </a:prstGeom>
            <a:solidFill>
              <a:schemeClr val="accent6"/>
            </a:solidFill>
            <a:ln w="19050" algn="ctr">
              <a:noFill/>
              <a:miter lim="800000"/>
              <a:headEnd/>
              <a:tailEnd/>
            </a:ln>
          </p:spPr>
          <p:txBody>
            <a:bodyPr wrap="square" lIns="72000" tIns="88900" rIns="72000" bIns="88900" rtlCol="0" anchor="ctr"/>
            <a:lstStyle/>
            <a:p>
              <a:pPr algn="ctr">
                <a:lnSpc>
                  <a:spcPct val="106000"/>
                </a:lnSpc>
                <a:buFont typeface="Wingdings 2" pitchFamily="18" charset="2"/>
                <a:buNone/>
              </a:pPr>
              <a:r>
                <a:rPr lang="fr-FR" sz="1400" dirty="0">
                  <a:solidFill>
                    <a:schemeClr val="bg1"/>
                  </a:solidFill>
                </a:rPr>
                <a:t>32</a:t>
              </a:r>
            </a:p>
          </p:txBody>
        </p:sp>
      </p:grpSp>
    </p:spTree>
    <p:extLst>
      <p:ext uri="{BB962C8B-B14F-4D97-AF65-F5344CB8AC3E}">
        <p14:creationId xmlns:p14="http://schemas.microsoft.com/office/powerpoint/2010/main" val="18089233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Europe &amp; Prise de décision : les questions de J-P. </a:t>
            </a:r>
            <a:r>
              <a:rPr lang="fr-FR" dirty="0" err="1"/>
              <a:t>Betbèze</a:t>
            </a:r>
            <a:endParaRPr lang="fr-FR" dirty="0"/>
          </a:p>
        </p:txBody>
      </p:sp>
      <p:sp>
        <p:nvSpPr>
          <p:cNvPr id="96" name="Footer Placeholder 95"/>
          <p:cNvSpPr>
            <a:spLocks noGrp="1"/>
          </p:cNvSpPr>
          <p:nvPr>
            <p:ph type="ftr" sz="quarter" idx="3"/>
          </p:nvPr>
        </p:nvSpPr>
        <p:spPr/>
        <p:txBody>
          <a:bodyPr/>
          <a:lstStyle/>
          <a:p>
            <a:r>
              <a:rPr lang="fr-FR"/>
              <a:t>© 2018 Deloitte SAS </a:t>
            </a:r>
            <a:endParaRPr lang="fr-FR" dirty="0"/>
          </a:p>
        </p:txBody>
      </p:sp>
      <p:sp>
        <p:nvSpPr>
          <p:cNvPr id="97" name="Slide Number Placeholder 96"/>
          <p:cNvSpPr>
            <a:spLocks noGrp="1"/>
          </p:cNvSpPr>
          <p:nvPr>
            <p:ph type="sldNum" sz="quarter" idx="4"/>
          </p:nvPr>
        </p:nvSpPr>
        <p:spPr/>
        <p:txBody>
          <a:bodyPr/>
          <a:lstStyle/>
          <a:p>
            <a:fld id="{4654C24A-AA93-4318-A7E9-AF587A936244}" type="slidenum">
              <a:rPr lang="fr-FR" smtClean="0"/>
              <a:pPr/>
              <a:t>20</a:t>
            </a:fld>
            <a:endParaRPr lang="fr-FR"/>
          </a:p>
        </p:txBody>
      </p:sp>
      <p:sp>
        <p:nvSpPr>
          <p:cNvPr id="95" name="Date Placeholder 94"/>
          <p:cNvSpPr>
            <a:spLocks noGrp="1"/>
          </p:cNvSpPr>
          <p:nvPr>
            <p:ph type="dt" sz="half" idx="2"/>
          </p:nvPr>
        </p:nvSpPr>
        <p:spPr/>
        <p:txBody>
          <a:bodyPr/>
          <a:lstStyle/>
          <a:p>
            <a:r>
              <a:rPr lang="fr-FR"/>
              <a:t>Base de l'analyse : 48 réponses</a:t>
            </a:r>
            <a:endParaRPr lang="fr-FR" dirty="0"/>
          </a:p>
        </p:txBody>
      </p:sp>
      <p:sp>
        <p:nvSpPr>
          <p:cNvPr id="10" name="Text Placeholder 9"/>
          <p:cNvSpPr>
            <a:spLocks noGrp="1"/>
          </p:cNvSpPr>
          <p:nvPr>
            <p:ph type="body" sz="quarter" idx="13"/>
          </p:nvPr>
        </p:nvSpPr>
        <p:spPr/>
        <p:txBody>
          <a:bodyPr/>
          <a:lstStyle/>
          <a:p>
            <a:r>
              <a:rPr lang="fr-FR" sz="1400" dirty="0">
                <a:solidFill>
                  <a:schemeClr val="accent6">
                    <a:lumMod val="75000"/>
                  </a:schemeClr>
                </a:solidFill>
              </a:rPr>
              <a:t>En liaison avec la reprise de l’économie française, la majorité des CFO préfèrent embaucher plus et investir encore plus en équipements, avant de mener des opérations de croissance externe.</a:t>
            </a:r>
          </a:p>
        </p:txBody>
      </p:sp>
      <p:sp>
        <p:nvSpPr>
          <p:cNvPr id="8" name="Text Placeholder 7"/>
          <p:cNvSpPr>
            <a:spLocks noGrp="1"/>
          </p:cNvSpPr>
          <p:nvPr>
            <p:ph type="body" sz="quarter" idx="4294967295"/>
          </p:nvPr>
        </p:nvSpPr>
        <p:spPr>
          <a:xfrm>
            <a:off x="472439" y="1673967"/>
            <a:ext cx="8295323" cy="232278"/>
          </a:xfrm>
        </p:spPr>
        <p:txBody>
          <a:bodyPr/>
          <a:lstStyle/>
          <a:p>
            <a:r>
              <a:rPr lang="fr-FR" dirty="0"/>
              <a:t>L’économie française accélère,</a:t>
            </a:r>
          </a:p>
        </p:txBody>
      </p:sp>
      <p:grpSp>
        <p:nvGrpSpPr>
          <p:cNvPr id="60" name="Group 59"/>
          <p:cNvGrpSpPr/>
          <p:nvPr/>
        </p:nvGrpSpPr>
        <p:grpSpPr>
          <a:xfrm>
            <a:off x="945213" y="2380788"/>
            <a:ext cx="2883837" cy="3021562"/>
            <a:chOff x="3619841" y="2284321"/>
            <a:chExt cx="1688916" cy="1515004"/>
          </a:xfrm>
        </p:grpSpPr>
        <p:sp>
          <p:nvSpPr>
            <p:cNvPr id="61" name="Rectangle 60"/>
            <p:cNvSpPr/>
            <p:nvPr/>
          </p:nvSpPr>
          <p:spPr>
            <a:xfrm>
              <a:off x="3619841" y="3551985"/>
              <a:ext cx="1688916" cy="24734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Vous attendez encore</a:t>
              </a:r>
            </a:p>
          </p:txBody>
        </p:sp>
        <p:sp>
          <p:nvSpPr>
            <p:cNvPr id="62" name="Rectangle 61"/>
            <p:cNvSpPr/>
            <p:nvPr/>
          </p:nvSpPr>
          <p:spPr>
            <a:xfrm>
              <a:off x="3619841" y="2601237"/>
              <a:ext cx="1688916" cy="24734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Vous accélérez vos opérations de croissance externe </a:t>
              </a:r>
              <a:r>
                <a:rPr lang="fr-FR" sz="900" b="1" dirty="0">
                  <a:solidFill>
                    <a:schemeClr val="tx1"/>
                  </a:solidFill>
                </a:rPr>
                <a:t>en zone euro</a:t>
              </a:r>
            </a:p>
          </p:txBody>
        </p:sp>
        <p:sp>
          <p:nvSpPr>
            <p:cNvPr id="63" name="Rectangle 62"/>
            <p:cNvSpPr/>
            <p:nvPr/>
          </p:nvSpPr>
          <p:spPr>
            <a:xfrm>
              <a:off x="3619841" y="2918153"/>
              <a:ext cx="1688916" cy="24734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Vous accélérez vos opérations de croissance externe </a:t>
              </a:r>
              <a:r>
                <a:rPr lang="fr-FR" sz="900" b="1" dirty="0">
                  <a:solidFill>
                    <a:schemeClr val="tx1"/>
                  </a:solidFill>
                </a:rPr>
                <a:t>hors zone euro</a:t>
              </a:r>
            </a:p>
          </p:txBody>
        </p:sp>
        <p:sp>
          <p:nvSpPr>
            <p:cNvPr id="64" name="Rectangle 63"/>
            <p:cNvSpPr/>
            <p:nvPr/>
          </p:nvSpPr>
          <p:spPr>
            <a:xfrm>
              <a:off x="3619841" y="3235069"/>
              <a:ext cx="1688916" cy="24734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Vous embauchez plus et vous investissez plus en équipements</a:t>
              </a:r>
            </a:p>
          </p:txBody>
        </p:sp>
        <p:sp>
          <p:nvSpPr>
            <p:cNvPr id="65" name="Rectangle 64"/>
            <p:cNvSpPr/>
            <p:nvPr/>
          </p:nvSpPr>
          <p:spPr>
            <a:xfrm>
              <a:off x="3619841" y="2284321"/>
              <a:ext cx="1688916" cy="24734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Vous accélérez vos opérations de croissance externe </a:t>
              </a:r>
              <a:r>
                <a:rPr lang="fr-FR" sz="900" b="1" dirty="0">
                  <a:solidFill>
                    <a:schemeClr val="tx1"/>
                  </a:solidFill>
                </a:rPr>
                <a:t>en France</a:t>
              </a:r>
            </a:p>
          </p:txBody>
        </p:sp>
      </p:grpSp>
      <p:grpSp>
        <p:nvGrpSpPr>
          <p:cNvPr id="21" name="Group 20"/>
          <p:cNvGrpSpPr/>
          <p:nvPr/>
        </p:nvGrpSpPr>
        <p:grpSpPr>
          <a:xfrm>
            <a:off x="4114994" y="2930094"/>
            <a:ext cx="3555805" cy="2524174"/>
            <a:chOff x="376238" y="2586779"/>
            <a:chExt cx="8391526" cy="1267667"/>
          </a:xfrm>
        </p:grpSpPr>
        <p:cxnSp>
          <p:nvCxnSpPr>
            <p:cNvPr id="22" name="Straight Connector 21"/>
            <p:cNvCxnSpPr/>
            <p:nvPr/>
          </p:nvCxnSpPr>
          <p:spPr>
            <a:xfrm flipH="1">
              <a:off x="376238" y="258677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76238" y="290369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76238" y="322061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6238" y="353752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76238" y="38544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7" name="Chart 26"/>
          <p:cNvGraphicFramePr/>
          <p:nvPr>
            <p:extLst>
              <p:ext uri="{D42A27DB-BD31-4B8C-83A1-F6EECF244321}">
                <p14:modId xmlns:p14="http://schemas.microsoft.com/office/powerpoint/2010/main" val="3899956790"/>
              </p:ext>
            </p:extLst>
          </p:nvPr>
        </p:nvGraphicFramePr>
        <p:xfrm>
          <a:off x="4076699" y="2180978"/>
          <a:ext cx="3765551" cy="3273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06692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2460499782"/>
              </p:ext>
            </p:extLst>
          </p:nvPr>
        </p:nvGraphicFramePr>
        <p:xfrm>
          <a:off x="2129882" y="2102941"/>
          <a:ext cx="6637881" cy="39930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fr-FR" dirty="0"/>
              <a:t>Europe &amp; Prise de décision : les questions de J-P. </a:t>
            </a:r>
            <a:r>
              <a:rPr lang="fr-FR" dirty="0" err="1"/>
              <a:t>Betbèze</a:t>
            </a:r>
            <a:endParaRPr lang="fr-FR" dirty="0"/>
          </a:p>
        </p:txBody>
      </p:sp>
      <p:sp>
        <p:nvSpPr>
          <p:cNvPr id="96" name="Footer Placeholder 95"/>
          <p:cNvSpPr>
            <a:spLocks noGrp="1"/>
          </p:cNvSpPr>
          <p:nvPr>
            <p:ph type="ftr" sz="quarter" idx="3"/>
          </p:nvPr>
        </p:nvSpPr>
        <p:spPr/>
        <p:txBody>
          <a:bodyPr/>
          <a:lstStyle/>
          <a:p>
            <a:r>
              <a:rPr lang="fr-FR"/>
              <a:t>© 2018 Deloitte SAS </a:t>
            </a:r>
            <a:endParaRPr lang="fr-FR" dirty="0"/>
          </a:p>
        </p:txBody>
      </p:sp>
      <p:sp>
        <p:nvSpPr>
          <p:cNvPr id="97" name="Slide Number Placeholder 96"/>
          <p:cNvSpPr>
            <a:spLocks noGrp="1"/>
          </p:cNvSpPr>
          <p:nvPr>
            <p:ph type="sldNum" sz="quarter" idx="4"/>
          </p:nvPr>
        </p:nvSpPr>
        <p:spPr/>
        <p:txBody>
          <a:bodyPr/>
          <a:lstStyle/>
          <a:p>
            <a:fld id="{4654C24A-AA93-4318-A7E9-AF587A936244}" type="slidenum">
              <a:rPr lang="fr-FR" smtClean="0"/>
              <a:pPr/>
              <a:t>21</a:t>
            </a:fld>
            <a:endParaRPr lang="fr-FR"/>
          </a:p>
        </p:txBody>
      </p:sp>
      <p:sp>
        <p:nvSpPr>
          <p:cNvPr id="95" name="Date Placeholder 94"/>
          <p:cNvSpPr>
            <a:spLocks noGrp="1"/>
          </p:cNvSpPr>
          <p:nvPr>
            <p:ph type="dt" sz="half" idx="2"/>
          </p:nvPr>
        </p:nvSpPr>
        <p:spPr/>
        <p:txBody>
          <a:bodyPr/>
          <a:lstStyle/>
          <a:p>
            <a:r>
              <a:rPr lang="fr-FR"/>
              <a:t>Base de l'analyse : 48 réponses</a:t>
            </a:r>
            <a:endParaRPr lang="fr-FR" dirty="0"/>
          </a:p>
        </p:txBody>
      </p:sp>
      <p:sp>
        <p:nvSpPr>
          <p:cNvPr id="10" name="Text Placeholder 9"/>
          <p:cNvSpPr>
            <a:spLocks noGrp="1"/>
          </p:cNvSpPr>
          <p:nvPr>
            <p:ph type="body" sz="quarter" idx="13"/>
          </p:nvPr>
        </p:nvSpPr>
        <p:spPr/>
        <p:txBody>
          <a:bodyPr/>
          <a:lstStyle/>
          <a:p>
            <a:r>
              <a:rPr lang="fr-FR" sz="1400" dirty="0">
                <a:solidFill>
                  <a:schemeClr val="accent6">
                    <a:lumMod val="75000"/>
                  </a:schemeClr>
                </a:solidFill>
              </a:rPr>
              <a:t>Pour les dirigeants, l’éclatement de « la bulle des actions » réduirait leurs programmes d’expansion et ferait augmenter leurs liquidités, pour profiter d’une baisse des cours. La crise du Brexit les mènerait à réduire les programmes d’expansion et celle du Bitcoin n’impliquerait aucun changement notable.</a:t>
            </a:r>
          </a:p>
        </p:txBody>
      </p:sp>
      <p:sp>
        <p:nvSpPr>
          <p:cNvPr id="8" name="Text Placeholder 7"/>
          <p:cNvSpPr>
            <a:spLocks noGrp="1"/>
          </p:cNvSpPr>
          <p:nvPr>
            <p:ph type="body" sz="quarter" idx="4294967295"/>
          </p:nvPr>
        </p:nvSpPr>
        <p:spPr>
          <a:xfrm>
            <a:off x="452677" y="1692861"/>
            <a:ext cx="8295323" cy="232278"/>
          </a:xfrm>
        </p:spPr>
        <p:txBody>
          <a:bodyPr/>
          <a:lstStyle/>
          <a:p>
            <a:r>
              <a:rPr lang="fr-FR" dirty="0"/>
              <a:t>Toute l’actualité liée à la bulle des actions, à la crise du </a:t>
            </a:r>
            <a:r>
              <a:rPr lang="fr-FR" dirty="0" err="1"/>
              <a:t>Brexit</a:t>
            </a:r>
            <a:r>
              <a:rPr lang="fr-FR" dirty="0"/>
              <a:t>, au Bitcoin a tendance à…</a:t>
            </a:r>
          </a:p>
        </p:txBody>
      </p:sp>
      <p:grpSp>
        <p:nvGrpSpPr>
          <p:cNvPr id="38" name="Group 37"/>
          <p:cNvGrpSpPr/>
          <p:nvPr/>
        </p:nvGrpSpPr>
        <p:grpSpPr>
          <a:xfrm>
            <a:off x="2266950" y="3492500"/>
            <a:ext cx="6350000" cy="2603497"/>
            <a:chOff x="376238" y="2966048"/>
            <a:chExt cx="8391526" cy="1423350"/>
          </a:xfrm>
        </p:grpSpPr>
        <p:cxnSp>
          <p:nvCxnSpPr>
            <p:cNvPr id="41" name="Straight Connector 40"/>
            <p:cNvCxnSpPr/>
            <p:nvPr/>
          </p:nvCxnSpPr>
          <p:spPr>
            <a:xfrm flipH="1">
              <a:off x="376238" y="296604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6238" y="363407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6238" y="438939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40439" y="2444746"/>
            <a:ext cx="1750415" cy="3340732"/>
            <a:chOff x="3301468" y="2325849"/>
            <a:chExt cx="2590041" cy="1627690"/>
          </a:xfrm>
        </p:grpSpPr>
        <p:sp>
          <p:nvSpPr>
            <p:cNvPr id="19" name="Rectangle 18"/>
            <p:cNvSpPr/>
            <p:nvPr/>
          </p:nvSpPr>
          <p:spPr>
            <a:xfrm>
              <a:off x="3301468" y="2937983"/>
              <a:ext cx="2541065" cy="40342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La crise du </a:t>
              </a:r>
              <a:r>
                <a:rPr lang="fr-FR" sz="900" dirty="0" err="1">
                  <a:solidFill>
                    <a:schemeClr val="tx1"/>
                  </a:solidFill>
                </a:rPr>
                <a:t>Brexit</a:t>
              </a:r>
              <a:endParaRPr lang="fr-FR" sz="900" dirty="0">
                <a:solidFill>
                  <a:schemeClr val="tx1"/>
                </a:solidFill>
              </a:endParaRPr>
            </a:p>
          </p:txBody>
        </p:sp>
        <p:sp>
          <p:nvSpPr>
            <p:cNvPr id="20" name="Rectangle 19"/>
            <p:cNvSpPr/>
            <p:nvPr/>
          </p:nvSpPr>
          <p:spPr>
            <a:xfrm>
              <a:off x="3350444" y="3550116"/>
              <a:ext cx="2541065" cy="40342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Le Bitcoin</a:t>
              </a:r>
            </a:p>
          </p:txBody>
        </p:sp>
        <p:sp>
          <p:nvSpPr>
            <p:cNvPr id="22" name="Rectangle 21"/>
            <p:cNvSpPr/>
            <p:nvPr/>
          </p:nvSpPr>
          <p:spPr>
            <a:xfrm>
              <a:off x="3301468" y="2325849"/>
              <a:ext cx="2541065" cy="40342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900" dirty="0">
                  <a:solidFill>
                    <a:schemeClr val="tx1"/>
                  </a:solidFill>
                </a:rPr>
                <a:t>La bulle des actions</a:t>
              </a:r>
            </a:p>
          </p:txBody>
        </p:sp>
      </p:grpSp>
    </p:spTree>
    <p:extLst>
      <p:ext uri="{BB962C8B-B14F-4D97-AF65-F5344CB8AC3E}">
        <p14:creationId xmlns:p14="http://schemas.microsoft.com/office/powerpoint/2010/main" val="50601911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dirty="0"/>
              <a:t>Analyse globale</a:t>
            </a:r>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fr-FR" sz="2600" dirty="0">
                <a:solidFill>
                  <a:schemeClr val="tx1">
                    <a:lumMod val="50000"/>
                    <a:lumOff val="50000"/>
                  </a:schemeClr>
                </a:solidFill>
              </a:rPr>
              <a:t>Perspectives économiques et financières</a:t>
            </a:r>
          </a:p>
          <a:p>
            <a:pPr marL="457200" indent="-457200">
              <a:buFont typeface="Arial" panose="020B0604020202020204" pitchFamily="34" charset="0"/>
              <a:buChar char="•"/>
            </a:pPr>
            <a:r>
              <a:rPr lang="fr-FR" sz="2600" dirty="0">
                <a:solidFill>
                  <a:schemeClr val="tx1">
                    <a:lumMod val="50000"/>
                    <a:lumOff val="50000"/>
                  </a:schemeClr>
                </a:solidFill>
              </a:rPr>
              <a:t>Questions d’actualité</a:t>
            </a:r>
          </a:p>
          <a:p>
            <a:pPr marL="457200" indent="-457200">
              <a:buFont typeface="Arial" panose="020B0604020202020204" pitchFamily="34" charset="0"/>
              <a:buChar char="•"/>
            </a:pPr>
            <a:r>
              <a:rPr lang="fr-FR" sz="2600" b="1" dirty="0"/>
              <a:t>Position des CFO par rapport aux sujets clés</a:t>
            </a:r>
          </a:p>
        </p:txBody>
      </p:sp>
      <p:sp>
        <p:nvSpPr>
          <p:cNvPr id="6" name="Footer Placeholder 5"/>
          <p:cNvSpPr>
            <a:spLocks noGrp="1"/>
          </p:cNvSpPr>
          <p:nvPr>
            <p:ph type="ftr" sz="quarter" idx="3"/>
          </p:nvPr>
        </p:nvSpPr>
        <p:spPr/>
        <p:txBody>
          <a:bodyPr/>
          <a:lstStyle/>
          <a:p>
            <a:pPr>
              <a:spcBef>
                <a:spcPts val="600"/>
              </a:spcBef>
              <a:buSzPct val="100000"/>
              <a:buFont typeface="Arial"/>
              <a:buNone/>
            </a:pPr>
            <a:r>
              <a:rPr lang="fr-FR"/>
              <a:t>© 2018 Deloitte SAS </a:t>
            </a:r>
          </a:p>
        </p:txBody>
      </p:sp>
      <p:sp>
        <p:nvSpPr>
          <p:cNvPr id="9" name="Slide Number Placeholder 8"/>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22</a:t>
            </a:fld>
            <a:endParaRPr lang="fr-FR"/>
          </a:p>
        </p:txBody>
      </p:sp>
      <p:sp>
        <p:nvSpPr>
          <p:cNvPr id="4" name="Date Placeholder 3"/>
          <p:cNvSpPr>
            <a:spLocks noGrp="1"/>
          </p:cNvSpPr>
          <p:nvPr>
            <p:ph type="dt" sz="half" idx="2"/>
          </p:nvPr>
        </p:nvSpPr>
        <p:spPr/>
        <p:txBody>
          <a:bodyPr/>
          <a:lstStyle/>
          <a:p>
            <a:pPr algn="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129082281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 trésorerie</a:t>
            </a:r>
          </a:p>
        </p:txBody>
      </p:sp>
      <p:sp>
        <p:nvSpPr>
          <p:cNvPr id="3" name="Footer Placeholder 2"/>
          <p:cNvSpPr>
            <a:spLocks noGrp="1"/>
          </p:cNvSpPr>
          <p:nvPr>
            <p:ph type="ftr" sz="quarter" idx="3"/>
          </p:nvPr>
        </p:nvSpPr>
        <p:spPr/>
        <p:txBody>
          <a:bodyPr/>
          <a:lstStyle/>
          <a:p>
            <a:pPr>
              <a:spcBef>
                <a:spcPts val="600"/>
              </a:spcBef>
              <a:buSzPct val="100000"/>
              <a:buFont typeface="Arial"/>
              <a:buNone/>
            </a:pPr>
            <a:r>
              <a:rPr lang="fr-FR"/>
              <a:t>© 2018 Deloitte SAS </a:t>
            </a:r>
            <a:endParaRPr lang="fr-FR" dirty="0"/>
          </a:p>
        </p:txBody>
      </p:sp>
      <p:sp>
        <p:nvSpPr>
          <p:cNvPr id="4" name="Slide Number Placeholder 3"/>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23</a:t>
            </a:fld>
            <a:endParaRPr lang="fr-FR"/>
          </a:p>
        </p:txBody>
      </p:sp>
      <p:sp>
        <p:nvSpPr>
          <p:cNvPr id="5" name="Date Placeholder 4"/>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6" name="Text Placeholder 5"/>
          <p:cNvSpPr>
            <a:spLocks noGrp="1"/>
          </p:cNvSpPr>
          <p:nvPr>
            <p:ph type="body" sz="quarter" idx="13"/>
          </p:nvPr>
        </p:nvSpPr>
        <p:spPr/>
        <p:txBody>
          <a:bodyPr/>
          <a:lstStyle/>
          <a:p>
            <a:r>
              <a:rPr lang="fr-FR" sz="1400" dirty="0">
                <a:solidFill>
                  <a:schemeClr val="accent6">
                    <a:lumMod val="75000"/>
                  </a:schemeClr>
                </a:solidFill>
              </a:rPr>
              <a:t>Pour les Directeurs Financiers, l’anticipation du BFR continue d’être une priorité en matière de liquidité, notamment dans les PME. En parallèle, une légère évolution en faveur des placements sur les marchés financiers ou bancaires peut être soulignée.</a:t>
            </a:r>
          </a:p>
        </p:txBody>
      </p:sp>
      <p:sp>
        <p:nvSpPr>
          <p:cNvPr id="7" name="Text Placeholder 6"/>
          <p:cNvSpPr>
            <a:spLocks noGrp="1"/>
          </p:cNvSpPr>
          <p:nvPr>
            <p:ph type="body" sz="quarter" idx="18"/>
          </p:nvPr>
        </p:nvSpPr>
        <p:spPr/>
        <p:txBody>
          <a:bodyPr/>
          <a:lstStyle/>
          <a:p>
            <a:r>
              <a:rPr lang="fr-FR" dirty="0"/>
              <a:t>Points marquants pour les CFO en matière de trésorerie</a:t>
            </a:r>
          </a:p>
        </p:txBody>
      </p:sp>
      <p:sp>
        <p:nvSpPr>
          <p:cNvPr id="8" name="Rectangle 7"/>
          <p:cNvSpPr/>
          <p:nvPr/>
        </p:nvSpPr>
        <p:spPr bwMode="gray">
          <a:xfrm rot="16200000">
            <a:off x="370546" y="2599392"/>
            <a:ext cx="1680417" cy="1020198"/>
          </a:xfrm>
          <a:prstGeom prst="rect">
            <a:avLst/>
          </a:prstGeom>
          <a:solidFill>
            <a:schemeClr val="accent1"/>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r>
              <a:rPr lang="fr-FR" sz="1200" b="1" dirty="0">
                <a:solidFill>
                  <a:schemeClr val="bg1"/>
                </a:solidFill>
              </a:rPr>
              <a:t>Choix en matière de liquidité</a:t>
            </a:r>
          </a:p>
        </p:txBody>
      </p:sp>
      <p:sp>
        <p:nvSpPr>
          <p:cNvPr id="9" name="Rectangle 8"/>
          <p:cNvSpPr/>
          <p:nvPr/>
        </p:nvSpPr>
        <p:spPr bwMode="gray">
          <a:xfrm>
            <a:off x="1797050" y="2269282"/>
            <a:ext cx="2882900" cy="1680417"/>
          </a:xfrm>
          <a:prstGeom prst="rect">
            <a:avLst/>
          </a:prstGeom>
          <a:noFill/>
          <a:ln w="19050" algn="ctr">
            <a:solidFill>
              <a:schemeClr val="bg1">
                <a:lumMod val="95000"/>
              </a:schemeClr>
            </a:solidFill>
            <a:miter lim="800000"/>
            <a:headEnd/>
            <a:tailEnd/>
          </a:ln>
        </p:spPr>
        <p:txBody>
          <a:bodyPr wrap="square" lIns="88900" tIns="88900" rIns="88900" bIns="88900" rtlCol="0" anchor="ctr"/>
          <a:lstStyle/>
          <a:p>
            <a:pPr>
              <a:lnSpc>
                <a:spcPct val="106000"/>
              </a:lnSpc>
              <a:buFont typeface="Wingdings 2" pitchFamily="18" charset="2"/>
              <a:buNone/>
            </a:pPr>
            <a:r>
              <a:rPr lang="fr-FR" sz="4000" b="1" dirty="0">
                <a:solidFill>
                  <a:schemeClr val="accent1"/>
                </a:solidFill>
              </a:rPr>
              <a:t>60%</a:t>
            </a:r>
            <a:endParaRPr lang="fr-FR" sz="2000" b="1" dirty="0">
              <a:solidFill>
                <a:schemeClr val="accent1"/>
              </a:solidFill>
            </a:endParaRPr>
          </a:p>
          <a:p>
            <a:pPr algn="r">
              <a:lnSpc>
                <a:spcPct val="106000"/>
              </a:lnSpc>
              <a:buFont typeface="Wingdings 2" pitchFamily="18" charset="2"/>
              <a:buNone/>
            </a:pPr>
            <a:r>
              <a:rPr lang="fr-FR" sz="1400" dirty="0"/>
              <a:t>Anticipation du besoin en fond de roulement</a:t>
            </a:r>
            <a:endParaRPr lang="fr-FR" sz="1600" dirty="0"/>
          </a:p>
        </p:txBody>
      </p:sp>
      <p:sp>
        <p:nvSpPr>
          <p:cNvPr id="10" name="Rectangle 9"/>
          <p:cNvSpPr/>
          <p:nvPr/>
        </p:nvSpPr>
        <p:spPr bwMode="gray">
          <a:xfrm rot="16200000">
            <a:off x="3399245" y="3971476"/>
            <a:ext cx="3912381" cy="507996"/>
          </a:xfrm>
          <a:prstGeom prst="rect">
            <a:avLst/>
          </a:prstGeom>
          <a:solidFill>
            <a:schemeClr val="accent5"/>
          </a:solidFill>
          <a:ln w="19050"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r>
              <a:rPr lang="fr-FR" sz="1200" b="1" dirty="0">
                <a:solidFill>
                  <a:schemeClr val="bg1"/>
                </a:solidFill>
              </a:rPr>
              <a:t>Actions prioritaires pour améliorer la trésorerie</a:t>
            </a:r>
          </a:p>
        </p:txBody>
      </p:sp>
      <p:sp>
        <p:nvSpPr>
          <p:cNvPr id="11" name="Rectangle 10"/>
          <p:cNvSpPr/>
          <p:nvPr/>
        </p:nvSpPr>
        <p:spPr bwMode="gray">
          <a:xfrm>
            <a:off x="5685634" y="2269285"/>
            <a:ext cx="2851150" cy="3912381"/>
          </a:xfrm>
          <a:prstGeom prst="rect">
            <a:avLst/>
          </a:prstGeom>
          <a:noFill/>
          <a:ln w="19050" algn="ctr">
            <a:solidFill>
              <a:schemeClr val="bg1">
                <a:lumMod val="95000"/>
              </a:schemeClr>
            </a:solidFill>
            <a:miter lim="800000"/>
            <a:headEnd/>
            <a:tailEnd/>
          </a:ln>
        </p:spPr>
        <p:txBody>
          <a:bodyPr wrap="square" lIns="88900" tIns="88900" rIns="88900" bIns="88900" rtlCol="0" anchor="ctr"/>
          <a:lstStyle/>
          <a:p>
            <a:pPr>
              <a:lnSpc>
                <a:spcPct val="106000"/>
              </a:lnSpc>
              <a:buFont typeface="Wingdings 2" pitchFamily="18" charset="2"/>
              <a:buNone/>
            </a:pPr>
            <a:r>
              <a:rPr lang="fr-FR" sz="3600" b="1" dirty="0">
                <a:solidFill>
                  <a:schemeClr val="accent5"/>
                </a:solidFill>
              </a:rPr>
              <a:t>67%</a:t>
            </a:r>
            <a:r>
              <a:rPr lang="fr-FR" sz="3600" b="1" dirty="0">
                <a:solidFill>
                  <a:schemeClr val="accent2"/>
                </a:solidFill>
              </a:rPr>
              <a:t> </a:t>
            </a:r>
          </a:p>
          <a:p>
            <a:pPr algn="r">
              <a:lnSpc>
                <a:spcPct val="106000"/>
              </a:lnSpc>
              <a:buFont typeface="Wingdings 2" pitchFamily="18" charset="2"/>
              <a:buNone/>
            </a:pPr>
            <a:r>
              <a:rPr lang="fr-FR" sz="1200" dirty="0"/>
              <a:t>Optimisation du poste client</a:t>
            </a:r>
          </a:p>
          <a:p>
            <a:pPr algn="ctr">
              <a:lnSpc>
                <a:spcPct val="106000"/>
              </a:lnSpc>
              <a:buFont typeface="Wingdings 2" pitchFamily="18" charset="2"/>
              <a:buNone/>
            </a:pPr>
            <a:endParaRPr lang="fr-FR" sz="1200" b="1" dirty="0"/>
          </a:p>
          <a:p>
            <a:pPr algn="ctr">
              <a:lnSpc>
                <a:spcPct val="106000"/>
              </a:lnSpc>
              <a:buFont typeface="Wingdings 2" pitchFamily="18" charset="2"/>
              <a:buNone/>
            </a:pPr>
            <a:endParaRPr lang="fr-FR" sz="1200" b="1" dirty="0"/>
          </a:p>
          <a:p>
            <a:pPr>
              <a:lnSpc>
                <a:spcPct val="106000"/>
              </a:lnSpc>
              <a:buFont typeface="Wingdings 2" pitchFamily="18" charset="2"/>
              <a:buNone/>
            </a:pPr>
            <a:r>
              <a:rPr lang="fr-FR" sz="3600" b="1" dirty="0">
                <a:solidFill>
                  <a:schemeClr val="accent5"/>
                </a:solidFill>
              </a:rPr>
              <a:t>42%</a:t>
            </a:r>
            <a:r>
              <a:rPr lang="fr-FR" sz="3600" b="1" dirty="0">
                <a:solidFill>
                  <a:schemeClr val="accent2"/>
                </a:solidFill>
              </a:rPr>
              <a:t> </a:t>
            </a:r>
          </a:p>
          <a:p>
            <a:pPr algn="r">
              <a:lnSpc>
                <a:spcPct val="106000"/>
              </a:lnSpc>
              <a:buFont typeface="Wingdings 2" pitchFamily="18" charset="2"/>
              <a:buNone/>
            </a:pPr>
            <a:r>
              <a:rPr lang="fr-FR" sz="1200" dirty="0"/>
              <a:t>Réduction des stocks</a:t>
            </a:r>
          </a:p>
          <a:p>
            <a:pPr algn="ctr">
              <a:lnSpc>
                <a:spcPct val="106000"/>
              </a:lnSpc>
              <a:buFont typeface="Wingdings 2" pitchFamily="18" charset="2"/>
              <a:buNone/>
            </a:pPr>
            <a:endParaRPr lang="fr-FR" sz="1200" b="1" dirty="0"/>
          </a:p>
          <a:p>
            <a:pPr>
              <a:lnSpc>
                <a:spcPct val="106000"/>
              </a:lnSpc>
              <a:buFont typeface="Wingdings 2" pitchFamily="18" charset="2"/>
              <a:buNone/>
            </a:pPr>
            <a:r>
              <a:rPr lang="fr-FR" sz="3600" b="1" dirty="0">
                <a:solidFill>
                  <a:schemeClr val="accent5"/>
                </a:solidFill>
              </a:rPr>
              <a:t>40%</a:t>
            </a:r>
            <a:r>
              <a:rPr lang="fr-FR" sz="3600" b="1" dirty="0">
                <a:solidFill>
                  <a:schemeClr val="accent2"/>
                </a:solidFill>
              </a:rPr>
              <a:t> </a:t>
            </a:r>
          </a:p>
          <a:p>
            <a:pPr algn="r">
              <a:lnSpc>
                <a:spcPct val="106000"/>
              </a:lnSpc>
              <a:buFont typeface="Wingdings 2" pitchFamily="18" charset="2"/>
              <a:buNone/>
            </a:pPr>
            <a:r>
              <a:rPr lang="fr-FR" sz="1200" dirty="0"/>
              <a:t>Diversification des sources de financement</a:t>
            </a:r>
          </a:p>
          <a:p>
            <a:pPr algn="ctr">
              <a:lnSpc>
                <a:spcPct val="106000"/>
              </a:lnSpc>
              <a:buFont typeface="Wingdings 2" pitchFamily="18" charset="2"/>
              <a:buNone/>
            </a:pPr>
            <a:endParaRPr lang="fr-FR" sz="1200" b="1" dirty="0"/>
          </a:p>
          <a:p>
            <a:pPr algn="ctr">
              <a:lnSpc>
                <a:spcPct val="106000"/>
              </a:lnSpc>
              <a:buFont typeface="Wingdings 2" pitchFamily="18" charset="2"/>
              <a:buNone/>
            </a:pPr>
            <a:endParaRPr lang="fr-FR" sz="1200" b="1" dirty="0"/>
          </a:p>
        </p:txBody>
      </p:sp>
      <p:sp>
        <p:nvSpPr>
          <p:cNvPr id="12" name="Rectangle 11"/>
          <p:cNvSpPr/>
          <p:nvPr/>
        </p:nvSpPr>
        <p:spPr bwMode="gray">
          <a:xfrm rot="16200000">
            <a:off x="371115" y="4831925"/>
            <a:ext cx="1679282" cy="1020195"/>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r>
              <a:rPr lang="fr-FR" sz="1200" b="1" dirty="0">
                <a:solidFill>
                  <a:schemeClr val="bg1"/>
                </a:solidFill>
              </a:rPr>
              <a:t>Allocation de l’excédent de trésorerie</a:t>
            </a:r>
          </a:p>
        </p:txBody>
      </p:sp>
      <p:sp>
        <p:nvSpPr>
          <p:cNvPr id="13" name="Rectangle 12"/>
          <p:cNvSpPr/>
          <p:nvPr/>
        </p:nvSpPr>
        <p:spPr bwMode="gray">
          <a:xfrm>
            <a:off x="1797050" y="4500465"/>
            <a:ext cx="2882900" cy="1681200"/>
          </a:xfrm>
          <a:prstGeom prst="rect">
            <a:avLst/>
          </a:prstGeom>
          <a:noFill/>
          <a:ln w="19050" algn="ctr">
            <a:solidFill>
              <a:schemeClr val="bg1">
                <a:lumMod val="95000"/>
              </a:schemeClr>
            </a:solidFill>
            <a:miter lim="800000"/>
            <a:headEnd/>
            <a:tailEnd/>
          </a:ln>
        </p:spPr>
        <p:txBody>
          <a:bodyPr wrap="square" lIns="88900" tIns="88900" rIns="88900" bIns="88900" rtlCol="0" anchor="ctr"/>
          <a:lstStyle/>
          <a:p>
            <a:pPr>
              <a:lnSpc>
                <a:spcPct val="106000"/>
              </a:lnSpc>
              <a:buFont typeface="Wingdings 2" pitchFamily="18" charset="2"/>
              <a:buNone/>
            </a:pPr>
            <a:r>
              <a:rPr lang="fr-FR" sz="4000" b="1" dirty="0">
                <a:solidFill>
                  <a:schemeClr val="accent3"/>
                </a:solidFill>
              </a:rPr>
              <a:t>60%</a:t>
            </a:r>
            <a:endParaRPr lang="fr-FR" sz="2000" b="1" dirty="0">
              <a:solidFill>
                <a:schemeClr val="accent3"/>
              </a:solidFill>
            </a:endParaRPr>
          </a:p>
          <a:p>
            <a:pPr algn="r">
              <a:lnSpc>
                <a:spcPct val="106000"/>
              </a:lnSpc>
              <a:buFont typeface="Wingdings 2" pitchFamily="18" charset="2"/>
              <a:buNone/>
            </a:pPr>
            <a:r>
              <a:rPr lang="fr-FR" sz="1400" dirty="0">
                <a:solidFill>
                  <a:prstClr val="black"/>
                </a:solidFill>
              </a:rPr>
              <a:t>Investissements (capacité, modernisation,…)</a:t>
            </a:r>
            <a:endParaRPr lang="fr-FR" sz="4000" dirty="0">
              <a:solidFill>
                <a:schemeClr val="accent2"/>
              </a:solidFill>
            </a:endParaRPr>
          </a:p>
        </p:txBody>
      </p:sp>
    </p:spTree>
    <p:extLst>
      <p:ext uri="{BB962C8B-B14F-4D97-AF65-F5344CB8AC3E}">
        <p14:creationId xmlns:p14="http://schemas.microsoft.com/office/powerpoint/2010/main" val="215436143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 trésorerie</a:t>
            </a:r>
          </a:p>
        </p:txBody>
      </p:sp>
      <p:sp>
        <p:nvSpPr>
          <p:cNvPr id="3" name="Footer Placeholder 2"/>
          <p:cNvSpPr>
            <a:spLocks noGrp="1"/>
          </p:cNvSpPr>
          <p:nvPr>
            <p:ph type="ftr" sz="quarter" idx="3"/>
          </p:nvPr>
        </p:nvSpPr>
        <p:spPr/>
        <p:txBody>
          <a:bodyPr/>
          <a:lstStyle/>
          <a:p>
            <a:pPr>
              <a:spcBef>
                <a:spcPts val="600"/>
              </a:spcBef>
              <a:buSzPct val="100000"/>
              <a:buFont typeface="Arial"/>
              <a:buNone/>
            </a:pPr>
            <a:r>
              <a:rPr lang="fr-FR"/>
              <a:t>© 2018 Deloitte SAS </a:t>
            </a:r>
            <a:endParaRPr lang="fr-FR" dirty="0"/>
          </a:p>
        </p:txBody>
      </p:sp>
      <p:sp>
        <p:nvSpPr>
          <p:cNvPr id="4" name="Slide Number Placeholder 3"/>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24</a:t>
            </a:fld>
            <a:endParaRPr lang="fr-FR"/>
          </a:p>
        </p:txBody>
      </p:sp>
      <p:sp>
        <p:nvSpPr>
          <p:cNvPr id="5" name="Date Placeholder 4"/>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6" name="Text Placeholder 5"/>
          <p:cNvSpPr>
            <a:spLocks noGrp="1"/>
          </p:cNvSpPr>
          <p:nvPr>
            <p:ph type="body" sz="quarter" idx="13"/>
          </p:nvPr>
        </p:nvSpPr>
        <p:spPr/>
        <p:txBody>
          <a:bodyPr/>
          <a:lstStyle/>
          <a:p>
            <a:r>
              <a:rPr lang="fr-FR" sz="1100" dirty="0">
                <a:solidFill>
                  <a:schemeClr val="accent6">
                    <a:lumMod val="75000"/>
                  </a:schemeClr>
                </a:solidFill>
              </a:rPr>
              <a:t>Pour améliorer leur trésorerie, les CFO optent d’abord pour l’optimisation du poste client. La réduction des stocks importe ensuite, mais moins qu’auparavant, en liaison avec la reprise économique. Vient ensuite la diversification des sources de financement, plus qu’auparavant, également en liaison avec la reprise économique.</a:t>
            </a:r>
          </a:p>
          <a:p>
            <a:r>
              <a:rPr lang="fr-FR" sz="1100" dirty="0">
                <a:solidFill>
                  <a:schemeClr val="accent6">
                    <a:lumMod val="75000"/>
                  </a:schemeClr>
                </a:solidFill>
              </a:rPr>
              <a:t>Pour les Directeurs Financiers, l’allocation de l’excédent de trésorerie devrait aller dans l’ordre aux investissements, aux acquisitions (un peu plus qu’avant) et ensuite à la R&amp;D et à l’innovation.</a:t>
            </a:r>
          </a:p>
          <a:p>
            <a:endParaRPr lang="fr-FR" sz="1100" dirty="0">
              <a:solidFill>
                <a:schemeClr val="accent6">
                  <a:lumMod val="75000"/>
                </a:schemeClr>
              </a:solidFill>
            </a:endParaRPr>
          </a:p>
          <a:p>
            <a:endParaRPr lang="fr-FR" sz="1100" dirty="0">
              <a:solidFill>
                <a:schemeClr val="accent6">
                  <a:lumMod val="75000"/>
                </a:schemeClr>
              </a:solidFill>
            </a:endParaRPr>
          </a:p>
          <a:p>
            <a:endParaRPr lang="fr-FR" dirty="0"/>
          </a:p>
        </p:txBody>
      </p:sp>
      <p:sp>
        <p:nvSpPr>
          <p:cNvPr id="7" name="Text Placeholder 6"/>
          <p:cNvSpPr>
            <a:spLocks noGrp="1"/>
          </p:cNvSpPr>
          <p:nvPr>
            <p:ph type="body" sz="quarter" idx="18"/>
          </p:nvPr>
        </p:nvSpPr>
        <p:spPr/>
        <p:txBody>
          <a:bodyPr/>
          <a:lstStyle/>
          <a:p>
            <a:r>
              <a:rPr lang="fr-FR" dirty="0"/>
              <a:t>Projection des CFO en matière de trésorerie</a:t>
            </a:r>
          </a:p>
        </p:txBody>
      </p:sp>
      <p:graphicFrame>
        <p:nvGraphicFramePr>
          <p:cNvPr id="14" name="Chart 13"/>
          <p:cNvGraphicFramePr/>
          <p:nvPr>
            <p:extLst>
              <p:ext uri="{D42A27DB-BD31-4B8C-83A1-F6EECF244321}">
                <p14:modId xmlns:p14="http://schemas.microsoft.com/office/powerpoint/2010/main" val="856482182"/>
              </p:ext>
            </p:extLst>
          </p:nvPr>
        </p:nvGraphicFramePr>
        <p:xfrm>
          <a:off x="371071" y="2224612"/>
          <a:ext cx="2700000" cy="3872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332464308"/>
              </p:ext>
            </p:extLst>
          </p:nvPr>
        </p:nvGraphicFramePr>
        <p:xfrm>
          <a:off x="3191934" y="2224612"/>
          <a:ext cx="2700000" cy="3872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2465627807"/>
              </p:ext>
            </p:extLst>
          </p:nvPr>
        </p:nvGraphicFramePr>
        <p:xfrm>
          <a:off x="6012796" y="2224612"/>
          <a:ext cx="2700000" cy="3872062"/>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3146933" y="2455257"/>
            <a:ext cx="0" cy="3232727"/>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57347" y="2455257"/>
            <a:ext cx="0" cy="3232727"/>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 name="Rectangle à coins arrondis 43"/>
          <p:cNvSpPr/>
          <p:nvPr/>
        </p:nvSpPr>
        <p:spPr>
          <a:xfrm>
            <a:off x="376237" y="2075184"/>
            <a:ext cx="2608160" cy="207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Choix en matière de liquidité</a:t>
            </a:r>
          </a:p>
        </p:txBody>
      </p:sp>
      <p:sp>
        <p:nvSpPr>
          <p:cNvPr id="18" name="Rectangle à coins arrondis 43"/>
          <p:cNvSpPr/>
          <p:nvPr/>
        </p:nvSpPr>
        <p:spPr>
          <a:xfrm>
            <a:off x="3267919" y="2075184"/>
            <a:ext cx="2608160" cy="207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Actions prioritaires pour améliorer la trésorerie</a:t>
            </a:r>
          </a:p>
        </p:txBody>
      </p:sp>
      <p:sp>
        <p:nvSpPr>
          <p:cNvPr id="19" name="Rectangle à coins arrondis 43"/>
          <p:cNvSpPr/>
          <p:nvPr/>
        </p:nvSpPr>
        <p:spPr>
          <a:xfrm>
            <a:off x="6159602" y="2075184"/>
            <a:ext cx="2608160" cy="207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Allocation de l’excédent de trésorerie</a:t>
            </a:r>
          </a:p>
        </p:txBody>
      </p:sp>
    </p:spTree>
    <p:extLst>
      <p:ext uri="{BB962C8B-B14F-4D97-AF65-F5344CB8AC3E}">
        <p14:creationId xmlns:p14="http://schemas.microsoft.com/office/powerpoint/2010/main" val="118500531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Les investissements</a:t>
            </a:r>
            <a:endParaRPr lang="fr-FR" dirty="0"/>
          </a:p>
        </p:txBody>
      </p:sp>
      <p:sp>
        <p:nvSpPr>
          <p:cNvPr id="85" name="Footer Placeholder 84"/>
          <p:cNvSpPr>
            <a:spLocks noGrp="1"/>
          </p:cNvSpPr>
          <p:nvPr>
            <p:ph type="ftr" sz="quarter" idx="3"/>
          </p:nvPr>
        </p:nvSpPr>
        <p:spPr/>
        <p:txBody>
          <a:bodyPr/>
          <a:lstStyle/>
          <a:p>
            <a:r>
              <a:rPr lang="fr-FR"/>
              <a:t>© 2018 Deloitte SAS </a:t>
            </a:r>
            <a:endParaRPr lang="fr-FR" dirty="0"/>
          </a:p>
        </p:txBody>
      </p:sp>
      <p:sp>
        <p:nvSpPr>
          <p:cNvPr id="86" name="Slide Number Placeholder 85"/>
          <p:cNvSpPr>
            <a:spLocks noGrp="1"/>
          </p:cNvSpPr>
          <p:nvPr>
            <p:ph type="sldNum" sz="quarter" idx="4"/>
          </p:nvPr>
        </p:nvSpPr>
        <p:spPr/>
        <p:txBody>
          <a:bodyPr/>
          <a:lstStyle/>
          <a:p>
            <a:fld id="{4654C24A-AA93-4318-A7E9-AF587A936244}" type="slidenum">
              <a:rPr lang="fr-FR" smtClean="0"/>
              <a:pPr/>
              <a:t>25</a:t>
            </a:fld>
            <a:endParaRPr lang="fr-FR"/>
          </a:p>
        </p:txBody>
      </p:sp>
      <p:sp>
        <p:nvSpPr>
          <p:cNvPr id="84" name="Date Placeholder 83"/>
          <p:cNvSpPr>
            <a:spLocks noGrp="1"/>
          </p:cNvSpPr>
          <p:nvPr>
            <p:ph type="dt" sz="half" idx="2"/>
          </p:nvPr>
        </p:nvSpPr>
        <p:spPr/>
        <p:txBody>
          <a:bodyPr/>
          <a:lstStyle/>
          <a:p>
            <a:r>
              <a:rPr lang="fr-FR"/>
              <a:t>Base de l'analyse : 48 réponses</a:t>
            </a:r>
            <a:endParaRPr lang="fr-FR" dirty="0"/>
          </a:p>
        </p:txBody>
      </p:sp>
      <p:sp>
        <p:nvSpPr>
          <p:cNvPr id="28" name="Text Placeholder 27"/>
          <p:cNvSpPr>
            <a:spLocks noGrp="1"/>
          </p:cNvSpPr>
          <p:nvPr>
            <p:ph type="body" sz="quarter" idx="13"/>
          </p:nvPr>
        </p:nvSpPr>
        <p:spPr/>
        <p:txBody>
          <a:bodyPr/>
          <a:lstStyle/>
          <a:p>
            <a:r>
              <a:rPr lang="fr-FR" sz="1400" dirty="0">
                <a:solidFill>
                  <a:schemeClr val="accent6">
                    <a:lumMod val="75000"/>
                  </a:schemeClr>
                </a:solidFill>
              </a:rPr>
              <a:t>Si les CFO investissent autant, voire plus, que ce qui a été prévu 6 mois auparavant, plus de la moitié comptent bien investir davantage dans les 12 prochains mois.</a:t>
            </a:r>
          </a:p>
        </p:txBody>
      </p:sp>
      <p:sp>
        <p:nvSpPr>
          <p:cNvPr id="8" name="Text Placeholder 7"/>
          <p:cNvSpPr>
            <a:spLocks noGrp="1"/>
          </p:cNvSpPr>
          <p:nvPr>
            <p:ph type="body" sz="quarter" idx="18"/>
          </p:nvPr>
        </p:nvSpPr>
        <p:spPr/>
        <p:txBody>
          <a:bodyPr/>
          <a:lstStyle/>
          <a:p>
            <a:r>
              <a:rPr lang="fr-FR"/>
              <a:t>Prévisions d’investissements par rapport aux 6 derniers mois</a:t>
            </a:r>
            <a:endParaRPr lang="fr-FR" dirty="0"/>
          </a:p>
        </p:txBody>
      </p:sp>
      <p:sp>
        <p:nvSpPr>
          <p:cNvPr id="21" name="Text Placeholder 20"/>
          <p:cNvSpPr>
            <a:spLocks noGrp="1"/>
          </p:cNvSpPr>
          <p:nvPr>
            <p:ph type="body" sz="quarter" idx="19"/>
          </p:nvPr>
        </p:nvSpPr>
        <p:spPr/>
        <p:txBody>
          <a:bodyPr/>
          <a:lstStyle/>
          <a:p>
            <a:r>
              <a:rPr lang="fr-FR"/>
              <a:t>Prévisions d’investir d’avantage sur les 12 prochains mois</a:t>
            </a:r>
            <a:endParaRPr lang="fr-FR" dirty="0"/>
          </a:p>
        </p:txBody>
      </p:sp>
      <p:graphicFrame>
        <p:nvGraphicFramePr>
          <p:cNvPr id="9" name="Chart 8"/>
          <p:cNvGraphicFramePr/>
          <p:nvPr>
            <p:extLst/>
          </p:nvPr>
        </p:nvGraphicFramePr>
        <p:xfrm>
          <a:off x="450790" y="2238809"/>
          <a:ext cx="2870387" cy="19464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7" name="Chart 76"/>
          <p:cNvGraphicFramePr/>
          <p:nvPr>
            <p:extLst>
              <p:ext uri="{D42A27DB-BD31-4B8C-83A1-F6EECF244321}">
                <p14:modId xmlns:p14="http://schemas.microsoft.com/office/powerpoint/2010/main" val="2565541756"/>
              </p:ext>
            </p:extLst>
          </p:nvPr>
        </p:nvGraphicFramePr>
        <p:xfrm>
          <a:off x="459934" y="4835073"/>
          <a:ext cx="2870387" cy="139735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3634914" y="2337029"/>
            <a:ext cx="1875600" cy="1534512"/>
            <a:chOff x="3634914" y="2337029"/>
            <a:chExt cx="1875600" cy="1534512"/>
          </a:xfrm>
        </p:grpSpPr>
        <p:sp>
          <p:nvSpPr>
            <p:cNvPr id="48" name="Rectangle 47"/>
            <p:cNvSpPr/>
            <p:nvPr/>
          </p:nvSpPr>
          <p:spPr>
            <a:xfrm>
              <a:off x="3634914" y="3403541"/>
              <a:ext cx="1875600" cy="46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Moins</a:t>
              </a:r>
            </a:p>
          </p:txBody>
        </p:sp>
        <p:sp>
          <p:nvSpPr>
            <p:cNvPr id="50" name="Rectangle 49"/>
            <p:cNvSpPr/>
            <p:nvPr/>
          </p:nvSpPr>
          <p:spPr>
            <a:xfrm>
              <a:off x="3634914" y="2870285"/>
              <a:ext cx="1875600" cy="46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Autant</a:t>
              </a:r>
            </a:p>
          </p:txBody>
        </p:sp>
        <p:sp>
          <p:nvSpPr>
            <p:cNvPr id="56" name="Rectangle 55"/>
            <p:cNvSpPr/>
            <p:nvPr/>
          </p:nvSpPr>
          <p:spPr>
            <a:xfrm>
              <a:off x="3634914" y="2337029"/>
              <a:ext cx="1875600" cy="468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Plus</a:t>
              </a:r>
            </a:p>
          </p:txBody>
        </p:sp>
      </p:grpSp>
      <p:grpSp>
        <p:nvGrpSpPr>
          <p:cNvPr id="33" name="Group 32"/>
          <p:cNvGrpSpPr/>
          <p:nvPr/>
        </p:nvGrpSpPr>
        <p:grpSpPr>
          <a:xfrm>
            <a:off x="376238" y="2838521"/>
            <a:ext cx="2851150" cy="1066511"/>
            <a:chOff x="376238" y="2838521"/>
            <a:chExt cx="8391526" cy="1066511"/>
          </a:xfrm>
        </p:grpSpPr>
        <p:cxnSp>
          <p:nvCxnSpPr>
            <p:cNvPr id="62" name="Straight Connector 61"/>
            <p:cNvCxnSpPr/>
            <p:nvPr/>
          </p:nvCxnSpPr>
          <p:spPr>
            <a:xfrm flipH="1">
              <a:off x="376238" y="283852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76238" y="337177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76238" y="390503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634914" y="4943361"/>
            <a:ext cx="1875600" cy="1057488"/>
            <a:chOff x="3634914" y="4943361"/>
            <a:chExt cx="1875600" cy="1057488"/>
          </a:xfrm>
        </p:grpSpPr>
        <p:sp>
          <p:nvSpPr>
            <p:cNvPr id="79" name="Rectangle 78"/>
            <p:cNvSpPr/>
            <p:nvPr/>
          </p:nvSpPr>
          <p:spPr>
            <a:xfrm>
              <a:off x="3634914" y="4943361"/>
              <a:ext cx="1875600"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Oui</a:t>
              </a:r>
            </a:p>
          </p:txBody>
        </p:sp>
        <p:sp>
          <p:nvSpPr>
            <p:cNvPr id="81" name="Rectangle 80"/>
            <p:cNvSpPr/>
            <p:nvPr/>
          </p:nvSpPr>
          <p:spPr>
            <a:xfrm>
              <a:off x="3634914" y="5496849"/>
              <a:ext cx="1875600"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Non</a:t>
              </a:r>
            </a:p>
          </p:txBody>
        </p:sp>
      </p:grpSp>
      <p:grpSp>
        <p:nvGrpSpPr>
          <p:cNvPr id="35" name="Group 34"/>
          <p:cNvGrpSpPr/>
          <p:nvPr/>
        </p:nvGrpSpPr>
        <p:grpSpPr>
          <a:xfrm>
            <a:off x="376238" y="5472681"/>
            <a:ext cx="2851150" cy="553488"/>
            <a:chOff x="376238" y="5472681"/>
            <a:chExt cx="8391526" cy="553488"/>
          </a:xfrm>
        </p:grpSpPr>
        <p:cxnSp>
          <p:nvCxnSpPr>
            <p:cNvPr id="65" name="Straight Connector 64"/>
            <p:cNvCxnSpPr/>
            <p:nvPr/>
          </p:nvCxnSpPr>
          <p:spPr>
            <a:xfrm flipH="1">
              <a:off x="376238" y="547268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76238" y="602616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8" name="Rectangle à coins arrondis 43"/>
          <p:cNvSpPr/>
          <p:nvPr/>
        </p:nvSpPr>
        <p:spPr>
          <a:xfrm>
            <a:off x="5807931" y="2075184"/>
            <a:ext cx="2410219" cy="20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Distribution par taille d’entreprise</a:t>
            </a:r>
            <a:endParaRPr lang="fr-FR" sz="900" dirty="0">
              <a:solidFill>
                <a:schemeClr val="tx1"/>
              </a:solidFill>
            </a:endParaRPr>
          </a:p>
        </p:txBody>
      </p:sp>
      <p:sp>
        <p:nvSpPr>
          <p:cNvPr id="69" name="Rectangle à coins arrondis 43"/>
          <p:cNvSpPr/>
          <p:nvPr/>
        </p:nvSpPr>
        <p:spPr>
          <a:xfrm>
            <a:off x="5807931" y="4584018"/>
            <a:ext cx="2410219" cy="20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Distribution par taille d’entreprise</a:t>
            </a:r>
            <a:endParaRPr lang="fr-FR" sz="900" dirty="0">
              <a:solidFill>
                <a:schemeClr val="tx1"/>
              </a:solidFill>
            </a:endParaRPr>
          </a:p>
        </p:txBody>
      </p:sp>
      <p:sp>
        <p:nvSpPr>
          <p:cNvPr id="71" name="Rectangle à coins arrondis 43"/>
          <p:cNvSpPr/>
          <p:nvPr/>
        </p:nvSpPr>
        <p:spPr>
          <a:xfrm>
            <a:off x="376236" y="4584018"/>
            <a:ext cx="2778173" cy="20755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Evolution entre Q1 2018 et Q3 2017</a:t>
            </a:r>
          </a:p>
        </p:txBody>
      </p:sp>
      <p:graphicFrame>
        <p:nvGraphicFramePr>
          <p:cNvPr id="72" name="Chart 9"/>
          <p:cNvGraphicFramePr/>
          <p:nvPr>
            <p:extLst/>
          </p:nvPr>
        </p:nvGraphicFramePr>
        <p:xfrm>
          <a:off x="5843016" y="2262487"/>
          <a:ext cx="2940728" cy="16714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Chart 9"/>
          <p:cNvGraphicFramePr/>
          <p:nvPr>
            <p:extLst/>
          </p:nvPr>
        </p:nvGraphicFramePr>
        <p:xfrm>
          <a:off x="5843016" y="4873676"/>
          <a:ext cx="2961200" cy="1162849"/>
        </p:xfrm>
        <a:graphic>
          <a:graphicData uri="http://schemas.openxmlformats.org/drawingml/2006/chart">
            <c:chart xmlns:c="http://schemas.openxmlformats.org/drawingml/2006/chart" xmlns:r="http://schemas.openxmlformats.org/officeDocument/2006/relationships" r:id="rId6"/>
          </a:graphicData>
        </a:graphic>
      </p:graphicFrame>
      <p:grpSp>
        <p:nvGrpSpPr>
          <p:cNvPr id="74" name="Group 73"/>
          <p:cNvGrpSpPr/>
          <p:nvPr/>
        </p:nvGrpSpPr>
        <p:grpSpPr>
          <a:xfrm>
            <a:off x="5916613" y="2838521"/>
            <a:ext cx="2851150" cy="1066511"/>
            <a:chOff x="376238" y="2838521"/>
            <a:chExt cx="8391526" cy="1066511"/>
          </a:xfrm>
        </p:grpSpPr>
        <p:cxnSp>
          <p:nvCxnSpPr>
            <p:cNvPr id="75" name="Straight Connector 74"/>
            <p:cNvCxnSpPr/>
            <p:nvPr/>
          </p:nvCxnSpPr>
          <p:spPr>
            <a:xfrm flipH="1">
              <a:off x="376238" y="283852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376238" y="337177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76238" y="3905032"/>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5898041" y="5472681"/>
            <a:ext cx="2851150" cy="553488"/>
            <a:chOff x="376238" y="5472681"/>
            <a:chExt cx="8391526" cy="553488"/>
          </a:xfrm>
        </p:grpSpPr>
        <p:cxnSp>
          <p:nvCxnSpPr>
            <p:cNvPr id="82" name="Straight Connector 81"/>
            <p:cNvCxnSpPr/>
            <p:nvPr/>
          </p:nvCxnSpPr>
          <p:spPr>
            <a:xfrm flipH="1">
              <a:off x="376238" y="547268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376238" y="602616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3" name="Rectangle à coins arrondis 43"/>
          <p:cNvSpPr/>
          <p:nvPr/>
        </p:nvSpPr>
        <p:spPr>
          <a:xfrm>
            <a:off x="376236" y="2075184"/>
            <a:ext cx="2669960" cy="207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Evolution entre Q1 2018 et Q3 2017</a:t>
            </a:r>
          </a:p>
        </p:txBody>
      </p:sp>
      <p:grpSp>
        <p:nvGrpSpPr>
          <p:cNvPr id="54" name="Group 53"/>
          <p:cNvGrpSpPr/>
          <p:nvPr/>
        </p:nvGrpSpPr>
        <p:grpSpPr>
          <a:xfrm>
            <a:off x="6376990" y="3977042"/>
            <a:ext cx="2159794" cy="254543"/>
            <a:chOff x="5923623" y="3852587"/>
            <a:chExt cx="2159794" cy="254543"/>
          </a:xfrm>
        </p:grpSpPr>
        <p:grpSp>
          <p:nvGrpSpPr>
            <p:cNvPr id="55" name="Group 54"/>
            <p:cNvGrpSpPr/>
            <p:nvPr/>
          </p:nvGrpSpPr>
          <p:grpSpPr>
            <a:xfrm>
              <a:off x="5923623" y="3852587"/>
              <a:ext cx="867174" cy="107722"/>
              <a:chOff x="1137444" y="2983706"/>
              <a:chExt cx="867174" cy="107722"/>
            </a:xfrm>
          </p:grpSpPr>
          <p:sp>
            <p:nvSpPr>
              <p:cNvPr id="70" name="TextBox 69"/>
              <p:cNvSpPr txBox="1"/>
              <p:nvPr/>
            </p:nvSpPr>
            <p:spPr>
              <a:xfrm>
                <a:off x="1270000" y="2983706"/>
                <a:ext cx="734618"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Moins de 100M€</a:t>
                </a:r>
              </a:p>
            </p:txBody>
          </p:sp>
          <p:sp>
            <p:nvSpPr>
              <p:cNvPr id="87" name="Rectangle 86"/>
              <p:cNvSpPr/>
              <p:nvPr/>
            </p:nvSpPr>
            <p:spPr bwMode="gray">
              <a:xfrm>
                <a:off x="1137444" y="3005817"/>
                <a:ext cx="63500" cy="63500"/>
              </a:xfrm>
              <a:prstGeom prst="rect">
                <a:avLst/>
              </a:prstGeom>
              <a:solidFill>
                <a:srgbClr val="53565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7" name="Group 56"/>
            <p:cNvGrpSpPr/>
            <p:nvPr/>
          </p:nvGrpSpPr>
          <p:grpSpPr>
            <a:xfrm>
              <a:off x="7063449" y="3852587"/>
              <a:ext cx="1019968" cy="107722"/>
              <a:chOff x="2117726" y="2983706"/>
              <a:chExt cx="1019968" cy="107722"/>
            </a:xfrm>
          </p:grpSpPr>
          <p:sp>
            <p:nvSpPr>
              <p:cNvPr id="61" name="TextBox 60"/>
              <p:cNvSpPr txBox="1"/>
              <p:nvPr/>
            </p:nvSpPr>
            <p:spPr>
              <a:xfrm>
                <a:off x="2218531" y="2983706"/>
                <a:ext cx="919163"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Entre 100 et 999M€</a:t>
                </a:r>
              </a:p>
            </p:txBody>
          </p:sp>
          <p:sp>
            <p:nvSpPr>
              <p:cNvPr id="67" name="Rectangle 66"/>
              <p:cNvSpPr/>
              <p:nvPr/>
            </p:nvSpPr>
            <p:spPr bwMode="gray">
              <a:xfrm>
                <a:off x="2117726" y="3005817"/>
                <a:ext cx="63500" cy="6350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8" name="Group 57"/>
            <p:cNvGrpSpPr/>
            <p:nvPr/>
          </p:nvGrpSpPr>
          <p:grpSpPr>
            <a:xfrm>
              <a:off x="5923623" y="3999408"/>
              <a:ext cx="1139826" cy="107722"/>
              <a:chOff x="3222624" y="2983706"/>
              <a:chExt cx="1139826" cy="107722"/>
            </a:xfrm>
          </p:grpSpPr>
          <p:sp>
            <p:nvSpPr>
              <p:cNvPr id="59" name="TextBox 58"/>
              <p:cNvSpPr txBox="1"/>
              <p:nvPr/>
            </p:nvSpPr>
            <p:spPr>
              <a:xfrm>
                <a:off x="3316286" y="2983706"/>
                <a:ext cx="1046164"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Plus de 1Md€</a:t>
                </a:r>
              </a:p>
            </p:txBody>
          </p:sp>
          <p:sp>
            <p:nvSpPr>
              <p:cNvPr id="60" name="Rectangle 59"/>
              <p:cNvSpPr/>
              <p:nvPr/>
            </p:nvSpPr>
            <p:spPr bwMode="gray">
              <a:xfrm>
                <a:off x="3222624" y="3005817"/>
                <a:ext cx="63500" cy="63500"/>
              </a:xfrm>
              <a:prstGeom prst="rect">
                <a:avLst/>
              </a:prstGeom>
              <a:solidFill>
                <a:schemeClr val="tx2">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grpSp>
        <p:nvGrpSpPr>
          <p:cNvPr id="49" name="Group 48"/>
          <p:cNvGrpSpPr/>
          <p:nvPr/>
        </p:nvGrpSpPr>
        <p:grpSpPr>
          <a:xfrm>
            <a:off x="6376990" y="6129491"/>
            <a:ext cx="2159794" cy="254543"/>
            <a:chOff x="5923623" y="3852587"/>
            <a:chExt cx="2159794" cy="254543"/>
          </a:xfrm>
        </p:grpSpPr>
        <p:grpSp>
          <p:nvGrpSpPr>
            <p:cNvPr id="51" name="Group 50"/>
            <p:cNvGrpSpPr/>
            <p:nvPr/>
          </p:nvGrpSpPr>
          <p:grpSpPr>
            <a:xfrm>
              <a:off x="5923623" y="3852587"/>
              <a:ext cx="867174" cy="107722"/>
              <a:chOff x="1137444" y="2983706"/>
              <a:chExt cx="867174" cy="107722"/>
            </a:xfrm>
          </p:grpSpPr>
          <p:sp>
            <p:nvSpPr>
              <p:cNvPr id="93" name="TextBox 92"/>
              <p:cNvSpPr txBox="1"/>
              <p:nvPr/>
            </p:nvSpPr>
            <p:spPr>
              <a:xfrm>
                <a:off x="1270000" y="2983706"/>
                <a:ext cx="734618"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Moins de 100M€</a:t>
                </a:r>
              </a:p>
            </p:txBody>
          </p:sp>
          <p:sp>
            <p:nvSpPr>
              <p:cNvPr id="94" name="Rectangle 93"/>
              <p:cNvSpPr/>
              <p:nvPr/>
            </p:nvSpPr>
            <p:spPr bwMode="gray">
              <a:xfrm>
                <a:off x="1137444" y="3005817"/>
                <a:ext cx="63500" cy="63500"/>
              </a:xfrm>
              <a:prstGeom prst="rect">
                <a:avLst/>
              </a:prstGeom>
              <a:solidFill>
                <a:srgbClr val="53565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2" name="Group 51"/>
            <p:cNvGrpSpPr/>
            <p:nvPr/>
          </p:nvGrpSpPr>
          <p:grpSpPr>
            <a:xfrm>
              <a:off x="7063449" y="3852587"/>
              <a:ext cx="1019968" cy="107722"/>
              <a:chOff x="2117726" y="2983706"/>
              <a:chExt cx="1019968" cy="107722"/>
            </a:xfrm>
          </p:grpSpPr>
          <p:sp>
            <p:nvSpPr>
              <p:cNvPr id="91" name="TextBox 90"/>
              <p:cNvSpPr txBox="1"/>
              <p:nvPr/>
            </p:nvSpPr>
            <p:spPr>
              <a:xfrm>
                <a:off x="2218531" y="2983706"/>
                <a:ext cx="919163"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Entre 100 et 999M€</a:t>
                </a:r>
              </a:p>
            </p:txBody>
          </p:sp>
          <p:sp>
            <p:nvSpPr>
              <p:cNvPr id="92" name="Rectangle 91"/>
              <p:cNvSpPr/>
              <p:nvPr/>
            </p:nvSpPr>
            <p:spPr bwMode="gray">
              <a:xfrm>
                <a:off x="2117726" y="3005817"/>
                <a:ext cx="63500" cy="6350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88" name="Group 87"/>
            <p:cNvGrpSpPr/>
            <p:nvPr/>
          </p:nvGrpSpPr>
          <p:grpSpPr>
            <a:xfrm>
              <a:off x="5923623" y="3999408"/>
              <a:ext cx="1139826" cy="107722"/>
              <a:chOff x="3222624" y="2983706"/>
              <a:chExt cx="1139826" cy="107722"/>
            </a:xfrm>
          </p:grpSpPr>
          <p:sp>
            <p:nvSpPr>
              <p:cNvPr id="89" name="TextBox 88"/>
              <p:cNvSpPr txBox="1"/>
              <p:nvPr/>
            </p:nvSpPr>
            <p:spPr>
              <a:xfrm>
                <a:off x="3316286" y="2983706"/>
                <a:ext cx="1046164"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Plus de 1Md€</a:t>
                </a:r>
              </a:p>
            </p:txBody>
          </p:sp>
          <p:sp>
            <p:nvSpPr>
              <p:cNvPr id="90" name="Rectangle 89"/>
              <p:cNvSpPr/>
              <p:nvPr/>
            </p:nvSpPr>
            <p:spPr bwMode="gray">
              <a:xfrm>
                <a:off x="3222624" y="3005817"/>
                <a:ext cx="63500" cy="63500"/>
              </a:xfrm>
              <a:prstGeom prst="rect">
                <a:avLst/>
              </a:prstGeom>
              <a:solidFill>
                <a:schemeClr val="tx2">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spTree>
    <p:extLst>
      <p:ext uri="{BB962C8B-B14F-4D97-AF65-F5344CB8AC3E}">
        <p14:creationId xmlns:p14="http://schemas.microsoft.com/office/powerpoint/2010/main" val="18252324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Les investissements</a:t>
            </a:r>
            <a:endParaRPr lang="fr-FR" dirty="0"/>
          </a:p>
        </p:txBody>
      </p:sp>
      <p:sp>
        <p:nvSpPr>
          <p:cNvPr id="19" name="Footer Placeholder 18"/>
          <p:cNvSpPr>
            <a:spLocks noGrp="1"/>
          </p:cNvSpPr>
          <p:nvPr>
            <p:ph type="ftr" sz="quarter" idx="3"/>
          </p:nvPr>
        </p:nvSpPr>
        <p:spPr/>
        <p:txBody>
          <a:bodyPr/>
          <a:lstStyle/>
          <a:p>
            <a:r>
              <a:rPr lang="fr-FR"/>
              <a:t>© 2018 Deloitte SAS </a:t>
            </a:r>
            <a:endParaRPr lang="fr-FR" dirty="0"/>
          </a:p>
        </p:txBody>
      </p:sp>
      <p:sp>
        <p:nvSpPr>
          <p:cNvPr id="20" name="Slide Number Placeholder 19"/>
          <p:cNvSpPr>
            <a:spLocks noGrp="1"/>
          </p:cNvSpPr>
          <p:nvPr>
            <p:ph type="sldNum" sz="quarter" idx="4"/>
          </p:nvPr>
        </p:nvSpPr>
        <p:spPr/>
        <p:txBody>
          <a:bodyPr/>
          <a:lstStyle/>
          <a:p>
            <a:fld id="{4654C24A-AA93-4318-A7E9-AF587A936244}" type="slidenum">
              <a:rPr lang="fr-FR" smtClean="0"/>
              <a:pPr/>
              <a:t>26</a:t>
            </a:fld>
            <a:endParaRPr lang="fr-FR"/>
          </a:p>
        </p:txBody>
      </p:sp>
      <p:sp>
        <p:nvSpPr>
          <p:cNvPr id="18" name="Date Placeholder 17"/>
          <p:cNvSpPr>
            <a:spLocks noGrp="1"/>
          </p:cNvSpPr>
          <p:nvPr>
            <p:ph type="dt" sz="half" idx="2"/>
          </p:nvPr>
        </p:nvSpPr>
        <p:spPr/>
        <p:txBody>
          <a:bodyPr/>
          <a:lstStyle/>
          <a:p>
            <a:r>
              <a:rPr lang="fr-FR"/>
              <a:t>Base de l'analyse : 48 réponses</a:t>
            </a:r>
            <a:endParaRPr lang="fr-FR" dirty="0"/>
          </a:p>
        </p:txBody>
      </p:sp>
      <p:sp>
        <p:nvSpPr>
          <p:cNvPr id="15" name="Text Placeholder 14"/>
          <p:cNvSpPr>
            <a:spLocks noGrp="1"/>
          </p:cNvSpPr>
          <p:nvPr>
            <p:ph type="body" sz="quarter" idx="13"/>
          </p:nvPr>
        </p:nvSpPr>
        <p:spPr/>
        <p:txBody>
          <a:bodyPr/>
          <a:lstStyle/>
          <a:p>
            <a:r>
              <a:rPr lang="fr-FR" sz="1400" dirty="0">
                <a:solidFill>
                  <a:schemeClr val="accent6">
                    <a:lumMod val="75000"/>
                  </a:schemeClr>
                </a:solidFill>
              </a:rPr>
              <a:t>Les investissements de capacité représentent toujours un choix de premier rang pour les dirigeants puis, loin derrière, de restructuration. Il y aurait moins d’investissement de rattrapage, ce qui est un bon signe.</a:t>
            </a:r>
          </a:p>
        </p:txBody>
      </p:sp>
      <p:sp>
        <p:nvSpPr>
          <p:cNvPr id="8" name="Text Placeholder 7"/>
          <p:cNvSpPr>
            <a:spLocks noGrp="1"/>
          </p:cNvSpPr>
          <p:nvPr>
            <p:ph type="body" sz="quarter" idx="4294967295"/>
          </p:nvPr>
        </p:nvSpPr>
        <p:spPr>
          <a:xfrm>
            <a:off x="472439" y="1673967"/>
            <a:ext cx="8295323" cy="232278"/>
          </a:xfrm>
        </p:spPr>
        <p:txBody>
          <a:bodyPr/>
          <a:lstStyle/>
          <a:p>
            <a:r>
              <a:rPr lang="fr-FR"/>
              <a:t>Types d’investissements prévus</a:t>
            </a:r>
            <a:endParaRPr lang="fr-FR" dirty="0"/>
          </a:p>
        </p:txBody>
      </p:sp>
      <p:graphicFrame>
        <p:nvGraphicFramePr>
          <p:cNvPr id="53" name="Chart 52"/>
          <p:cNvGraphicFramePr/>
          <p:nvPr>
            <p:extLst>
              <p:ext uri="{D42A27DB-BD31-4B8C-83A1-F6EECF244321}">
                <p14:modId xmlns:p14="http://schemas.microsoft.com/office/powerpoint/2010/main" val="422107849"/>
              </p:ext>
            </p:extLst>
          </p:nvPr>
        </p:nvGraphicFramePr>
        <p:xfrm>
          <a:off x="449389" y="2451677"/>
          <a:ext cx="2870387" cy="3251035"/>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3634914" y="2632622"/>
            <a:ext cx="1874174" cy="2794152"/>
            <a:chOff x="3634914" y="2363092"/>
            <a:chExt cx="1874174" cy="2794152"/>
          </a:xfrm>
        </p:grpSpPr>
        <p:sp>
          <p:nvSpPr>
            <p:cNvPr id="54" name="Rectangle 53"/>
            <p:cNvSpPr/>
            <p:nvPr/>
          </p:nvSpPr>
          <p:spPr>
            <a:xfrm>
              <a:off x="3634914" y="4653244"/>
              <a:ext cx="1874174"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Investissements financiers à l’étranger</a:t>
              </a:r>
            </a:p>
          </p:txBody>
        </p:sp>
        <p:sp>
          <p:nvSpPr>
            <p:cNvPr id="55" name="Rectangle 54"/>
            <p:cNvSpPr/>
            <p:nvPr/>
          </p:nvSpPr>
          <p:spPr>
            <a:xfrm>
              <a:off x="3634914" y="2935630"/>
              <a:ext cx="1874174"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Investissements de restructuration</a:t>
              </a:r>
            </a:p>
          </p:txBody>
        </p:sp>
        <p:sp>
          <p:nvSpPr>
            <p:cNvPr id="56" name="Rectangle 55"/>
            <p:cNvSpPr/>
            <p:nvPr/>
          </p:nvSpPr>
          <p:spPr>
            <a:xfrm>
              <a:off x="3634914" y="3508168"/>
              <a:ext cx="1874174"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Investissements de rattrapage</a:t>
              </a:r>
            </a:p>
          </p:txBody>
        </p:sp>
        <p:sp>
          <p:nvSpPr>
            <p:cNvPr id="57" name="Rectangle 56"/>
            <p:cNvSpPr/>
            <p:nvPr/>
          </p:nvSpPr>
          <p:spPr>
            <a:xfrm>
              <a:off x="3634914" y="4080706"/>
              <a:ext cx="1874174"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Investissements financiers en France</a:t>
              </a:r>
            </a:p>
          </p:txBody>
        </p:sp>
        <p:sp>
          <p:nvSpPr>
            <p:cNvPr id="58" name="Rectangle 57"/>
            <p:cNvSpPr/>
            <p:nvPr/>
          </p:nvSpPr>
          <p:spPr>
            <a:xfrm>
              <a:off x="3634914" y="2363092"/>
              <a:ext cx="1874174"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Investissements de capacité</a:t>
              </a:r>
            </a:p>
          </p:txBody>
        </p:sp>
      </p:grpSp>
      <p:grpSp>
        <p:nvGrpSpPr>
          <p:cNvPr id="17" name="Group 16"/>
          <p:cNvGrpSpPr/>
          <p:nvPr/>
        </p:nvGrpSpPr>
        <p:grpSpPr>
          <a:xfrm>
            <a:off x="376238" y="3171467"/>
            <a:ext cx="2851150" cy="2290156"/>
            <a:chOff x="376238" y="2901937"/>
            <a:chExt cx="8391526" cy="2290156"/>
          </a:xfrm>
        </p:grpSpPr>
        <p:cxnSp>
          <p:nvCxnSpPr>
            <p:cNvPr id="38" name="Straight Connector 37"/>
            <p:cNvCxnSpPr/>
            <p:nvPr/>
          </p:nvCxnSpPr>
          <p:spPr>
            <a:xfrm flipH="1">
              <a:off x="376238" y="290193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76238" y="347447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76238" y="404701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6238" y="461955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76238" y="519209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5" name="Chart 9"/>
          <p:cNvGraphicFramePr/>
          <p:nvPr>
            <p:extLst>
              <p:ext uri="{D42A27DB-BD31-4B8C-83A1-F6EECF244321}">
                <p14:modId xmlns:p14="http://schemas.microsoft.com/office/powerpoint/2010/main" val="1837799376"/>
              </p:ext>
            </p:extLst>
          </p:nvPr>
        </p:nvGraphicFramePr>
        <p:xfrm>
          <a:off x="5834063" y="2539453"/>
          <a:ext cx="2933699" cy="2922170"/>
        </p:xfrm>
        <a:graphic>
          <a:graphicData uri="http://schemas.openxmlformats.org/drawingml/2006/chart">
            <c:chart xmlns:c="http://schemas.openxmlformats.org/drawingml/2006/chart" xmlns:r="http://schemas.openxmlformats.org/officeDocument/2006/relationships" r:id="rId4"/>
          </a:graphicData>
        </a:graphic>
      </p:graphicFrame>
      <p:sp>
        <p:nvSpPr>
          <p:cNvPr id="46" name="Rectangle à coins arrondis 43"/>
          <p:cNvSpPr/>
          <p:nvPr/>
        </p:nvSpPr>
        <p:spPr>
          <a:xfrm>
            <a:off x="5807931" y="2075184"/>
            <a:ext cx="2410219" cy="20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Distribution par taille d’entreprise</a:t>
            </a:r>
            <a:endParaRPr lang="fr-FR" sz="900" dirty="0">
              <a:solidFill>
                <a:schemeClr val="tx1"/>
              </a:solidFill>
            </a:endParaRPr>
          </a:p>
        </p:txBody>
      </p:sp>
      <p:grpSp>
        <p:nvGrpSpPr>
          <p:cNvPr id="48" name="Group 47"/>
          <p:cNvGrpSpPr/>
          <p:nvPr/>
        </p:nvGrpSpPr>
        <p:grpSpPr>
          <a:xfrm>
            <a:off x="5933600" y="3171467"/>
            <a:ext cx="2851150" cy="2290156"/>
            <a:chOff x="376238" y="2901937"/>
            <a:chExt cx="8391526" cy="2290156"/>
          </a:xfrm>
        </p:grpSpPr>
        <p:cxnSp>
          <p:nvCxnSpPr>
            <p:cNvPr id="49" name="Straight Connector 48"/>
            <p:cNvCxnSpPr/>
            <p:nvPr/>
          </p:nvCxnSpPr>
          <p:spPr>
            <a:xfrm flipH="1">
              <a:off x="376238" y="290193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76238" y="347447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76238" y="404701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76238" y="461955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76238" y="519209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3" name="Rectangle à coins arrondis 43"/>
          <p:cNvSpPr/>
          <p:nvPr/>
        </p:nvSpPr>
        <p:spPr>
          <a:xfrm>
            <a:off x="376236" y="2075184"/>
            <a:ext cx="2605033" cy="207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Evolution entre Q1 2018 et Q3 2017</a:t>
            </a:r>
          </a:p>
        </p:txBody>
      </p:sp>
      <p:grpSp>
        <p:nvGrpSpPr>
          <p:cNvPr id="43" name="Group 42"/>
          <p:cNvGrpSpPr/>
          <p:nvPr/>
        </p:nvGrpSpPr>
        <p:grpSpPr>
          <a:xfrm>
            <a:off x="5923623" y="5656362"/>
            <a:ext cx="2159794" cy="254543"/>
            <a:chOff x="5923623" y="3852587"/>
            <a:chExt cx="2159794" cy="254543"/>
          </a:xfrm>
        </p:grpSpPr>
        <p:grpSp>
          <p:nvGrpSpPr>
            <p:cNvPr id="44" name="Group 43"/>
            <p:cNvGrpSpPr/>
            <p:nvPr/>
          </p:nvGrpSpPr>
          <p:grpSpPr>
            <a:xfrm>
              <a:off x="5923623" y="3852587"/>
              <a:ext cx="867174" cy="107722"/>
              <a:chOff x="1137444" y="2983706"/>
              <a:chExt cx="867174" cy="107722"/>
            </a:xfrm>
          </p:grpSpPr>
          <p:sp>
            <p:nvSpPr>
              <p:cNvPr id="76" name="TextBox 75"/>
              <p:cNvSpPr txBox="1"/>
              <p:nvPr/>
            </p:nvSpPr>
            <p:spPr>
              <a:xfrm>
                <a:off x="1246320" y="2983706"/>
                <a:ext cx="758298"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Moins de 100M€</a:t>
                </a:r>
              </a:p>
            </p:txBody>
          </p:sp>
          <p:sp>
            <p:nvSpPr>
              <p:cNvPr id="77" name="Rectangle 76"/>
              <p:cNvSpPr/>
              <p:nvPr/>
            </p:nvSpPr>
            <p:spPr bwMode="gray">
              <a:xfrm>
                <a:off x="1137444" y="3005817"/>
                <a:ext cx="63500" cy="63500"/>
              </a:xfrm>
              <a:prstGeom prst="rect">
                <a:avLst/>
              </a:prstGeom>
              <a:solidFill>
                <a:srgbClr val="53565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0" name="Group 49"/>
            <p:cNvGrpSpPr/>
            <p:nvPr/>
          </p:nvGrpSpPr>
          <p:grpSpPr>
            <a:xfrm>
              <a:off x="7063449" y="3852587"/>
              <a:ext cx="1019968" cy="107722"/>
              <a:chOff x="2117726" y="2983706"/>
              <a:chExt cx="1019968" cy="107722"/>
            </a:xfrm>
          </p:grpSpPr>
          <p:sp>
            <p:nvSpPr>
              <p:cNvPr id="74" name="TextBox 73"/>
              <p:cNvSpPr txBox="1"/>
              <p:nvPr/>
            </p:nvSpPr>
            <p:spPr>
              <a:xfrm>
                <a:off x="2218531" y="2983706"/>
                <a:ext cx="919163"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Entre 100 et 999M€</a:t>
                </a:r>
              </a:p>
            </p:txBody>
          </p:sp>
          <p:sp>
            <p:nvSpPr>
              <p:cNvPr id="75" name="Rectangle 74"/>
              <p:cNvSpPr/>
              <p:nvPr/>
            </p:nvSpPr>
            <p:spPr bwMode="gray">
              <a:xfrm>
                <a:off x="2117726" y="3005817"/>
                <a:ext cx="63500" cy="6350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52" name="Group 51"/>
            <p:cNvGrpSpPr/>
            <p:nvPr/>
          </p:nvGrpSpPr>
          <p:grpSpPr>
            <a:xfrm>
              <a:off x="5923623" y="3999408"/>
              <a:ext cx="1139825" cy="107722"/>
              <a:chOff x="3222624" y="2983706"/>
              <a:chExt cx="1139825" cy="107722"/>
            </a:xfrm>
          </p:grpSpPr>
          <p:sp>
            <p:nvSpPr>
              <p:cNvPr id="62" name="TextBox 61"/>
              <p:cNvSpPr txBox="1"/>
              <p:nvPr/>
            </p:nvSpPr>
            <p:spPr>
              <a:xfrm>
                <a:off x="3331500" y="2983706"/>
                <a:ext cx="1030949"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Plus de 1Md€</a:t>
                </a:r>
              </a:p>
            </p:txBody>
          </p:sp>
          <p:sp>
            <p:nvSpPr>
              <p:cNvPr id="73" name="Rectangle 72"/>
              <p:cNvSpPr/>
              <p:nvPr/>
            </p:nvSpPr>
            <p:spPr bwMode="gray">
              <a:xfrm>
                <a:off x="3222624" y="3005817"/>
                <a:ext cx="63500" cy="63500"/>
              </a:xfrm>
              <a:prstGeom prst="rect">
                <a:avLst/>
              </a:prstGeom>
              <a:solidFill>
                <a:schemeClr val="tx2">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spTree>
    <p:extLst>
      <p:ext uri="{BB962C8B-B14F-4D97-AF65-F5344CB8AC3E}">
        <p14:creationId xmlns:p14="http://schemas.microsoft.com/office/powerpoint/2010/main" val="219933453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Le crédit et le financement</a:t>
            </a:r>
            <a:endParaRPr lang="fr-FR" dirty="0"/>
          </a:p>
        </p:txBody>
      </p:sp>
      <p:sp>
        <p:nvSpPr>
          <p:cNvPr id="15" name="Text Placeholder 14"/>
          <p:cNvSpPr>
            <a:spLocks noGrp="1"/>
          </p:cNvSpPr>
          <p:nvPr>
            <p:ph type="body" sz="quarter" idx="13"/>
          </p:nvPr>
        </p:nvSpPr>
        <p:spPr/>
        <p:txBody>
          <a:bodyPr/>
          <a:lstStyle/>
          <a:p>
            <a:r>
              <a:rPr lang="fr-FR" sz="1400" dirty="0">
                <a:solidFill>
                  <a:schemeClr val="accent6">
                    <a:lumMod val="75000"/>
                  </a:schemeClr>
                </a:solidFill>
              </a:rPr>
              <a:t>Le niveau de tension sur les conditions d’accès au crédit est toujours considéré comme normal par les Directeurs Financiers, et davantage qu’à l’automne le jugent faible.</a:t>
            </a:r>
          </a:p>
        </p:txBody>
      </p:sp>
      <p:sp>
        <p:nvSpPr>
          <p:cNvPr id="8" name="Text Placeholder 7"/>
          <p:cNvSpPr>
            <a:spLocks noGrp="1"/>
          </p:cNvSpPr>
          <p:nvPr>
            <p:ph type="body" sz="quarter" idx="4294967295"/>
          </p:nvPr>
        </p:nvSpPr>
        <p:spPr>
          <a:xfrm>
            <a:off x="472439" y="1673967"/>
            <a:ext cx="8295323" cy="232278"/>
          </a:xfrm>
        </p:spPr>
        <p:txBody>
          <a:bodyPr/>
          <a:lstStyle/>
          <a:p>
            <a:r>
              <a:rPr lang="fr-FR" dirty="0"/>
              <a:t>Niveau de tension des conditions d’accès au crédit</a:t>
            </a:r>
          </a:p>
        </p:txBody>
      </p:sp>
      <p:graphicFrame>
        <p:nvGraphicFramePr>
          <p:cNvPr id="53" name="Chart 52"/>
          <p:cNvGraphicFramePr/>
          <p:nvPr>
            <p:extLst>
              <p:ext uri="{D42A27DB-BD31-4B8C-83A1-F6EECF244321}">
                <p14:modId xmlns:p14="http://schemas.microsoft.com/office/powerpoint/2010/main" val="2664968863"/>
              </p:ext>
            </p:extLst>
          </p:nvPr>
        </p:nvGraphicFramePr>
        <p:xfrm>
          <a:off x="3980340" y="2609958"/>
          <a:ext cx="3440741" cy="3070206"/>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3999576" y="3407191"/>
            <a:ext cx="3142371" cy="1901530"/>
            <a:chOff x="376238" y="2956364"/>
            <a:chExt cx="8391526" cy="1901530"/>
          </a:xfrm>
        </p:grpSpPr>
        <p:cxnSp>
          <p:nvCxnSpPr>
            <p:cNvPr id="31" name="Straight Connector 30"/>
            <p:cNvCxnSpPr/>
            <p:nvPr/>
          </p:nvCxnSpPr>
          <p:spPr>
            <a:xfrm flipH="1">
              <a:off x="376238" y="295636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6238" y="359020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76238" y="422405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76238" y="485789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998619" y="2844766"/>
            <a:ext cx="1874174" cy="2425166"/>
            <a:chOff x="3634914" y="2393939"/>
            <a:chExt cx="1874174" cy="2425166"/>
          </a:xfrm>
        </p:grpSpPr>
        <p:sp>
          <p:nvSpPr>
            <p:cNvPr id="55" name="Rectangle 54"/>
            <p:cNvSpPr/>
            <p:nvPr/>
          </p:nvSpPr>
          <p:spPr>
            <a:xfrm>
              <a:off x="3634914" y="3027782"/>
              <a:ext cx="1874174" cy="52363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Elevé</a:t>
              </a:r>
            </a:p>
          </p:txBody>
        </p:sp>
        <p:sp>
          <p:nvSpPr>
            <p:cNvPr id="56" name="Rectangle 55"/>
            <p:cNvSpPr/>
            <p:nvPr/>
          </p:nvSpPr>
          <p:spPr>
            <a:xfrm>
              <a:off x="3634914" y="3661626"/>
              <a:ext cx="1874174" cy="52363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Normal</a:t>
              </a:r>
            </a:p>
          </p:txBody>
        </p:sp>
        <p:sp>
          <p:nvSpPr>
            <p:cNvPr id="57" name="Rectangle 56"/>
            <p:cNvSpPr/>
            <p:nvPr/>
          </p:nvSpPr>
          <p:spPr>
            <a:xfrm>
              <a:off x="3634914" y="4295469"/>
              <a:ext cx="1874174" cy="52363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Faible</a:t>
              </a:r>
            </a:p>
          </p:txBody>
        </p:sp>
        <p:sp>
          <p:nvSpPr>
            <p:cNvPr id="58" name="Rectangle 57"/>
            <p:cNvSpPr/>
            <p:nvPr/>
          </p:nvSpPr>
          <p:spPr>
            <a:xfrm>
              <a:off x="3634914" y="2393939"/>
              <a:ext cx="1874174" cy="523636"/>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Très élevé</a:t>
              </a:r>
            </a:p>
          </p:txBody>
        </p:sp>
      </p:grpSp>
      <p:sp>
        <p:nvSpPr>
          <p:cNvPr id="19" name="Date Placeholder 18"/>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20" name="Footer Placeholder 19"/>
          <p:cNvSpPr>
            <a:spLocks noGrp="1"/>
          </p:cNvSpPr>
          <p:nvPr>
            <p:ph type="ftr" sz="quarter" idx="3"/>
          </p:nvPr>
        </p:nvSpPr>
        <p:spPr/>
        <p:txBody>
          <a:bodyPr/>
          <a:lstStyle/>
          <a:p>
            <a:pPr>
              <a:spcBef>
                <a:spcPts val="600"/>
              </a:spcBef>
              <a:buSzPct val="100000"/>
              <a:buFont typeface="Arial"/>
              <a:buNone/>
            </a:pPr>
            <a:r>
              <a:rPr lang="fr-FR"/>
              <a:t>© 2018 Deloitte SAS </a:t>
            </a:r>
            <a:endParaRPr lang="fr-FR" dirty="0"/>
          </a:p>
        </p:txBody>
      </p:sp>
      <p:sp>
        <p:nvSpPr>
          <p:cNvPr id="21" name="Slide Number Placeholder 20"/>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27</a:t>
            </a:fld>
            <a:endParaRPr lang="fr-FR"/>
          </a:p>
        </p:txBody>
      </p:sp>
      <p:sp>
        <p:nvSpPr>
          <p:cNvPr id="51" name="Rectangle à coins arrondis 43"/>
          <p:cNvSpPr/>
          <p:nvPr/>
        </p:nvSpPr>
        <p:spPr>
          <a:xfrm>
            <a:off x="376236" y="2075184"/>
            <a:ext cx="3604104" cy="19635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Evolution entre Q1 2018 et Q3 2017</a:t>
            </a:r>
          </a:p>
        </p:txBody>
      </p:sp>
    </p:spTree>
    <p:extLst>
      <p:ext uri="{BB962C8B-B14F-4D97-AF65-F5344CB8AC3E}">
        <p14:creationId xmlns:p14="http://schemas.microsoft.com/office/powerpoint/2010/main" val="3992676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Le crédit et le financement</a:t>
            </a:r>
            <a:endParaRPr lang="fr-FR" dirty="0"/>
          </a:p>
        </p:txBody>
      </p:sp>
      <p:sp>
        <p:nvSpPr>
          <p:cNvPr id="18" name="Footer Placeholder 17"/>
          <p:cNvSpPr>
            <a:spLocks noGrp="1"/>
          </p:cNvSpPr>
          <p:nvPr>
            <p:ph type="ftr" sz="quarter" idx="3"/>
          </p:nvPr>
        </p:nvSpPr>
        <p:spPr/>
        <p:txBody>
          <a:bodyPr/>
          <a:lstStyle/>
          <a:p>
            <a:r>
              <a:rPr lang="fr-FR" dirty="0"/>
              <a:t>© 2018 Deloitte SAS </a:t>
            </a:r>
          </a:p>
        </p:txBody>
      </p:sp>
      <p:sp>
        <p:nvSpPr>
          <p:cNvPr id="19" name="Slide Number Placeholder 18"/>
          <p:cNvSpPr>
            <a:spLocks noGrp="1"/>
          </p:cNvSpPr>
          <p:nvPr>
            <p:ph type="sldNum" sz="quarter" idx="4"/>
          </p:nvPr>
        </p:nvSpPr>
        <p:spPr/>
        <p:txBody>
          <a:bodyPr/>
          <a:lstStyle/>
          <a:p>
            <a:fld id="{4654C24A-AA93-4318-A7E9-AF587A936244}" type="slidenum">
              <a:rPr lang="fr-FR" smtClean="0"/>
              <a:pPr/>
              <a:t>28</a:t>
            </a:fld>
            <a:endParaRPr lang="fr-FR"/>
          </a:p>
        </p:txBody>
      </p:sp>
      <p:sp>
        <p:nvSpPr>
          <p:cNvPr id="16" name="Date Placeholder 15"/>
          <p:cNvSpPr>
            <a:spLocks noGrp="1"/>
          </p:cNvSpPr>
          <p:nvPr>
            <p:ph type="dt" sz="half" idx="2"/>
          </p:nvPr>
        </p:nvSpPr>
        <p:spPr/>
        <p:txBody>
          <a:bodyPr/>
          <a:lstStyle/>
          <a:p>
            <a:r>
              <a:rPr lang="fr-FR"/>
              <a:t>Base de l'analyse : 48 réponses</a:t>
            </a:r>
            <a:endParaRPr lang="fr-FR" dirty="0"/>
          </a:p>
        </p:txBody>
      </p:sp>
      <p:sp>
        <p:nvSpPr>
          <p:cNvPr id="15" name="Text Placeholder 14"/>
          <p:cNvSpPr>
            <a:spLocks noGrp="1"/>
          </p:cNvSpPr>
          <p:nvPr>
            <p:ph type="body" sz="quarter" idx="13"/>
          </p:nvPr>
        </p:nvSpPr>
        <p:spPr/>
        <p:txBody>
          <a:bodyPr/>
          <a:lstStyle/>
          <a:p>
            <a:r>
              <a:rPr lang="fr-FR" sz="1400" dirty="0">
                <a:solidFill>
                  <a:schemeClr val="accent6">
                    <a:lumMod val="75000"/>
                  </a:schemeClr>
                </a:solidFill>
              </a:rPr>
              <a:t>Les prêts bancaires, les financements structurés et le crédit-bail sont, dans cet ordre et pour ce trimestre, les sources de financement les plus attractives.</a:t>
            </a:r>
          </a:p>
        </p:txBody>
      </p:sp>
      <p:sp>
        <p:nvSpPr>
          <p:cNvPr id="3" name="Text Placeholder 2"/>
          <p:cNvSpPr>
            <a:spLocks noGrp="1"/>
          </p:cNvSpPr>
          <p:nvPr>
            <p:ph type="body" sz="quarter" idx="4294967295"/>
          </p:nvPr>
        </p:nvSpPr>
        <p:spPr>
          <a:xfrm>
            <a:off x="472439" y="1673967"/>
            <a:ext cx="8295323" cy="232278"/>
          </a:xfrm>
        </p:spPr>
        <p:txBody>
          <a:bodyPr/>
          <a:lstStyle/>
          <a:p>
            <a:r>
              <a:rPr lang="fr-FR" dirty="0"/>
              <a:t>Niveau d’attractivité des sources de financement (du 1</a:t>
            </a:r>
            <a:r>
              <a:rPr lang="fr-FR" baseline="30000" dirty="0"/>
              <a:t>er</a:t>
            </a:r>
            <a:r>
              <a:rPr lang="fr-FR" dirty="0"/>
              <a:t> au 6</a:t>
            </a:r>
            <a:r>
              <a:rPr lang="fr-FR" baseline="30000" dirty="0"/>
              <a:t>ème</a:t>
            </a:r>
            <a:r>
              <a:rPr lang="fr-FR" dirty="0"/>
              <a:t>) </a:t>
            </a:r>
          </a:p>
        </p:txBody>
      </p:sp>
      <p:graphicFrame>
        <p:nvGraphicFramePr>
          <p:cNvPr id="17" name="Chart 16"/>
          <p:cNvGraphicFramePr/>
          <p:nvPr>
            <p:extLst>
              <p:ext uri="{D42A27DB-BD31-4B8C-83A1-F6EECF244321}">
                <p14:modId xmlns:p14="http://schemas.microsoft.com/office/powerpoint/2010/main" val="3646691284"/>
              </p:ext>
            </p:extLst>
          </p:nvPr>
        </p:nvGraphicFramePr>
        <p:xfrm>
          <a:off x="3035910" y="2171355"/>
          <a:ext cx="5387898" cy="4164406"/>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624517" y="2101255"/>
            <a:ext cx="2981495" cy="3926177"/>
            <a:chOff x="179407" y="1960066"/>
            <a:chExt cx="2981495" cy="3926177"/>
          </a:xfrm>
        </p:grpSpPr>
        <p:sp>
          <p:nvSpPr>
            <p:cNvPr id="21" name="Down Arrow 20"/>
            <p:cNvSpPr/>
            <p:nvPr/>
          </p:nvSpPr>
          <p:spPr bwMode="gray">
            <a:xfrm rot="10800000">
              <a:off x="1252333" y="1960066"/>
              <a:ext cx="760396" cy="3926177"/>
            </a:xfrm>
            <a:prstGeom prst="downArrow">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sp>
          <p:nvSpPr>
            <p:cNvPr id="2" name="TextBox 1"/>
            <p:cNvSpPr txBox="1"/>
            <p:nvPr/>
          </p:nvSpPr>
          <p:spPr>
            <a:xfrm>
              <a:off x="254656" y="2292533"/>
              <a:ext cx="2906246" cy="368686"/>
            </a:xfrm>
            <a:prstGeom prst="rect">
              <a:avLst/>
            </a:prstGeom>
            <a:noFill/>
          </p:spPr>
          <p:txBody>
            <a:bodyPr wrap="square" lIns="0" tIns="0" rIns="0" bIns="0" rtlCol="0" anchor="ctr">
              <a:noAutofit/>
            </a:bodyPr>
            <a:lstStyle/>
            <a:p>
              <a:pPr algn="ctr">
                <a:spcBef>
                  <a:spcPts val="600"/>
                </a:spcBef>
                <a:buSzPct val="100000"/>
              </a:pPr>
              <a:r>
                <a:rPr lang="fr-FR" sz="2000" b="1" dirty="0">
                  <a:solidFill>
                    <a:schemeClr val="accent1"/>
                  </a:solidFill>
                </a:rPr>
                <a:t>Les prêts bancaires</a:t>
              </a:r>
            </a:p>
          </p:txBody>
        </p:sp>
        <p:sp>
          <p:nvSpPr>
            <p:cNvPr id="11" name="TextBox 10"/>
            <p:cNvSpPr txBox="1"/>
            <p:nvPr/>
          </p:nvSpPr>
          <p:spPr>
            <a:xfrm>
              <a:off x="254656" y="2901837"/>
              <a:ext cx="2906246" cy="368686"/>
            </a:xfrm>
            <a:prstGeom prst="rect">
              <a:avLst/>
            </a:prstGeom>
            <a:noFill/>
          </p:spPr>
          <p:txBody>
            <a:bodyPr wrap="square" lIns="0" tIns="0" rIns="0" bIns="0" rtlCol="0" anchor="ctr">
              <a:noAutofit/>
            </a:bodyPr>
            <a:lstStyle/>
            <a:p>
              <a:pPr algn="ctr">
                <a:spcBef>
                  <a:spcPts val="600"/>
                </a:spcBef>
                <a:buSzPct val="100000"/>
              </a:pPr>
              <a:r>
                <a:rPr lang="fr-FR" dirty="0">
                  <a:solidFill>
                    <a:schemeClr val="accent2"/>
                  </a:solidFill>
                </a:rPr>
                <a:t>Le crédit-bail</a:t>
              </a:r>
            </a:p>
          </p:txBody>
        </p:sp>
        <p:sp>
          <p:nvSpPr>
            <p:cNvPr id="12" name="TextBox 11"/>
            <p:cNvSpPr txBox="1"/>
            <p:nvPr/>
          </p:nvSpPr>
          <p:spPr>
            <a:xfrm>
              <a:off x="254656" y="3511141"/>
              <a:ext cx="2906246" cy="368686"/>
            </a:xfrm>
            <a:prstGeom prst="rect">
              <a:avLst/>
            </a:prstGeom>
            <a:noFill/>
          </p:spPr>
          <p:txBody>
            <a:bodyPr wrap="square" lIns="0" tIns="0" rIns="0" bIns="0" rtlCol="0" anchor="ctr">
              <a:noAutofit/>
            </a:bodyPr>
            <a:lstStyle/>
            <a:p>
              <a:pPr algn="ctr">
                <a:spcBef>
                  <a:spcPts val="600"/>
                </a:spcBef>
                <a:buSzPct val="100000"/>
              </a:pPr>
              <a:r>
                <a:rPr lang="fr-FR" sz="1500" dirty="0">
                  <a:solidFill>
                    <a:schemeClr val="accent3"/>
                  </a:solidFill>
                </a:rPr>
                <a:t>Les placements privés</a:t>
              </a:r>
            </a:p>
          </p:txBody>
        </p:sp>
        <p:sp>
          <p:nvSpPr>
            <p:cNvPr id="13" name="TextBox 12"/>
            <p:cNvSpPr txBox="1"/>
            <p:nvPr/>
          </p:nvSpPr>
          <p:spPr>
            <a:xfrm>
              <a:off x="254656" y="4120445"/>
              <a:ext cx="2906246" cy="368686"/>
            </a:xfrm>
            <a:prstGeom prst="rect">
              <a:avLst/>
            </a:prstGeom>
            <a:noFill/>
          </p:spPr>
          <p:txBody>
            <a:bodyPr wrap="square" lIns="0" tIns="0" rIns="0" bIns="0" rtlCol="0" anchor="ctr">
              <a:noAutofit/>
            </a:bodyPr>
            <a:lstStyle/>
            <a:p>
              <a:pPr algn="ctr">
                <a:spcBef>
                  <a:spcPts val="600"/>
                </a:spcBef>
                <a:buSzPct val="100000"/>
              </a:pPr>
              <a:r>
                <a:rPr lang="fr-FR" sz="1400" dirty="0">
                  <a:solidFill>
                    <a:schemeClr val="accent4"/>
                  </a:solidFill>
                </a:rPr>
                <a:t>Les obligations</a:t>
              </a:r>
            </a:p>
          </p:txBody>
        </p:sp>
        <p:sp>
          <p:nvSpPr>
            <p:cNvPr id="14" name="TextBox 13"/>
            <p:cNvSpPr txBox="1"/>
            <p:nvPr/>
          </p:nvSpPr>
          <p:spPr>
            <a:xfrm>
              <a:off x="506851" y="4729749"/>
              <a:ext cx="2401856" cy="368686"/>
            </a:xfrm>
            <a:prstGeom prst="rect">
              <a:avLst/>
            </a:prstGeom>
            <a:noFill/>
          </p:spPr>
          <p:txBody>
            <a:bodyPr wrap="square" lIns="0" tIns="0" rIns="0" bIns="0" rtlCol="0" anchor="ctr">
              <a:noAutofit/>
            </a:bodyPr>
            <a:lstStyle/>
            <a:p>
              <a:pPr algn="ctr">
                <a:spcBef>
                  <a:spcPts val="600"/>
                </a:spcBef>
                <a:buSzPct val="100000"/>
              </a:pPr>
              <a:r>
                <a:rPr lang="fr-FR" sz="1200" dirty="0">
                  <a:solidFill>
                    <a:schemeClr val="accent5"/>
                  </a:solidFill>
                </a:rPr>
                <a:t>Les financements structurés, les titrisations</a:t>
              </a:r>
            </a:p>
          </p:txBody>
        </p:sp>
        <p:sp>
          <p:nvSpPr>
            <p:cNvPr id="20" name="TextBox 19"/>
            <p:cNvSpPr txBox="1"/>
            <p:nvPr/>
          </p:nvSpPr>
          <p:spPr>
            <a:xfrm>
              <a:off x="179407" y="5339053"/>
              <a:ext cx="2906246" cy="368686"/>
            </a:xfrm>
            <a:prstGeom prst="rect">
              <a:avLst/>
            </a:prstGeom>
            <a:noFill/>
          </p:spPr>
          <p:txBody>
            <a:bodyPr wrap="square" lIns="0" tIns="0" rIns="0" bIns="0" rtlCol="0" anchor="ctr">
              <a:noAutofit/>
            </a:bodyPr>
            <a:lstStyle/>
            <a:p>
              <a:pPr algn="ctr">
                <a:spcBef>
                  <a:spcPts val="600"/>
                </a:spcBef>
                <a:buSzPct val="100000"/>
              </a:pPr>
              <a:r>
                <a:rPr lang="fr-FR" sz="1000" dirty="0">
                  <a:solidFill>
                    <a:schemeClr val="accent6">
                      <a:lumMod val="75000"/>
                    </a:schemeClr>
                  </a:solidFill>
                </a:rPr>
                <a:t>Les financements en fonds propres</a:t>
              </a:r>
            </a:p>
          </p:txBody>
        </p:sp>
      </p:grpSp>
    </p:spTree>
    <p:extLst>
      <p:ext uri="{BB962C8B-B14F-4D97-AF65-F5344CB8AC3E}">
        <p14:creationId xmlns:p14="http://schemas.microsoft.com/office/powerpoint/2010/main" val="115734789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La croissance externe</a:t>
            </a:r>
            <a:endParaRPr lang="fr-FR" dirty="0"/>
          </a:p>
        </p:txBody>
      </p:sp>
      <p:sp>
        <p:nvSpPr>
          <p:cNvPr id="19" name="Footer Placeholder 18"/>
          <p:cNvSpPr>
            <a:spLocks noGrp="1"/>
          </p:cNvSpPr>
          <p:nvPr>
            <p:ph type="ftr" sz="quarter" idx="3"/>
          </p:nvPr>
        </p:nvSpPr>
        <p:spPr/>
        <p:txBody>
          <a:bodyPr/>
          <a:lstStyle/>
          <a:p>
            <a:r>
              <a:rPr lang="fr-FR"/>
              <a:t>© 2018 Deloitte SAS </a:t>
            </a:r>
            <a:endParaRPr lang="fr-FR" dirty="0"/>
          </a:p>
        </p:txBody>
      </p:sp>
      <p:sp>
        <p:nvSpPr>
          <p:cNvPr id="20" name="Slide Number Placeholder 19"/>
          <p:cNvSpPr>
            <a:spLocks noGrp="1"/>
          </p:cNvSpPr>
          <p:nvPr>
            <p:ph type="sldNum" sz="quarter" idx="4"/>
          </p:nvPr>
        </p:nvSpPr>
        <p:spPr/>
        <p:txBody>
          <a:bodyPr/>
          <a:lstStyle/>
          <a:p>
            <a:fld id="{4654C24A-AA93-4318-A7E9-AF587A936244}" type="slidenum">
              <a:rPr lang="fr-FR" smtClean="0"/>
              <a:pPr/>
              <a:t>29</a:t>
            </a:fld>
            <a:endParaRPr lang="fr-FR"/>
          </a:p>
        </p:txBody>
      </p:sp>
      <p:sp>
        <p:nvSpPr>
          <p:cNvPr id="18" name="Date Placeholder 17"/>
          <p:cNvSpPr>
            <a:spLocks noGrp="1"/>
          </p:cNvSpPr>
          <p:nvPr>
            <p:ph type="dt" sz="half" idx="2"/>
          </p:nvPr>
        </p:nvSpPr>
        <p:spPr/>
        <p:txBody>
          <a:bodyPr/>
          <a:lstStyle/>
          <a:p>
            <a:r>
              <a:rPr lang="fr-FR"/>
              <a:t>Base de l'analyse : 48 réponses</a:t>
            </a:r>
            <a:endParaRPr lang="fr-FR" dirty="0"/>
          </a:p>
        </p:txBody>
      </p:sp>
      <p:sp>
        <p:nvSpPr>
          <p:cNvPr id="15" name="Text Placeholder 14"/>
          <p:cNvSpPr>
            <a:spLocks noGrp="1"/>
          </p:cNvSpPr>
          <p:nvPr>
            <p:ph type="body" sz="quarter" idx="13"/>
          </p:nvPr>
        </p:nvSpPr>
        <p:spPr/>
        <p:txBody>
          <a:bodyPr/>
          <a:lstStyle/>
          <a:p>
            <a:r>
              <a:rPr lang="fr-FR" sz="1400" dirty="0">
                <a:solidFill>
                  <a:schemeClr val="accent6">
                    <a:lumMod val="75000"/>
                  </a:schemeClr>
                </a:solidFill>
              </a:rPr>
              <a:t>Selon 52% des Directeurs Financiers, une légère augmentation des fusions/acquisitions est à prévoir au cours des 6 prochains mois</a:t>
            </a:r>
            <a:r>
              <a:rPr lang="fr-FR" sz="1400" dirty="0">
                <a:solidFill>
                  <a:schemeClr val="accent2"/>
                </a:solidFill>
              </a:rPr>
              <a:t>,</a:t>
            </a:r>
            <a:r>
              <a:rPr lang="fr-FR" sz="1400" dirty="0">
                <a:solidFill>
                  <a:schemeClr val="accent6">
                    <a:lumMod val="75000"/>
                  </a:schemeClr>
                </a:solidFill>
              </a:rPr>
              <a:t> contre 56% il y a 6 mois. Une tendance qui se maintient. </a:t>
            </a:r>
          </a:p>
          <a:p>
            <a:endParaRPr lang="fr-FR" dirty="0"/>
          </a:p>
        </p:txBody>
      </p:sp>
      <p:sp>
        <p:nvSpPr>
          <p:cNvPr id="8" name="Text Placeholder 7"/>
          <p:cNvSpPr>
            <a:spLocks noGrp="1"/>
          </p:cNvSpPr>
          <p:nvPr>
            <p:ph type="body" sz="quarter" idx="4294967295"/>
          </p:nvPr>
        </p:nvSpPr>
        <p:spPr>
          <a:xfrm>
            <a:off x="472439" y="1673967"/>
            <a:ext cx="8295323" cy="232278"/>
          </a:xfrm>
        </p:spPr>
        <p:txBody>
          <a:bodyPr/>
          <a:lstStyle/>
          <a:p>
            <a:r>
              <a:rPr lang="fr-FR" dirty="0"/>
              <a:t>L’activité de fusions/acquisitions au cours des 6 prochains mois en France</a:t>
            </a:r>
          </a:p>
        </p:txBody>
      </p:sp>
      <p:graphicFrame>
        <p:nvGraphicFramePr>
          <p:cNvPr id="53" name="Chart 52"/>
          <p:cNvGraphicFramePr/>
          <p:nvPr>
            <p:extLst>
              <p:ext uri="{D42A27DB-BD31-4B8C-83A1-F6EECF244321}">
                <p14:modId xmlns:p14="http://schemas.microsoft.com/office/powerpoint/2010/main" val="1330023936"/>
              </p:ext>
            </p:extLst>
          </p:nvPr>
        </p:nvGraphicFramePr>
        <p:xfrm>
          <a:off x="4023360" y="2119211"/>
          <a:ext cx="3622575" cy="3164397"/>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1266651" y="2469258"/>
            <a:ext cx="2615805" cy="2579013"/>
            <a:chOff x="3285049" y="2469258"/>
            <a:chExt cx="1875600" cy="2579013"/>
          </a:xfrm>
        </p:grpSpPr>
        <p:sp>
          <p:nvSpPr>
            <p:cNvPr id="54" name="Rectangle 53"/>
            <p:cNvSpPr/>
            <p:nvPr/>
          </p:nvSpPr>
          <p:spPr>
            <a:xfrm>
              <a:off x="3285049" y="4544271"/>
              <a:ext cx="1875600"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Une baisse significative</a:t>
              </a:r>
            </a:p>
          </p:txBody>
        </p:sp>
        <p:sp>
          <p:nvSpPr>
            <p:cNvPr id="55" name="Rectangle 54"/>
            <p:cNvSpPr/>
            <p:nvPr/>
          </p:nvSpPr>
          <p:spPr>
            <a:xfrm>
              <a:off x="3285049" y="3161841"/>
              <a:ext cx="1875600"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Une légère augmentation</a:t>
              </a:r>
            </a:p>
          </p:txBody>
        </p:sp>
        <p:sp>
          <p:nvSpPr>
            <p:cNvPr id="56" name="Rectangle 55"/>
            <p:cNvSpPr/>
            <p:nvPr/>
          </p:nvSpPr>
          <p:spPr>
            <a:xfrm>
              <a:off x="3285049" y="3853056"/>
              <a:ext cx="1875600"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Une stabilisation</a:t>
              </a:r>
            </a:p>
          </p:txBody>
        </p:sp>
        <p:sp>
          <p:nvSpPr>
            <p:cNvPr id="58" name="Rectangle 57"/>
            <p:cNvSpPr/>
            <p:nvPr/>
          </p:nvSpPr>
          <p:spPr>
            <a:xfrm>
              <a:off x="3285049" y="2469258"/>
              <a:ext cx="1875600"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Une augmentation significative</a:t>
              </a:r>
            </a:p>
          </p:txBody>
        </p:sp>
      </p:grpSp>
      <p:grpSp>
        <p:nvGrpSpPr>
          <p:cNvPr id="32" name="Group 31"/>
          <p:cNvGrpSpPr/>
          <p:nvPr/>
        </p:nvGrpSpPr>
        <p:grpSpPr>
          <a:xfrm>
            <a:off x="4023360" y="2973258"/>
            <a:ext cx="3763478" cy="2038340"/>
            <a:chOff x="376238" y="2901937"/>
            <a:chExt cx="8391526" cy="2290156"/>
          </a:xfrm>
        </p:grpSpPr>
        <p:cxnSp>
          <p:nvCxnSpPr>
            <p:cNvPr id="33" name="Straight Connector 32"/>
            <p:cNvCxnSpPr/>
            <p:nvPr/>
          </p:nvCxnSpPr>
          <p:spPr>
            <a:xfrm flipH="1">
              <a:off x="376238" y="290193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76238" y="369920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76238" y="447237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76238" y="519209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70266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Périmètre et objectifs de l’étude</a:t>
            </a:r>
            <a:endParaRPr lang="fr-FR" dirty="0"/>
          </a:p>
        </p:txBody>
      </p:sp>
      <p:sp>
        <p:nvSpPr>
          <p:cNvPr id="7" name="Content Placeholder 6"/>
          <p:cNvSpPr>
            <a:spLocks noGrp="1"/>
          </p:cNvSpPr>
          <p:nvPr>
            <p:ph idx="1"/>
          </p:nvPr>
        </p:nvSpPr>
        <p:spPr>
          <a:xfrm>
            <a:off x="376237" y="1665290"/>
            <a:ext cx="3960000" cy="1988603"/>
          </a:xfrm>
        </p:spPr>
        <p:txBody>
          <a:bodyPr>
            <a:noAutofit/>
          </a:bodyPr>
          <a:lstStyle/>
          <a:p>
            <a:r>
              <a:rPr lang="fr-FR" dirty="0"/>
              <a:t>Le but de ce baromètre d’opinions du premier semestre 2018</a:t>
            </a:r>
            <a:r>
              <a:rPr lang="fr-FR" dirty="0">
                <a:solidFill>
                  <a:schemeClr val="bg2">
                    <a:lumMod val="25000"/>
                  </a:schemeClr>
                </a:solidFill>
              </a:rPr>
              <a:t> </a:t>
            </a:r>
            <a:r>
              <a:rPr lang="fr-FR" dirty="0"/>
              <a:t>est de dresser un bilan et de mesurer l’évolution de la perception des Directeurs Financiers sur :</a:t>
            </a:r>
          </a:p>
          <a:p>
            <a:pPr lvl="2"/>
            <a:r>
              <a:rPr lang="fr-FR" dirty="0"/>
              <a:t>L’environnement financier et macro-économique</a:t>
            </a:r>
          </a:p>
          <a:p>
            <a:pPr lvl="2"/>
            <a:r>
              <a:rPr lang="fr-FR" dirty="0"/>
              <a:t>Les différents éléments influençant leurs décisions, et celles de leurs entreprises</a:t>
            </a:r>
          </a:p>
          <a:p>
            <a:pPr lvl="2"/>
            <a:r>
              <a:rPr lang="fr-FR" dirty="0"/>
              <a:t>Les sujets d’actualité</a:t>
            </a:r>
          </a:p>
        </p:txBody>
      </p:sp>
      <p:graphicFrame>
        <p:nvGraphicFramePr>
          <p:cNvPr id="4" name="Table 3"/>
          <p:cNvGraphicFramePr>
            <a:graphicFrameLocks noGrp="1"/>
          </p:cNvGraphicFramePr>
          <p:nvPr>
            <p:extLst>
              <p:ext uri="{D42A27DB-BD31-4B8C-83A1-F6EECF244321}">
                <p14:modId xmlns:p14="http://schemas.microsoft.com/office/powerpoint/2010/main" val="3471129230"/>
              </p:ext>
            </p:extLst>
          </p:nvPr>
        </p:nvGraphicFramePr>
        <p:xfrm>
          <a:off x="376238" y="3825290"/>
          <a:ext cx="8391527" cy="2546634"/>
        </p:xfrm>
        <a:graphic>
          <a:graphicData uri="http://schemas.openxmlformats.org/drawingml/2006/table">
            <a:tbl>
              <a:tblPr firstRow="1" bandRow="1">
                <a:tableStyleId>{F5AB1C69-6EDB-4FF4-983F-18BD219EF322}</a:tableStyleId>
              </a:tblPr>
              <a:tblGrid>
                <a:gridCol w="1077177">
                  <a:extLst>
                    <a:ext uri="{9D8B030D-6E8A-4147-A177-3AD203B41FA5}">
                      <a16:colId xmlns:a16="http://schemas.microsoft.com/office/drawing/2014/main" val="20000"/>
                    </a:ext>
                  </a:extLst>
                </a:gridCol>
                <a:gridCol w="7314350">
                  <a:extLst>
                    <a:ext uri="{9D8B030D-6E8A-4147-A177-3AD203B41FA5}">
                      <a16:colId xmlns:a16="http://schemas.microsoft.com/office/drawing/2014/main" val="20001"/>
                    </a:ext>
                  </a:extLst>
                </a:gridCol>
              </a:tblGrid>
              <a:tr h="848878">
                <a:tc>
                  <a:txBody>
                    <a:bodyPr/>
                    <a:lstStyle/>
                    <a:p>
                      <a:endParaRPr lang="fr-FR" sz="1000" dirty="0"/>
                    </a:p>
                  </a:txBody>
                  <a:tcPr marL="72000" marR="72000" anchor="ctr">
                    <a:lnR w="6350" cap="flat" cmpd="sng" algn="ctr">
                      <a:noFill/>
                      <a:prstDash val="solid"/>
                      <a:round/>
                      <a:headEnd type="none" w="med" len="med"/>
                      <a:tailEnd type="none" w="med" len="med"/>
                    </a:lnR>
                    <a:lnB w="6350" cap="flat" cmpd="sng" algn="ctr">
                      <a:solidFill>
                        <a:schemeClr val="bg2">
                          <a:lumMod val="90000"/>
                        </a:schemeClr>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1200" b="0" u="none" strike="noStrike" kern="1200" baseline="0" dirty="0">
                          <a:solidFill>
                            <a:schemeClr val="tx1"/>
                          </a:solidFill>
                        </a:rPr>
                        <a:t>Echantillon de 48 Directeurs Financiers des plus grandes entreprises françaises ou de filiales françaises d’entreprises étrangères, couvrant ainsi divers secteurs de l’économie nationale.</a:t>
                      </a:r>
                    </a:p>
                    <a:p>
                      <a:pPr marL="0" marR="0" lvl="0" indent="0" algn="l" defTabSz="914377" rtl="0" eaLnBrk="1" fontAlgn="auto" latinLnBrk="0" hangingPunct="1">
                        <a:lnSpc>
                          <a:spcPct val="100000"/>
                        </a:lnSpc>
                        <a:spcBef>
                          <a:spcPts val="0"/>
                        </a:spcBef>
                        <a:spcAft>
                          <a:spcPts val="0"/>
                        </a:spcAft>
                        <a:buClrTx/>
                        <a:buSzTx/>
                        <a:buFontTx/>
                        <a:buNone/>
                        <a:tabLst/>
                        <a:defRPr/>
                      </a:pPr>
                      <a:r>
                        <a:rPr lang="fr-FR" sz="1200" b="0" u="none" strike="noStrike" kern="1200" baseline="0" dirty="0">
                          <a:solidFill>
                            <a:schemeClr val="tx1"/>
                          </a:solidFill>
                        </a:rPr>
                        <a:t>L’échantillon a été constitué à partir de la base de contacts clients de Deloitte.</a:t>
                      </a:r>
                    </a:p>
                  </a:txBody>
                  <a:tcPr marL="72000" marR="72000" anchor="ctr">
                    <a:lnL w="6350" cap="flat" cmpd="sng" algn="ctr">
                      <a:noFill/>
                      <a:prstDash val="solid"/>
                      <a:round/>
                      <a:headEnd type="none" w="med" len="med"/>
                      <a:tailEnd type="none" w="med" len="med"/>
                    </a:lnL>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0"/>
                  </a:ext>
                </a:extLst>
              </a:tr>
              <a:tr h="848878">
                <a:tc>
                  <a:txBody>
                    <a:bodyPr/>
                    <a:lstStyle/>
                    <a:p>
                      <a:endParaRPr lang="fr-FR" sz="1000" dirty="0"/>
                    </a:p>
                  </a:txBody>
                  <a:tcPr marL="72000" marR="72000" anchor="ctr">
                    <a:lnR w="6350" cap="flat" cmpd="sng" algn="ctr">
                      <a:no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r>
                        <a:rPr lang="fr-FR" sz="1200" b="0" dirty="0">
                          <a:solidFill>
                            <a:schemeClr val="tx1"/>
                          </a:solidFill>
                        </a:rPr>
                        <a:t>L’échantillon a été interrogé par questionnaire auto-administré en ligne sur système CAWI (Computer </a:t>
                      </a:r>
                      <a:r>
                        <a:rPr lang="fr-FR" sz="1200" b="0" dirty="0" err="1">
                          <a:solidFill>
                            <a:schemeClr val="tx1"/>
                          </a:solidFill>
                        </a:rPr>
                        <a:t>Assisted</a:t>
                      </a:r>
                      <a:r>
                        <a:rPr lang="fr-FR" sz="1200" b="0" dirty="0">
                          <a:solidFill>
                            <a:schemeClr val="tx1"/>
                          </a:solidFill>
                        </a:rPr>
                        <a:t> Web Interview).</a:t>
                      </a:r>
                    </a:p>
                  </a:txBody>
                  <a:tcPr marL="72000" marR="72000" anchor="ctr">
                    <a:lnL w="6350" cap="flat" cmpd="sng" algn="ctr">
                      <a:noFill/>
                      <a:prstDash val="solid"/>
                      <a:round/>
                      <a:headEnd type="none" w="med" len="med"/>
                      <a:tailEnd type="none" w="med" len="med"/>
                    </a:lnL>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1"/>
                  </a:ext>
                </a:extLst>
              </a:tr>
              <a:tr h="848878">
                <a:tc>
                  <a:txBody>
                    <a:bodyPr/>
                    <a:lstStyle/>
                    <a:p>
                      <a:endParaRPr lang="fr-FR" sz="1000" dirty="0"/>
                    </a:p>
                  </a:txBody>
                  <a:tcPr marL="72000" marR="72000" anchor="ctr">
                    <a:lnR w="6350" cap="flat" cmpd="sng" algn="ctr">
                      <a:no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noFill/>
                  </a:tcPr>
                </a:tc>
                <a:tc>
                  <a:txBody>
                    <a:bodyPr/>
                    <a:lstStyle/>
                    <a:p>
                      <a:r>
                        <a:rPr lang="fr-FR" sz="1200" b="0" dirty="0">
                          <a:solidFill>
                            <a:schemeClr val="tx1"/>
                          </a:solidFill>
                        </a:rPr>
                        <a:t>Les réponses ont été collectées entre : le 26 Février</a:t>
                      </a:r>
                      <a:r>
                        <a:rPr lang="fr-FR" sz="1200" b="0" baseline="0" dirty="0">
                          <a:solidFill>
                            <a:schemeClr val="tx1"/>
                          </a:solidFill>
                        </a:rPr>
                        <a:t> </a:t>
                      </a:r>
                      <a:r>
                        <a:rPr lang="fr-FR" sz="1200" b="0" dirty="0">
                          <a:solidFill>
                            <a:schemeClr val="tx1"/>
                          </a:solidFill>
                        </a:rPr>
                        <a:t>et le 04 Avril 2018</a:t>
                      </a:r>
                    </a:p>
                  </a:txBody>
                  <a:tcPr marL="72000" marR="72000" anchor="ctr">
                    <a:lnL w="6350" cap="flat" cmpd="sng" algn="ctr">
                      <a:noFill/>
                      <a:prstDash val="solid"/>
                      <a:round/>
                      <a:headEnd type="none" w="med" len="med"/>
                      <a:tailEnd type="none" w="med" len="med"/>
                    </a:lnL>
                    <a:lnT w="6350" cap="flat" cmpd="sng" algn="ctr">
                      <a:solidFill>
                        <a:schemeClr val="bg2">
                          <a:lumMod val="90000"/>
                        </a:schemeClr>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sp>
        <p:nvSpPr>
          <p:cNvPr id="52" name="Date Placeholder 51"/>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53" name="Footer Placeholder 52"/>
          <p:cNvSpPr>
            <a:spLocks noGrp="1"/>
          </p:cNvSpPr>
          <p:nvPr>
            <p:ph type="ftr" sz="quarter" idx="3"/>
          </p:nvPr>
        </p:nvSpPr>
        <p:spPr/>
        <p:txBody>
          <a:bodyPr/>
          <a:lstStyle/>
          <a:p>
            <a:pPr>
              <a:spcBef>
                <a:spcPts val="600"/>
              </a:spcBef>
              <a:buSzPct val="100000"/>
              <a:buFont typeface="Arial"/>
              <a:buNone/>
            </a:pPr>
            <a:r>
              <a:rPr lang="fr-FR"/>
              <a:t>© 2018 Deloitte SAS </a:t>
            </a:r>
            <a:endParaRPr lang="fr-FR" dirty="0"/>
          </a:p>
        </p:txBody>
      </p:sp>
      <p:sp>
        <p:nvSpPr>
          <p:cNvPr id="54" name="Slide Number Placeholder 53"/>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3</a:t>
            </a:fld>
            <a:endParaRPr lang="fr-FR"/>
          </a:p>
        </p:txBody>
      </p:sp>
      <p:sp>
        <p:nvSpPr>
          <p:cNvPr id="27" name="Content Placeholder 6"/>
          <p:cNvSpPr txBox="1">
            <a:spLocks/>
          </p:cNvSpPr>
          <p:nvPr/>
        </p:nvSpPr>
        <p:spPr>
          <a:xfrm>
            <a:off x="4751388" y="1665290"/>
            <a:ext cx="3960000" cy="1988603"/>
          </a:xfrm>
          <a:prstGeom prst="rect">
            <a:avLst/>
          </a:prstGeom>
        </p:spPr>
        <p:txBody>
          <a:bodyPr vert="horz" lIns="0" tIns="0" rIns="0" bIns="0" rtlCol="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r>
              <a:rPr lang="fr-FR" dirty="0"/>
              <a:t>Déroulement de l’étude</a:t>
            </a:r>
          </a:p>
          <a:p>
            <a:r>
              <a:rPr lang="fr-FR" dirty="0"/>
              <a:t>Etude quantitative articulée autour des thèmes suivants :</a:t>
            </a:r>
          </a:p>
          <a:p>
            <a:pPr lvl="2"/>
            <a:r>
              <a:rPr lang="fr-FR" dirty="0"/>
              <a:t>Contexte et perspectives européennes</a:t>
            </a:r>
          </a:p>
          <a:p>
            <a:pPr lvl="2"/>
            <a:r>
              <a:rPr lang="fr-FR" dirty="0"/>
              <a:t>Questions d’actualité</a:t>
            </a:r>
          </a:p>
          <a:p>
            <a:pPr lvl="2"/>
            <a:r>
              <a:rPr lang="fr-FR" dirty="0"/>
              <a:t>Priorités pour les CFO et leurs positions par rapport à des sujets clés</a:t>
            </a:r>
          </a:p>
        </p:txBody>
      </p:sp>
      <p:sp>
        <p:nvSpPr>
          <p:cNvPr id="29" name="Freeform 805"/>
          <p:cNvSpPr>
            <a:spLocks noChangeAspect="1" noEditPoints="1"/>
          </p:cNvSpPr>
          <p:nvPr/>
        </p:nvSpPr>
        <p:spPr bwMode="auto">
          <a:xfrm>
            <a:off x="694507" y="5650827"/>
            <a:ext cx="560639" cy="560639"/>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1" name="Freeform 611"/>
          <p:cNvSpPr>
            <a:spLocks noChangeAspect="1" noEditPoints="1"/>
          </p:cNvSpPr>
          <p:nvPr/>
        </p:nvSpPr>
        <p:spPr bwMode="auto">
          <a:xfrm>
            <a:off x="695222" y="4808858"/>
            <a:ext cx="559206" cy="55920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564"/>
          <p:cNvSpPr>
            <a:spLocks noChangeAspect="1" noEditPoints="1"/>
          </p:cNvSpPr>
          <p:nvPr/>
        </p:nvSpPr>
        <p:spPr bwMode="auto">
          <a:xfrm>
            <a:off x="694443" y="3963905"/>
            <a:ext cx="563876" cy="56222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08 w 512"/>
              <a:gd name="T11" fmla="*/ 357 h 512"/>
              <a:gd name="T12" fmla="*/ 298 w 512"/>
              <a:gd name="T13" fmla="*/ 362 h 512"/>
              <a:gd name="T14" fmla="*/ 293 w 512"/>
              <a:gd name="T15" fmla="*/ 361 h 512"/>
              <a:gd name="T16" fmla="*/ 265 w 512"/>
              <a:gd name="T17" fmla="*/ 356 h 512"/>
              <a:gd name="T18" fmla="*/ 240 w 512"/>
              <a:gd name="T19" fmla="*/ 351 h 512"/>
              <a:gd name="T20" fmla="*/ 219 w 512"/>
              <a:gd name="T21" fmla="*/ 318 h 512"/>
              <a:gd name="T22" fmla="*/ 221 w 512"/>
              <a:gd name="T23" fmla="*/ 290 h 512"/>
              <a:gd name="T24" fmla="*/ 240 w 512"/>
              <a:gd name="T25" fmla="*/ 246 h 512"/>
              <a:gd name="T26" fmla="*/ 235 w 512"/>
              <a:gd name="T27" fmla="*/ 191 h 512"/>
              <a:gd name="T28" fmla="*/ 203 w 512"/>
              <a:gd name="T29" fmla="*/ 177 h 512"/>
              <a:gd name="T30" fmla="*/ 170 w 512"/>
              <a:gd name="T31" fmla="*/ 191 h 512"/>
              <a:gd name="T32" fmla="*/ 165 w 512"/>
              <a:gd name="T33" fmla="*/ 246 h 512"/>
              <a:gd name="T34" fmla="*/ 184 w 512"/>
              <a:gd name="T35" fmla="*/ 290 h 512"/>
              <a:gd name="T36" fmla="*/ 185 w 512"/>
              <a:gd name="T37" fmla="*/ 318 h 512"/>
              <a:gd name="T38" fmla="*/ 164 w 512"/>
              <a:gd name="T39" fmla="*/ 351 h 512"/>
              <a:gd name="T40" fmla="*/ 139 w 512"/>
              <a:gd name="T41" fmla="*/ 356 h 512"/>
              <a:gd name="T42" fmla="*/ 111 w 512"/>
              <a:gd name="T43" fmla="*/ 361 h 512"/>
              <a:gd name="T44" fmla="*/ 97 w 512"/>
              <a:gd name="T45" fmla="*/ 357 h 512"/>
              <a:gd name="T46" fmla="*/ 101 w 512"/>
              <a:gd name="T47" fmla="*/ 342 h 512"/>
              <a:gd name="T48" fmla="*/ 137 w 512"/>
              <a:gd name="T49" fmla="*/ 334 h 512"/>
              <a:gd name="T50" fmla="*/ 155 w 512"/>
              <a:gd name="T51" fmla="*/ 331 h 512"/>
              <a:gd name="T52" fmla="*/ 166 w 512"/>
              <a:gd name="T53" fmla="*/ 302 h 512"/>
              <a:gd name="T54" fmla="*/ 144 w 512"/>
              <a:gd name="T55" fmla="*/ 251 h 512"/>
              <a:gd name="T56" fmla="*/ 153 w 512"/>
              <a:gd name="T57" fmla="*/ 177 h 512"/>
              <a:gd name="T58" fmla="*/ 203 w 512"/>
              <a:gd name="T59" fmla="*/ 155 h 512"/>
              <a:gd name="T60" fmla="*/ 251 w 512"/>
              <a:gd name="T61" fmla="*/ 177 h 512"/>
              <a:gd name="T62" fmla="*/ 261 w 512"/>
              <a:gd name="T63" fmla="*/ 251 h 512"/>
              <a:gd name="T64" fmla="*/ 239 w 512"/>
              <a:gd name="T65" fmla="*/ 302 h 512"/>
              <a:gd name="T66" fmla="*/ 250 w 512"/>
              <a:gd name="T67" fmla="*/ 331 h 512"/>
              <a:gd name="T68" fmla="*/ 267 w 512"/>
              <a:gd name="T69" fmla="*/ 334 h 512"/>
              <a:gd name="T70" fmla="*/ 303 w 512"/>
              <a:gd name="T71" fmla="*/ 342 h 512"/>
              <a:gd name="T72" fmla="*/ 308 w 512"/>
              <a:gd name="T73" fmla="*/ 357 h 512"/>
              <a:gd name="T74" fmla="*/ 405 w 512"/>
              <a:gd name="T75" fmla="*/ 288 h 512"/>
              <a:gd name="T76" fmla="*/ 298 w 512"/>
              <a:gd name="T77" fmla="*/ 288 h 512"/>
              <a:gd name="T78" fmla="*/ 288 w 512"/>
              <a:gd name="T79" fmla="*/ 277 h 512"/>
              <a:gd name="T80" fmla="*/ 298 w 512"/>
              <a:gd name="T81" fmla="*/ 266 h 512"/>
              <a:gd name="T82" fmla="*/ 405 w 512"/>
              <a:gd name="T83" fmla="*/ 266 h 512"/>
              <a:gd name="T84" fmla="*/ 416 w 512"/>
              <a:gd name="T85" fmla="*/ 277 h 512"/>
              <a:gd name="T86" fmla="*/ 405 w 512"/>
              <a:gd name="T87" fmla="*/ 288 h 512"/>
              <a:gd name="T88" fmla="*/ 405 w 512"/>
              <a:gd name="T89" fmla="*/ 245 h 512"/>
              <a:gd name="T90" fmla="*/ 298 w 512"/>
              <a:gd name="T91" fmla="*/ 245 h 512"/>
              <a:gd name="T92" fmla="*/ 288 w 512"/>
              <a:gd name="T93" fmla="*/ 234 h 512"/>
              <a:gd name="T94" fmla="*/ 298 w 512"/>
              <a:gd name="T95" fmla="*/ 224 h 512"/>
              <a:gd name="T96" fmla="*/ 405 w 512"/>
              <a:gd name="T97" fmla="*/ 224 h 512"/>
              <a:gd name="T98" fmla="*/ 416 w 512"/>
              <a:gd name="T99" fmla="*/ 234 h 512"/>
              <a:gd name="T100" fmla="*/ 405 w 512"/>
              <a:gd name="T101" fmla="*/ 245 h 512"/>
              <a:gd name="T102" fmla="*/ 405 w 512"/>
              <a:gd name="T103" fmla="*/ 202 h 512"/>
              <a:gd name="T104" fmla="*/ 298 w 512"/>
              <a:gd name="T105" fmla="*/ 202 h 512"/>
              <a:gd name="T106" fmla="*/ 288 w 512"/>
              <a:gd name="T107" fmla="*/ 192 h 512"/>
              <a:gd name="T108" fmla="*/ 298 w 512"/>
              <a:gd name="T109" fmla="*/ 181 h 512"/>
              <a:gd name="T110" fmla="*/ 405 w 512"/>
              <a:gd name="T111" fmla="*/ 181 h 512"/>
              <a:gd name="T112" fmla="*/ 416 w 512"/>
              <a:gd name="T113" fmla="*/ 192 h 512"/>
              <a:gd name="T114" fmla="*/ 405 w 512"/>
              <a:gd name="T11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7"/>
                </a:moveTo>
                <a:cubicBezTo>
                  <a:pt x="306" y="360"/>
                  <a:pt x="302" y="362"/>
                  <a:pt x="298" y="362"/>
                </a:cubicBezTo>
                <a:cubicBezTo>
                  <a:pt x="296" y="362"/>
                  <a:pt x="295" y="362"/>
                  <a:pt x="293" y="361"/>
                </a:cubicBezTo>
                <a:cubicBezTo>
                  <a:pt x="286" y="357"/>
                  <a:pt x="275" y="356"/>
                  <a:pt x="265" y="356"/>
                </a:cubicBezTo>
                <a:cubicBezTo>
                  <a:pt x="255" y="355"/>
                  <a:pt x="247" y="354"/>
                  <a:pt x="240" y="351"/>
                </a:cubicBezTo>
                <a:cubicBezTo>
                  <a:pt x="227" y="344"/>
                  <a:pt x="221" y="324"/>
                  <a:pt x="219" y="318"/>
                </a:cubicBezTo>
                <a:cubicBezTo>
                  <a:pt x="217" y="309"/>
                  <a:pt x="216" y="297"/>
                  <a:pt x="221" y="290"/>
                </a:cubicBezTo>
                <a:cubicBezTo>
                  <a:pt x="228" y="280"/>
                  <a:pt x="236" y="261"/>
                  <a:pt x="240" y="246"/>
                </a:cubicBezTo>
                <a:cubicBezTo>
                  <a:pt x="246" y="221"/>
                  <a:pt x="244" y="202"/>
                  <a:pt x="235" y="191"/>
                </a:cubicBezTo>
                <a:cubicBezTo>
                  <a:pt x="223" y="176"/>
                  <a:pt x="203" y="176"/>
                  <a:pt x="203" y="177"/>
                </a:cubicBezTo>
                <a:cubicBezTo>
                  <a:pt x="202" y="176"/>
                  <a:pt x="181" y="176"/>
                  <a:pt x="170" y="191"/>
                </a:cubicBezTo>
                <a:cubicBezTo>
                  <a:pt x="160" y="202"/>
                  <a:pt x="159" y="221"/>
                  <a:pt x="165" y="246"/>
                </a:cubicBezTo>
                <a:cubicBezTo>
                  <a:pt x="168" y="261"/>
                  <a:pt x="176" y="280"/>
                  <a:pt x="184" y="290"/>
                </a:cubicBezTo>
                <a:cubicBezTo>
                  <a:pt x="189" y="297"/>
                  <a:pt x="187" y="309"/>
                  <a:pt x="185" y="318"/>
                </a:cubicBezTo>
                <a:cubicBezTo>
                  <a:pt x="184" y="324"/>
                  <a:pt x="178" y="344"/>
                  <a:pt x="164" y="351"/>
                </a:cubicBezTo>
                <a:cubicBezTo>
                  <a:pt x="158" y="354"/>
                  <a:pt x="149" y="355"/>
                  <a:pt x="139" y="356"/>
                </a:cubicBezTo>
                <a:cubicBezTo>
                  <a:pt x="129" y="356"/>
                  <a:pt x="118" y="357"/>
                  <a:pt x="111" y="361"/>
                </a:cubicBezTo>
                <a:cubicBezTo>
                  <a:pt x="106" y="364"/>
                  <a:pt x="100" y="362"/>
                  <a:pt x="97" y="357"/>
                </a:cubicBezTo>
                <a:cubicBezTo>
                  <a:pt x="94" y="351"/>
                  <a:pt x="96" y="345"/>
                  <a:pt x="101" y="342"/>
                </a:cubicBezTo>
                <a:cubicBezTo>
                  <a:pt x="112" y="337"/>
                  <a:pt x="125" y="335"/>
                  <a:pt x="137" y="334"/>
                </a:cubicBezTo>
                <a:cubicBezTo>
                  <a:pt x="144" y="334"/>
                  <a:pt x="152" y="333"/>
                  <a:pt x="155" y="331"/>
                </a:cubicBezTo>
                <a:cubicBezTo>
                  <a:pt x="161" y="328"/>
                  <a:pt x="167" y="308"/>
                  <a:pt x="166" y="302"/>
                </a:cubicBezTo>
                <a:cubicBezTo>
                  <a:pt x="157" y="289"/>
                  <a:pt x="148" y="269"/>
                  <a:pt x="144" y="251"/>
                </a:cubicBezTo>
                <a:cubicBezTo>
                  <a:pt x="136" y="219"/>
                  <a:pt x="139" y="194"/>
                  <a:pt x="153" y="177"/>
                </a:cubicBezTo>
                <a:cubicBezTo>
                  <a:pt x="172" y="155"/>
                  <a:pt x="201" y="155"/>
                  <a:pt x="203" y="155"/>
                </a:cubicBezTo>
                <a:cubicBezTo>
                  <a:pt x="203" y="155"/>
                  <a:pt x="233" y="155"/>
                  <a:pt x="251" y="177"/>
                </a:cubicBezTo>
                <a:cubicBezTo>
                  <a:pt x="265" y="194"/>
                  <a:pt x="268" y="219"/>
                  <a:pt x="261" y="251"/>
                </a:cubicBezTo>
                <a:cubicBezTo>
                  <a:pt x="256" y="269"/>
                  <a:pt x="247" y="289"/>
                  <a:pt x="239" y="302"/>
                </a:cubicBezTo>
                <a:cubicBezTo>
                  <a:pt x="237" y="308"/>
                  <a:pt x="243" y="328"/>
                  <a:pt x="250" y="331"/>
                </a:cubicBezTo>
                <a:cubicBezTo>
                  <a:pt x="252" y="333"/>
                  <a:pt x="260" y="334"/>
                  <a:pt x="267" y="334"/>
                </a:cubicBezTo>
                <a:cubicBezTo>
                  <a:pt x="279" y="335"/>
                  <a:pt x="293" y="337"/>
                  <a:pt x="303" y="342"/>
                </a:cubicBezTo>
                <a:cubicBezTo>
                  <a:pt x="308" y="345"/>
                  <a:pt x="310" y="351"/>
                  <a:pt x="308" y="357"/>
                </a:cubicBezTo>
                <a:close/>
                <a:moveTo>
                  <a:pt x="405" y="288"/>
                </a:moveTo>
                <a:cubicBezTo>
                  <a:pt x="298" y="288"/>
                  <a:pt x="298" y="288"/>
                  <a:pt x="298" y="288"/>
                </a:cubicBezTo>
                <a:cubicBezTo>
                  <a:pt x="292" y="288"/>
                  <a:pt x="288" y="283"/>
                  <a:pt x="288" y="277"/>
                </a:cubicBezTo>
                <a:cubicBezTo>
                  <a:pt x="288" y="271"/>
                  <a:pt x="292" y="266"/>
                  <a:pt x="298" y="266"/>
                </a:cubicBezTo>
                <a:cubicBezTo>
                  <a:pt x="405" y="266"/>
                  <a:pt x="405" y="266"/>
                  <a:pt x="405" y="266"/>
                </a:cubicBezTo>
                <a:cubicBezTo>
                  <a:pt x="411" y="266"/>
                  <a:pt x="416" y="271"/>
                  <a:pt x="416" y="277"/>
                </a:cubicBezTo>
                <a:cubicBezTo>
                  <a:pt x="416" y="283"/>
                  <a:pt x="411" y="288"/>
                  <a:pt x="405" y="288"/>
                </a:cubicBezTo>
                <a:close/>
                <a:moveTo>
                  <a:pt x="405" y="245"/>
                </a:moveTo>
                <a:cubicBezTo>
                  <a:pt x="298" y="245"/>
                  <a:pt x="298" y="245"/>
                  <a:pt x="298" y="245"/>
                </a:cubicBezTo>
                <a:cubicBezTo>
                  <a:pt x="292" y="245"/>
                  <a:pt x="288" y="240"/>
                  <a:pt x="288" y="234"/>
                </a:cubicBezTo>
                <a:cubicBezTo>
                  <a:pt x="288" y="228"/>
                  <a:pt x="292" y="224"/>
                  <a:pt x="298" y="224"/>
                </a:cubicBezTo>
                <a:cubicBezTo>
                  <a:pt x="405" y="224"/>
                  <a:pt x="405" y="224"/>
                  <a:pt x="405" y="224"/>
                </a:cubicBezTo>
                <a:cubicBezTo>
                  <a:pt x="411" y="224"/>
                  <a:pt x="416" y="228"/>
                  <a:pt x="416" y="234"/>
                </a:cubicBezTo>
                <a:cubicBezTo>
                  <a:pt x="416" y="240"/>
                  <a:pt x="411" y="245"/>
                  <a:pt x="405" y="245"/>
                </a:cubicBezTo>
                <a:close/>
                <a:moveTo>
                  <a:pt x="405" y="202"/>
                </a:moveTo>
                <a:cubicBezTo>
                  <a:pt x="298" y="202"/>
                  <a:pt x="298" y="202"/>
                  <a:pt x="298" y="202"/>
                </a:cubicBezTo>
                <a:cubicBezTo>
                  <a:pt x="292" y="202"/>
                  <a:pt x="288" y="198"/>
                  <a:pt x="288" y="192"/>
                </a:cubicBezTo>
                <a:cubicBezTo>
                  <a:pt x="288" y="186"/>
                  <a:pt x="292" y="181"/>
                  <a:pt x="298" y="181"/>
                </a:cubicBezTo>
                <a:cubicBezTo>
                  <a:pt x="405" y="181"/>
                  <a:pt x="405" y="181"/>
                  <a:pt x="405" y="181"/>
                </a:cubicBezTo>
                <a:cubicBezTo>
                  <a:pt x="411" y="181"/>
                  <a:pt x="416" y="186"/>
                  <a:pt x="416" y="192"/>
                </a:cubicBezTo>
                <a:cubicBezTo>
                  <a:pt x="416" y="198"/>
                  <a:pt x="411" y="202"/>
                  <a:pt x="405" y="20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4222172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La croissance externe</a:t>
            </a:r>
            <a:endParaRPr lang="fr-FR" dirty="0"/>
          </a:p>
        </p:txBody>
      </p:sp>
      <p:sp>
        <p:nvSpPr>
          <p:cNvPr id="426" name="Text Placeholder 425"/>
          <p:cNvSpPr>
            <a:spLocks noGrp="1"/>
          </p:cNvSpPr>
          <p:nvPr>
            <p:ph type="body" sz="quarter" idx="13"/>
          </p:nvPr>
        </p:nvSpPr>
        <p:spPr/>
        <p:txBody>
          <a:bodyPr/>
          <a:lstStyle/>
          <a:p>
            <a:pPr>
              <a:spcAft>
                <a:spcPts val="0"/>
              </a:spcAft>
            </a:pPr>
            <a:r>
              <a:rPr lang="fr-FR" sz="1400" dirty="0">
                <a:solidFill>
                  <a:schemeClr val="accent6">
                    <a:lumMod val="75000"/>
                  </a:schemeClr>
                </a:solidFill>
              </a:rPr>
              <a:t>Progression des acquisitions en France et hors de l’Union Européenne, avec une progression des cessions en UE.</a:t>
            </a:r>
          </a:p>
          <a:p>
            <a:pPr>
              <a:spcAft>
                <a:spcPts val="0"/>
              </a:spcAft>
            </a:pPr>
            <a:r>
              <a:rPr lang="fr-FR" sz="1400" dirty="0">
                <a:solidFill>
                  <a:schemeClr val="accent6">
                    <a:lumMod val="75000"/>
                  </a:schemeClr>
                </a:solidFill>
              </a:rPr>
              <a:t>Légère augmentation de l’équilibre cessions/acquisitions dans l’UE et le reste du monde, face à une légère régression au sein du territoire français.</a:t>
            </a:r>
          </a:p>
        </p:txBody>
      </p:sp>
      <p:sp>
        <p:nvSpPr>
          <p:cNvPr id="3" name="Text Placeholder 2"/>
          <p:cNvSpPr>
            <a:spLocks noGrp="1"/>
          </p:cNvSpPr>
          <p:nvPr>
            <p:ph type="body" sz="quarter" idx="4294967295"/>
          </p:nvPr>
        </p:nvSpPr>
        <p:spPr>
          <a:xfrm>
            <a:off x="472439" y="1673967"/>
            <a:ext cx="8295323" cy="232278"/>
          </a:xfrm>
        </p:spPr>
        <p:txBody>
          <a:bodyPr/>
          <a:lstStyle/>
          <a:p>
            <a:r>
              <a:rPr lang="fr-FR" dirty="0"/>
              <a:t>Prévision concernant</a:t>
            </a:r>
            <a:r>
              <a:rPr lang="fr-FR" dirty="0">
                <a:solidFill>
                  <a:srgbClr val="FF0000"/>
                </a:solidFill>
              </a:rPr>
              <a:t> </a:t>
            </a:r>
            <a:r>
              <a:rPr lang="fr-FR" dirty="0"/>
              <a:t>l’équilibre cessions / acquisitions par zone</a:t>
            </a:r>
          </a:p>
        </p:txBody>
      </p:sp>
      <p:sp>
        <p:nvSpPr>
          <p:cNvPr id="458" name="Date Placeholder 457"/>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459" name="Footer Placeholder 458"/>
          <p:cNvSpPr>
            <a:spLocks noGrp="1"/>
          </p:cNvSpPr>
          <p:nvPr>
            <p:ph type="ftr" sz="quarter" idx="3"/>
          </p:nvPr>
        </p:nvSpPr>
        <p:spPr/>
        <p:txBody>
          <a:bodyPr/>
          <a:lstStyle/>
          <a:p>
            <a:pPr>
              <a:spcBef>
                <a:spcPts val="600"/>
              </a:spcBef>
              <a:buSzPct val="100000"/>
              <a:buFont typeface="Arial"/>
              <a:buNone/>
            </a:pPr>
            <a:r>
              <a:rPr lang="fr-FR"/>
              <a:t>© 2018 Deloitte SAS </a:t>
            </a:r>
            <a:endParaRPr lang="fr-FR" dirty="0"/>
          </a:p>
        </p:txBody>
      </p:sp>
      <p:sp>
        <p:nvSpPr>
          <p:cNvPr id="460" name="Slide Number Placeholder 459"/>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30</a:t>
            </a:fld>
            <a:endParaRPr lang="fr-FR"/>
          </a:p>
        </p:txBody>
      </p:sp>
      <p:pic>
        <p:nvPicPr>
          <p:cNvPr id="9" name="Picture 8"/>
          <p:cNvPicPr>
            <a:picLocks noChangeAspect="1"/>
          </p:cNvPicPr>
          <p:nvPr/>
        </p:nvPicPr>
        <p:blipFill>
          <a:blip r:embed="rId2"/>
          <a:stretch>
            <a:fillRect/>
          </a:stretch>
        </p:blipFill>
        <p:spPr>
          <a:xfrm>
            <a:off x="2830039" y="5970742"/>
            <a:ext cx="3322748" cy="779608"/>
          </a:xfrm>
          <a:prstGeom prst="rect">
            <a:avLst/>
          </a:prstGeom>
        </p:spPr>
      </p:pic>
      <p:graphicFrame>
        <p:nvGraphicFramePr>
          <p:cNvPr id="411" name="Chart Placeholder 32"/>
          <p:cNvGraphicFramePr>
            <a:graphicFrameLocks/>
          </p:cNvGraphicFramePr>
          <p:nvPr>
            <p:extLst>
              <p:ext uri="{D42A27DB-BD31-4B8C-83A1-F6EECF244321}">
                <p14:modId xmlns:p14="http://schemas.microsoft.com/office/powerpoint/2010/main" val="1656129157"/>
              </p:ext>
            </p:extLst>
          </p:nvPr>
        </p:nvGraphicFramePr>
        <p:xfrm>
          <a:off x="705247" y="2248098"/>
          <a:ext cx="7849519" cy="2735362"/>
        </p:xfrm>
        <a:graphic>
          <a:graphicData uri="http://schemas.openxmlformats.org/drawingml/2006/chart">
            <c:chart xmlns:c="http://schemas.openxmlformats.org/drawingml/2006/chart" xmlns:r="http://schemas.openxmlformats.org/officeDocument/2006/relationships" r:id="rId3"/>
          </a:graphicData>
        </a:graphic>
      </p:graphicFrame>
      <p:grpSp>
        <p:nvGrpSpPr>
          <p:cNvPr id="412" name="Group 411"/>
          <p:cNvGrpSpPr/>
          <p:nvPr/>
        </p:nvGrpSpPr>
        <p:grpSpPr>
          <a:xfrm rot="16200000">
            <a:off x="3373942" y="2474611"/>
            <a:ext cx="2429358" cy="2243699"/>
            <a:chOff x="399401" y="3602438"/>
            <a:chExt cx="8386799" cy="1106043"/>
          </a:xfrm>
        </p:grpSpPr>
        <p:cxnSp>
          <p:nvCxnSpPr>
            <p:cNvPr id="413" name="Straight Connector 412"/>
            <p:cNvCxnSpPr/>
            <p:nvPr/>
          </p:nvCxnSpPr>
          <p:spPr>
            <a:xfrm>
              <a:off x="399401" y="3602438"/>
              <a:ext cx="8386799" cy="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399401" y="4708481"/>
              <a:ext cx="8386799" cy="0"/>
            </a:xfrm>
            <a:prstGeom prst="line">
              <a:avLst/>
            </a:prstGeom>
            <a:ln>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15" name="Group 414"/>
          <p:cNvGrpSpPr/>
          <p:nvPr/>
        </p:nvGrpSpPr>
        <p:grpSpPr>
          <a:xfrm>
            <a:off x="3902383" y="4915879"/>
            <a:ext cx="1332000" cy="988723"/>
            <a:chOff x="485999" y="3680456"/>
            <a:chExt cx="1332000" cy="988723"/>
          </a:xfrm>
        </p:grpSpPr>
        <p:grpSp>
          <p:nvGrpSpPr>
            <p:cNvPr id="416" name="Group 493"/>
            <p:cNvGrpSpPr/>
            <p:nvPr/>
          </p:nvGrpSpPr>
          <p:grpSpPr>
            <a:xfrm>
              <a:off x="745199" y="3680456"/>
              <a:ext cx="809359" cy="845809"/>
              <a:chOff x="4023757" y="1849754"/>
              <a:chExt cx="1290413" cy="1309121"/>
            </a:xfrm>
            <a:solidFill>
              <a:schemeClr val="accent3"/>
            </a:solidFill>
          </p:grpSpPr>
          <p:sp>
            <p:nvSpPr>
              <p:cNvPr id="418" name="Freeform 496"/>
              <p:cNvSpPr>
                <a:spLocks noChangeAspect="1"/>
              </p:cNvSpPr>
              <p:nvPr/>
            </p:nvSpPr>
            <p:spPr bwMode="gray">
              <a:xfrm>
                <a:off x="4650604" y="2920591"/>
                <a:ext cx="36719" cy="88997"/>
              </a:xfrm>
              <a:custGeom>
                <a:avLst/>
                <a:gdLst>
                  <a:gd name="T0" fmla="*/ 0 w 62"/>
                  <a:gd name="T1" fmla="*/ 1 h 119"/>
                  <a:gd name="T2" fmla="*/ 0 w 62"/>
                  <a:gd name="T3" fmla="*/ 1 h 119"/>
                  <a:gd name="T4" fmla="*/ 0 w 62"/>
                  <a:gd name="T5" fmla="*/ 0 h 119"/>
                  <a:gd name="T6" fmla="*/ 0 w 62"/>
                  <a:gd name="T7" fmla="*/ 1 h 119"/>
                  <a:gd name="T8" fmla="*/ 0 w 62"/>
                  <a:gd name="T9" fmla="*/ 1 h 119"/>
                  <a:gd name="T10" fmla="*/ 0 w 62"/>
                  <a:gd name="T11" fmla="*/ 1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19" name="Freeform 497"/>
              <p:cNvSpPr>
                <a:spLocks noChangeAspect="1"/>
              </p:cNvSpPr>
              <p:nvPr/>
            </p:nvSpPr>
            <p:spPr bwMode="gray">
              <a:xfrm>
                <a:off x="4438158" y="2719630"/>
                <a:ext cx="165236" cy="76078"/>
              </a:xfrm>
              <a:custGeom>
                <a:avLst/>
                <a:gdLst>
                  <a:gd name="T0" fmla="*/ 0 w 265"/>
                  <a:gd name="T1" fmla="*/ 1 h 102"/>
                  <a:gd name="T2" fmla="*/ 0 w 265"/>
                  <a:gd name="T3" fmla="*/ 1 h 102"/>
                  <a:gd name="T4" fmla="*/ 0 w 265"/>
                  <a:gd name="T5" fmla="*/ 1 h 102"/>
                  <a:gd name="T6" fmla="*/ 0 w 265"/>
                  <a:gd name="T7" fmla="*/ 1 h 102"/>
                  <a:gd name="T8" fmla="*/ 0 w 265"/>
                  <a:gd name="T9" fmla="*/ 1 h 102"/>
                  <a:gd name="T10" fmla="*/ 0 w 265"/>
                  <a:gd name="T11" fmla="*/ 1 h 102"/>
                  <a:gd name="T12" fmla="*/ 0 w 265"/>
                  <a:gd name="T13" fmla="*/ 1 h 102"/>
                  <a:gd name="T14" fmla="*/ 0 w 265"/>
                  <a:gd name="T15" fmla="*/ 1 h 102"/>
                  <a:gd name="T16" fmla="*/ 0 w 265"/>
                  <a:gd name="T17" fmla="*/ 0 h 102"/>
                  <a:gd name="T18" fmla="*/ 0 w 265"/>
                  <a:gd name="T19" fmla="*/ 1 h 102"/>
                  <a:gd name="T20" fmla="*/ 0 w 265"/>
                  <a:gd name="T21" fmla="*/ 1 h 102"/>
                  <a:gd name="T22" fmla="*/ 0 w 265"/>
                  <a:gd name="T23" fmla="*/ 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20" name="Freeform 498"/>
              <p:cNvSpPr>
                <a:spLocks noChangeAspect="1"/>
              </p:cNvSpPr>
              <p:nvPr/>
            </p:nvSpPr>
            <p:spPr bwMode="gray">
              <a:xfrm>
                <a:off x="4301773" y="2630633"/>
                <a:ext cx="68193" cy="60288"/>
              </a:xfrm>
              <a:custGeom>
                <a:avLst/>
                <a:gdLst>
                  <a:gd name="T0" fmla="*/ 0 w 112"/>
                  <a:gd name="T1" fmla="*/ 1 h 81"/>
                  <a:gd name="T2" fmla="*/ 0 w 112"/>
                  <a:gd name="T3" fmla="*/ 1 h 81"/>
                  <a:gd name="T4" fmla="*/ 0 w 112"/>
                  <a:gd name="T5" fmla="*/ 0 h 81"/>
                  <a:gd name="T6" fmla="*/ 0 w 112"/>
                  <a:gd name="T7" fmla="*/ 1 h 81"/>
                  <a:gd name="T8" fmla="*/ 0 w 112"/>
                  <a:gd name="T9" fmla="*/ 1 h 81"/>
                  <a:gd name="T10" fmla="*/ 0 w 112"/>
                  <a:gd name="T11" fmla="*/ 1 h 81"/>
                  <a:gd name="T12" fmla="*/ 0 w 112"/>
                  <a:gd name="T13" fmla="*/ 1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21" name="Freeform 499"/>
              <p:cNvSpPr>
                <a:spLocks noChangeAspect="1"/>
              </p:cNvSpPr>
              <p:nvPr/>
            </p:nvSpPr>
            <p:spPr bwMode="gray">
              <a:xfrm>
                <a:off x="4717485" y="2868916"/>
                <a:ext cx="133762" cy="91868"/>
              </a:xfrm>
              <a:custGeom>
                <a:avLst/>
                <a:gdLst>
                  <a:gd name="T0" fmla="*/ 0 w 216"/>
                  <a:gd name="T1" fmla="*/ 1 h 122"/>
                  <a:gd name="T2" fmla="*/ 0 w 216"/>
                  <a:gd name="T3" fmla="*/ 0 h 122"/>
                  <a:gd name="T4" fmla="*/ 0 w 216"/>
                  <a:gd name="T5" fmla="*/ 1 h 122"/>
                  <a:gd name="T6" fmla="*/ 0 w 216"/>
                  <a:gd name="T7" fmla="*/ 1 h 122"/>
                  <a:gd name="T8" fmla="*/ 0 w 216"/>
                  <a:gd name="T9" fmla="*/ 1 h 122"/>
                  <a:gd name="T10" fmla="*/ 0 w 216"/>
                  <a:gd name="T11" fmla="*/ 1 h 122"/>
                  <a:gd name="T12" fmla="*/ 0 w 216"/>
                  <a:gd name="T13" fmla="*/ 1 h 122"/>
                  <a:gd name="T14" fmla="*/ 0 w 216"/>
                  <a:gd name="T15" fmla="*/ 1 h 122"/>
                  <a:gd name="T16" fmla="*/ 0 w 216"/>
                  <a:gd name="T17" fmla="*/ 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22" name="Freeform 500"/>
              <p:cNvSpPr>
                <a:spLocks noChangeAspect="1"/>
              </p:cNvSpPr>
              <p:nvPr/>
            </p:nvSpPr>
            <p:spPr bwMode="gray">
              <a:xfrm>
                <a:off x="4493236" y="2640681"/>
                <a:ext cx="224248" cy="114835"/>
              </a:xfrm>
              <a:custGeom>
                <a:avLst/>
                <a:gdLst>
                  <a:gd name="T0" fmla="*/ 0 w 365"/>
                  <a:gd name="T1" fmla="*/ 1 h 151"/>
                  <a:gd name="T2" fmla="*/ 0 w 365"/>
                  <a:gd name="T3" fmla="*/ 1 h 151"/>
                  <a:gd name="T4" fmla="*/ 0 w 365"/>
                  <a:gd name="T5" fmla="*/ 1 h 151"/>
                  <a:gd name="T6" fmla="*/ 0 w 365"/>
                  <a:gd name="T7" fmla="*/ 1 h 151"/>
                  <a:gd name="T8" fmla="*/ 0 w 365"/>
                  <a:gd name="T9" fmla="*/ 1 h 151"/>
                  <a:gd name="T10" fmla="*/ 0 w 365"/>
                  <a:gd name="T11" fmla="*/ 1 h 151"/>
                  <a:gd name="T12" fmla="*/ 0 w 365"/>
                  <a:gd name="T13" fmla="*/ 1 h 151"/>
                  <a:gd name="T14" fmla="*/ 0 w 365"/>
                  <a:gd name="T15" fmla="*/ 1 h 151"/>
                  <a:gd name="T16" fmla="*/ 0 w 365"/>
                  <a:gd name="T17" fmla="*/ 1 h 151"/>
                  <a:gd name="T18" fmla="*/ 0 w 365"/>
                  <a:gd name="T19" fmla="*/ 1 h 151"/>
                  <a:gd name="T20" fmla="*/ 0 w 365"/>
                  <a:gd name="T21" fmla="*/ 0 h 151"/>
                  <a:gd name="T22" fmla="*/ 0 w 365"/>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23" name="Freeform 501"/>
              <p:cNvSpPr>
                <a:spLocks noChangeAspect="1"/>
              </p:cNvSpPr>
              <p:nvPr/>
            </p:nvSpPr>
            <p:spPr bwMode="gray">
              <a:xfrm>
                <a:off x="4411930" y="2408140"/>
                <a:ext cx="56390" cy="101916"/>
              </a:xfrm>
              <a:custGeom>
                <a:avLst/>
                <a:gdLst>
                  <a:gd name="T0" fmla="*/ 0 w 92"/>
                  <a:gd name="T1" fmla="*/ 1 h 139"/>
                  <a:gd name="T2" fmla="*/ 0 w 92"/>
                  <a:gd name="T3" fmla="*/ 1 h 139"/>
                  <a:gd name="T4" fmla="*/ 0 w 92"/>
                  <a:gd name="T5" fmla="*/ 0 h 139"/>
                  <a:gd name="T6" fmla="*/ 0 w 92"/>
                  <a:gd name="T7" fmla="*/ 1 h 139"/>
                  <a:gd name="T8" fmla="*/ 0 w 92"/>
                  <a:gd name="T9" fmla="*/ 1 h 139"/>
                  <a:gd name="T10" fmla="*/ 0 w 92"/>
                  <a:gd name="T11" fmla="*/ 1 h 139"/>
                  <a:gd name="T12" fmla="*/ 0 w 92"/>
                  <a:gd name="T13" fmla="*/ 1 h 139"/>
                  <a:gd name="T14" fmla="*/ 0 w 92"/>
                  <a:gd name="T15" fmla="*/ 1 h 139"/>
                  <a:gd name="T16" fmla="*/ 0 w 92"/>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24" name="Freeform 502"/>
              <p:cNvSpPr>
                <a:spLocks noChangeAspect="1"/>
              </p:cNvSpPr>
              <p:nvPr/>
            </p:nvSpPr>
            <p:spPr bwMode="gray">
              <a:xfrm>
                <a:off x="4476188" y="2464122"/>
                <a:ext cx="32785" cy="41628"/>
              </a:xfrm>
              <a:custGeom>
                <a:avLst/>
                <a:gdLst>
                  <a:gd name="T0" fmla="*/ 0 w 55"/>
                  <a:gd name="T1" fmla="*/ 1 h 58"/>
                  <a:gd name="T2" fmla="*/ 0 w 55"/>
                  <a:gd name="T3" fmla="*/ 1 h 58"/>
                  <a:gd name="T4" fmla="*/ 0 w 55"/>
                  <a:gd name="T5" fmla="*/ 1 h 58"/>
                  <a:gd name="T6" fmla="*/ 0 w 55"/>
                  <a:gd name="T7" fmla="*/ 0 h 58"/>
                  <a:gd name="T8" fmla="*/ 0 w 55"/>
                  <a:gd name="T9" fmla="*/ 1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25" name="Freeform 503"/>
              <p:cNvSpPr>
                <a:spLocks noChangeAspect="1"/>
              </p:cNvSpPr>
              <p:nvPr/>
            </p:nvSpPr>
            <p:spPr bwMode="gray">
              <a:xfrm>
                <a:off x="4679454" y="1899994"/>
                <a:ext cx="230805" cy="424890"/>
              </a:xfrm>
              <a:custGeom>
                <a:avLst/>
                <a:gdLst>
                  <a:gd name="T0" fmla="*/ 0 w 378"/>
                  <a:gd name="T1" fmla="*/ 1 h 567"/>
                  <a:gd name="T2" fmla="*/ 0 w 378"/>
                  <a:gd name="T3" fmla="*/ 1 h 567"/>
                  <a:gd name="T4" fmla="*/ 0 w 378"/>
                  <a:gd name="T5" fmla="*/ 1 h 567"/>
                  <a:gd name="T6" fmla="*/ 0 w 378"/>
                  <a:gd name="T7" fmla="*/ 1 h 567"/>
                  <a:gd name="T8" fmla="*/ 0 w 378"/>
                  <a:gd name="T9" fmla="*/ 1 h 567"/>
                  <a:gd name="T10" fmla="*/ 0 w 378"/>
                  <a:gd name="T11" fmla="*/ 1 h 567"/>
                  <a:gd name="T12" fmla="*/ 0 w 378"/>
                  <a:gd name="T13" fmla="*/ 0 h 567"/>
                  <a:gd name="T14" fmla="*/ 0 w 378"/>
                  <a:gd name="T15" fmla="*/ 1 h 567"/>
                  <a:gd name="T16" fmla="*/ 0 w 378"/>
                  <a:gd name="T17" fmla="*/ 1 h 567"/>
                  <a:gd name="T18" fmla="*/ 0 w 378"/>
                  <a:gd name="T19" fmla="*/ 1 h 567"/>
                  <a:gd name="T20" fmla="*/ 0 w 378"/>
                  <a:gd name="T21" fmla="*/ 1 h 567"/>
                  <a:gd name="T22" fmla="*/ 0 w 378"/>
                  <a:gd name="T23" fmla="*/ 1 h 567"/>
                  <a:gd name="T24" fmla="*/ 0 w 378"/>
                  <a:gd name="T25" fmla="*/ 1 h 567"/>
                  <a:gd name="T26" fmla="*/ 0 w 378"/>
                  <a:gd name="T27" fmla="*/ 1 h 567"/>
                  <a:gd name="T28" fmla="*/ 0 w 378"/>
                  <a:gd name="T29" fmla="*/ 1 h 567"/>
                  <a:gd name="T30" fmla="*/ 0 w 378"/>
                  <a:gd name="T31" fmla="*/ 1 h 567"/>
                  <a:gd name="T32" fmla="*/ 0 w 378"/>
                  <a:gd name="T33" fmla="*/ 1 h 567"/>
                  <a:gd name="T34" fmla="*/ 0 w 378"/>
                  <a:gd name="T35" fmla="*/ 1 h 567"/>
                  <a:gd name="T36" fmla="*/ 0 w 378"/>
                  <a:gd name="T37" fmla="*/ 1 h 567"/>
                  <a:gd name="T38" fmla="*/ 0 w 378"/>
                  <a:gd name="T39" fmla="*/ 1 h 567"/>
                  <a:gd name="T40" fmla="*/ 0 w 378"/>
                  <a:gd name="T41" fmla="*/ 1 h 567"/>
                  <a:gd name="T42" fmla="*/ 0 w 378"/>
                  <a:gd name="T43" fmla="*/ 1 h 567"/>
                  <a:gd name="T44" fmla="*/ 0 w 378"/>
                  <a:gd name="T45" fmla="*/ 1 h 567"/>
                  <a:gd name="T46" fmla="*/ 0 w 378"/>
                  <a:gd name="T47" fmla="*/ 1 h 5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67"/>
                  <a:gd name="T74" fmla="*/ 378 w 378"/>
                  <a:gd name="T75" fmla="*/ 567 h 5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67">
                    <a:moveTo>
                      <a:pt x="0" y="58"/>
                    </a:moveTo>
                    <a:lnTo>
                      <a:pt x="25" y="41"/>
                    </a:lnTo>
                    <a:lnTo>
                      <a:pt x="65" y="75"/>
                    </a:lnTo>
                    <a:lnTo>
                      <a:pt x="137" y="82"/>
                    </a:lnTo>
                    <a:lnTo>
                      <a:pt x="179" y="60"/>
                    </a:lnTo>
                    <a:lnTo>
                      <a:pt x="191" y="13"/>
                    </a:lnTo>
                    <a:lnTo>
                      <a:pt x="259" y="0"/>
                    </a:lnTo>
                    <a:lnTo>
                      <a:pt x="296" y="18"/>
                    </a:lnTo>
                    <a:lnTo>
                      <a:pt x="292" y="58"/>
                    </a:lnTo>
                    <a:lnTo>
                      <a:pt x="278" y="99"/>
                    </a:lnTo>
                    <a:lnTo>
                      <a:pt x="327" y="148"/>
                    </a:lnTo>
                    <a:lnTo>
                      <a:pt x="297" y="183"/>
                    </a:lnTo>
                    <a:lnTo>
                      <a:pt x="333" y="245"/>
                    </a:lnTo>
                    <a:lnTo>
                      <a:pt x="319" y="302"/>
                    </a:lnTo>
                    <a:lnTo>
                      <a:pt x="378" y="420"/>
                    </a:lnTo>
                    <a:lnTo>
                      <a:pt x="245" y="532"/>
                    </a:lnTo>
                    <a:lnTo>
                      <a:pt x="85" y="567"/>
                    </a:lnTo>
                    <a:lnTo>
                      <a:pt x="76" y="545"/>
                    </a:lnTo>
                    <a:lnTo>
                      <a:pt x="25" y="527"/>
                    </a:lnTo>
                    <a:lnTo>
                      <a:pt x="17" y="418"/>
                    </a:lnTo>
                    <a:lnTo>
                      <a:pt x="170" y="297"/>
                    </a:lnTo>
                    <a:lnTo>
                      <a:pt x="120" y="238"/>
                    </a:lnTo>
                    <a:lnTo>
                      <a:pt x="102" y="119"/>
                    </a:lnTo>
                    <a:lnTo>
                      <a:pt x="0" y="58"/>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27" name="Freeform 504"/>
              <p:cNvSpPr>
                <a:spLocks noChangeAspect="1"/>
              </p:cNvSpPr>
              <p:nvPr/>
            </p:nvSpPr>
            <p:spPr bwMode="gray">
              <a:xfrm>
                <a:off x="4140471" y="2640681"/>
                <a:ext cx="270147" cy="285652"/>
              </a:xfrm>
              <a:custGeom>
                <a:avLst/>
                <a:gdLst>
                  <a:gd name="T0" fmla="*/ 0 w 438"/>
                  <a:gd name="T1" fmla="*/ 1 h 380"/>
                  <a:gd name="T2" fmla="*/ 0 w 438"/>
                  <a:gd name="T3" fmla="*/ 1 h 380"/>
                  <a:gd name="T4" fmla="*/ 0 w 438"/>
                  <a:gd name="T5" fmla="*/ 1 h 380"/>
                  <a:gd name="T6" fmla="*/ 0 w 438"/>
                  <a:gd name="T7" fmla="*/ 1 h 380"/>
                  <a:gd name="T8" fmla="*/ 0 w 438"/>
                  <a:gd name="T9" fmla="*/ 1 h 380"/>
                  <a:gd name="T10" fmla="*/ 0 w 438"/>
                  <a:gd name="T11" fmla="*/ 1 h 380"/>
                  <a:gd name="T12" fmla="*/ 0 w 438"/>
                  <a:gd name="T13" fmla="*/ 1 h 380"/>
                  <a:gd name="T14" fmla="*/ 0 w 438"/>
                  <a:gd name="T15" fmla="*/ 1 h 380"/>
                  <a:gd name="T16" fmla="*/ 0 w 438"/>
                  <a:gd name="T17" fmla="*/ 1 h 380"/>
                  <a:gd name="T18" fmla="*/ 0 w 438"/>
                  <a:gd name="T19" fmla="*/ 1 h 380"/>
                  <a:gd name="T20" fmla="*/ 0 w 438"/>
                  <a:gd name="T21" fmla="*/ 1 h 380"/>
                  <a:gd name="T22" fmla="*/ 0 w 438"/>
                  <a:gd name="T23" fmla="*/ 1 h 380"/>
                  <a:gd name="T24" fmla="*/ 0 w 438"/>
                  <a:gd name="T25" fmla="*/ 1 h 380"/>
                  <a:gd name="T26" fmla="*/ 0 w 438"/>
                  <a:gd name="T27" fmla="*/ 1 h 380"/>
                  <a:gd name="T28" fmla="*/ 0 w 438"/>
                  <a:gd name="T29" fmla="*/ 1 h 380"/>
                  <a:gd name="T30" fmla="*/ 0 w 438"/>
                  <a:gd name="T31" fmla="*/ 1 h 380"/>
                  <a:gd name="T32" fmla="*/ 0 w 438"/>
                  <a:gd name="T33" fmla="*/ 1 h 380"/>
                  <a:gd name="T34" fmla="*/ 0 w 438"/>
                  <a:gd name="T35" fmla="*/ 1 h 380"/>
                  <a:gd name="T36" fmla="*/ 0 w 438"/>
                  <a:gd name="T37" fmla="*/ 1 h 380"/>
                  <a:gd name="T38" fmla="*/ 0 w 438"/>
                  <a:gd name="T39" fmla="*/ 1 h 380"/>
                  <a:gd name="T40" fmla="*/ 0 w 438"/>
                  <a:gd name="T41" fmla="*/ 1 h 380"/>
                  <a:gd name="T42" fmla="*/ 0 w 438"/>
                  <a:gd name="T43" fmla="*/ 0 h 380"/>
                  <a:gd name="T44" fmla="*/ 0 w 438"/>
                  <a:gd name="T45" fmla="*/ 1 h 380"/>
                  <a:gd name="T46" fmla="*/ 0 w 438"/>
                  <a:gd name="T47" fmla="*/ 1 h 380"/>
                  <a:gd name="T48" fmla="*/ 0 w 438"/>
                  <a:gd name="T49" fmla="*/ 1 h 380"/>
                  <a:gd name="T50" fmla="*/ 0 w 438"/>
                  <a:gd name="T51" fmla="*/ 1 h 380"/>
                  <a:gd name="T52" fmla="*/ 0 w 438"/>
                  <a:gd name="T53" fmla="*/ 1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chemeClr val="bg1">
                  <a:lumMod val="9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28" name="Freeform 505"/>
              <p:cNvSpPr>
                <a:spLocks noChangeAspect="1"/>
              </p:cNvSpPr>
              <p:nvPr/>
            </p:nvSpPr>
            <p:spPr bwMode="gray">
              <a:xfrm>
                <a:off x="4421110" y="2904802"/>
                <a:ext cx="17048" cy="54547"/>
              </a:xfrm>
              <a:custGeom>
                <a:avLst/>
                <a:gdLst>
                  <a:gd name="T0" fmla="*/ 0 w 27"/>
                  <a:gd name="T1" fmla="*/ 1 h 71"/>
                  <a:gd name="T2" fmla="*/ 0 w 27"/>
                  <a:gd name="T3" fmla="*/ 1 h 71"/>
                  <a:gd name="T4" fmla="*/ 0 w 27"/>
                  <a:gd name="T5" fmla="*/ 0 h 71"/>
                  <a:gd name="T6" fmla="*/ 0 w 27"/>
                  <a:gd name="T7" fmla="*/ 1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29" name="Freeform 506"/>
              <p:cNvSpPr>
                <a:spLocks noChangeAspect="1"/>
              </p:cNvSpPr>
              <p:nvPr/>
            </p:nvSpPr>
            <p:spPr bwMode="gray">
              <a:xfrm>
                <a:off x="4363408" y="2510056"/>
                <a:ext cx="186218" cy="252637"/>
              </a:xfrm>
              <a:custGeom>
                <a:avLst/>
                <a:gdLst>
                  <a:gd name="T0" fmla="*/ 0 w 302"/>
                  <a:gd name="T1" fmla="*/ 1 h 335"/>
                  <a:gd name="T2" fmla="*/ 0 w 302"/>
                  <a:gd name="T3" fmla="*/ 1 h 335"/>
                  <a:gd name="T4" fmla="*/ 0 w 302"/>
                  <a:gd name="T5" fmla="*/ 1 h 335"/>
                  <a:gd name="T6" fmla="*/ 0 w 302"/>
                  <a:gd name="T7" fmla="*/ 1 h 335"/>
                  <a:gd name="T8" fmla="*/ 0 w 302"/>
                  <a:gd name="T9" fmla="*/ 1 h 335"/>
                  <a:gd name="T10" fmla="*/ 0 w 302"/>
                  <a:gd name="T11" fmla="*/ 1 h 335"/>
                  <a:gd name="T12" fmla="*/ 0 w 302"/>
                  <a:gd name="T13" fmla="*/ 1 h 335"/>
                  <a:gd name="T14" fmla="*/ 0 w 302"/>
                  <a:gd name="T15" fmla="*/ 1 h 335"/>
                  <a:gd name="T16" fmla="*/ 0 w 302"/>
                  <a:gd name="T17" fmla="*/ 1 h 335"/>
                  <a:gd name="T18" fmla="*/ 0 w 302"/>
                  <a:gd name="T19" fmla="*/ 1 h 335"/>
                  <a:gd name="T20" fmla="*/ 0 w 302"/>
                  <a:gd name="T21" fmla="*/ 1 h 335"/>
                  <a:gd name="T22" fmla="*/ 0 w 302"/>
                  <a:gd name="T23" fmla="*/ 1 h 335"/>
                  <a:gd name="T24" fmla="*/ 0 w 302"/>
                  <a:gd name="T25" fmla="*/ 1 h 335"/>
                  <a:gd name="T26" fmla="*/ 0 w 302"/>
                  <a:gd name="T27" fmla="*/ 1 h 335"/>
                  <a:gd name="T28" fmla="*/ 0 w 302"/>
                  <a:gd name="T29" fmla="*/ 1 h 335"/>
                  <a:gd name="T30" fmla="*/ 0 w 302"/>
                  <a:gd name="T31" fmla="*/ 1 h 335"/>
                  <a:gd name="T32" fmla="*/ 0 w 302"/>
                  <a:gd name="T33" fmla="*/ 0 h 335"/>
                  <a:gd name="T34" fmla="*/ 0 w 302"/>
                  <a:gd name="T35" fmla="*/ 0 h 335"/>
                  <a:gd name="T36" fmla="*/ 0 w 302"/>
                  <a:gd name="T37" fmla="*/ 1 h 335"/>
                  <a:gd name="T38" fmla="*/ 0 w 302"/>
                  <a:gd name="T39" fmla="*/ 1 h 335"/>
                  <a:gd name="T40" fmla="*/ 0 w 302"/>
                  <a:gd name="T41" fmla="*/ 1 h 335"/>
                  <a:gd name="T42" fmla="*/ 0 w 302"/>
                  <a:gd name="T43" fmla="*/ 1 h 335"/>
                  <a:gd name="T44" fmla="*/ 0 w 302"/>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30" name="Freeform 507"/>
              <p:cNvSpPr>
                <a:spLocks noChangeAspect="1"/>
              </p:cNvSpPr>
              <p:nvPr/>
            </p:nvSpPr>
            <p:spPr bwMode="gray">
              <a:xfrm>
                <a:off x="4667652" y="2944994"/>
                <a:ext cx="136385" cy="162205"/>
              </a:xfrm>
              <a:custGeom>
                <a:avLst/>
                <a:gdLst>
                  <a:gd name="T0" fmla="*/ 0 w 216"/>
                  <a:gd name="T1" fmla="*/ 1 h 216"/>
                  <a:gd name="T2" fmla="*/ 0 w 216"/>
                  <a:gd name="T3" fmla="*/ 1 h 216"/>
                  <a:gd name="T4" fmla="*/ 0 w 216"/>
                  <a:gd name="T5" fmla="*/ 1 h 216"/>
                  <a:gd name="T6" fmla="*/ 0 w 216"/>
                  <a:gd name="T7" fmla="*/ 1 h 216"/>
                  <a:gd name="T8" fmla="*/ 0 w 216"/>
                  <a:gd name="T9" fmla="*/ 0 h 216"/>
                  <a:gd name="T10" fmla="*/ 0 w 216"/>
                  <a:gd name="T11" fmla="*/ 1 h 216"/>
                  <a:gd name="T12" fmla="*/ 0 w 216"/>
                  <a:gd name="T13" fmla="*/ 1 h 216"/>
                  <a:gd name="T14" fmla="*/ 0 w 216"/>
                  <a:gd name="T15" fmla="*/ 1 h 216"/>
                  <a:gd name="T16" fmla="*/ 0 w 216"/>
                  <a:gd name="T17" fmla="*/ 1 h 216"/>
                  <a:gd name="T18" fmla="*/ 0 w 216"/>
                  <a:gd name="T19" fmla="*/ 1 h 216"/>
                  <a:gd name="T20" fmla="*/ 0 w 216"/>
                  <a:gd name="T21" fmla="*/ 1 h 216"/>
                  <a:gd name="T22" fmla="*/ 0 w 216"/>
                  <a:gd name="T23" fmla="*/ 1 h 216"/>
                  <a:gd name="T24" fmla="*/ 0 w 216"/>
                  <a:gd name="T25" fmla="*/ 1 h 216"/>
                  <a:gd name="T26" fmla="*/ 0 w 216"/>
                  <a:gd name="T27" fmla="*/ 1 h 216"/>
                  <a:gd name="T28" fmla="*/ 0 w 216"/>
                  <a:gd name="T29" fmla="*/ 1 h 216"/>
                  <a:gd name="T30" fmla="*/ 0 w 216"/>
                  <a:gd name="T31" fmla="*/ 1 h 216"/>
                  <a:gd name="T32" fmla="*/ 0 w 216"/>
                  <a:gd name="T33" fmla="*/ 1 h 216"/>
                  <a:gd name="T34" fmla="*/ 0 w 216"/>
                  <a:gd name="T35" fmla="*/ 1 h 216"/>
                  <a:gd name="T36" fmla="*/ 0 w 216"/>
                  <a:gd name="T37" fmla="*/ 1 h 216"/>
                  <a:gd name="T38" fmla="*/ 0 w 216"/>
                  <a:gd name="T39" fmla="*/ 1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31" name="Freeform 508"/>
              <p:cNvSpPr>
                <a:spLocks noChangeAspect="1"/>
              </p:cNvSpPr>
              <p:nvPr/>
            </p:nvSpPr>
            <p:spPr bwMode="gray">
              <a:xfrm>
                <a:off x="4742401" y="3134472"/>
                <a:ext cx="61636" cy="8613"/>
              </a:xfrm>
              <a:custGeom>
                <a:avLst/>
                <a:gdLst>
                  <a:gd name="T0" fmla="*/ 0 w 101"/>
                  <a:gd name="T1" fmla="*/ 0 h 14"/>
                  <a:gd name="T2" fmla="*/ 0 w 101"/>
                  <a:gd name="T3" fmla="*/ 0 h 14"/>
                  <a:gd name="T4" fmla="*/ 0 w 101"/>
                  <a:gd name="T5" fmla="*/ 0 h 14"/>
                  <a:gd name="T6" fmla="*/ 0 w 101"/>
                  <a:gd name="T7" fmla="*/ 0 h 14"/>
                  <a:gd name="T8" fmla="*/ 0 w 101"/>
                  <a:gd name="T9" fmla="*/ 0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4"/>
                    </a:moveTo>
                    <a:lnTo>
                      <a:pt x="8" y="0"/>
                    </a:lnTo>
                    <a:lnTo>
                      <a:pt x="101" y="14"/>
                    </a:lnTo>
                    <a:lnTo>
                      <a:pt x="33" y="14"/>
                    </a:lnTo>
                    <a:lnTo>
                      <a:pt x="0" y="14"/>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32" name="Freeform 509"/>
              <p:cNvSpPr>
                <a:spLocks noChangeAspect="1"/>
              </p:cNvSpPr>
              <p:nvPr/>
            </p:nvSpPr>
            <p:spPr bwMode="gray">
              <a:xfrm>
                <a:off x="4582411" y="2726807"/>
                <a:ext cx="140319" cy="91868"/>
              </a:xfrm>
              <a:custGeom>
                <a:avLst/>
                <a:gdLst>
                  <a:gd name="T0" fmla="*/ 0 w 232"/>
                  <a:gd name="T1" fmla="*/ 1 h 121"/>
                  <a:gd name="T2" fmla="*/ 0 w 232"/>
                  <a:gd name="T3" fmla="*/ 1 h 121"/>
                  <a:gd name="T4" fmla="*/ 0 w 232"/>
                  <a:gd name="T5" fmla="*/ 1 h 121"/>
                  <a:gd name="T6" fmla="*/ 0 w 232"/>
                  <a:gd name="T7" fmla="*/ 0 h 121"/>
                  <a:gd name="T8" fmla="*/ 0 w 232"/>
                  <a:gd name="T9" fmla="*/ 1 h 121"/>
                  <a:gd name="T10" fmla="*/ 0 w 232"/>
                  <a:gd name="T11" fmla="*/ 1 h 121"/>
                  <a:gd name="T12" fmla="*/ 0 w 232"/>
                  <a:gd name="T13" fmla="*/ 1 h 121"/>
                  <a:gd name="T14" fmla="*/ 0 w 232"/>
                  <a:gd name="T15" fmla="*/ 1 h 121"/>
                  <a:gd name="T16" fmla="*/ 0 w 232"/>
                  <a:gd name="T17" fmla="*/ 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33" name="Freeform 511"/>
              <p:cNvSpPr>
                <a:spLocks noChangeAspect="1"/>
              </p:cNvSpPr>
              <p:nvPr/>
            </p:nvSpPr>
            <p:spPr bwMode="gray">
              <a:xfrm>
                <a:off x="4380457" y="2775612"/>
                <a:ext cx="253099" cy="287088"/>
              </a:xfrm>
              <a:custGeom>
                <a:avLst/>
                <a:gdLst>
                  <a:gd name="T0" fmla="*/ 0 w 408"/>
                  <a:gd name="T1" fmla="*/ 1 h 381"/>
                  <a:gd name="T2" fmla="*/ 0 w 408"/>
                  <a:gd name="T3" fmla="*/ 1 h 381"/>
                  <a:gd name="T4" fmla="*/ 0 w 408"/>
                  <a:gd name="T5" fmla="*/ 1 h 381"/>
                  <a:gd name="T6" fmla="*/ 0 w 408"/>
                  <a:gd name="T7" fmla="*/ 1 h 381"/>
                  <a:gd name="T8" fmla="*/ 0 w 408"/>
                  <a:gd name="T9" fmla="*/ 1 h 381"/>
                  <a:gd name="T10" fmla="*/ 0 w 408"/>
                  <a:gd name="T11" fmla="*/ 0 h 381"/>
                  <a:gd name="T12" fmla="*/ 0 w 408"/>
                  <a:gd name="T13" fmla="*/ 1 h 381"/>
                  <a:gd name="T14" fmla="*/ 0 w 408"/>
                  <a:gd name="T15" fmla="*/ 1 h 381"/>
                  <a:gd name="T16" fmla="*/ 0 w 408"/>
                  <a:gd name="T17" fmla="*/ 1 h 381"/>
                  <a:gd name="T18" fmla="*/ 0 w 408"/>
                  <a:gd name="T19" fmla="*/ 1 h 381"/>
                  <a:gd name="T20" fmla="*/ 0 w 408"/>
                  <a:gd name="T21" fmla="*/ 1 h 381"/>
                  <a:gd name="T22" fmla="*/ 0 w 408"/>
                  <a:gd name="T23" fmla="*/ 1 h 381"/>
                  <a:gd name="T24" fmla="*/ 0 w 408"/>
                  <a:gd name="T25" fmla="*/ 1 h 381"/>
                  <a:gd name="T26" fmla="*/ 0 w 408"/>
                  <a:gd name="T27" fmla="*/ 1 h 381"/>
                  <a:gd name="T28" fmla="*/ 0 w 408"/>
                  <a:gd name="T29" fmla="*/ 1 h 381"/>
                  <a:gd name="T30" fmla="*/ 0 w 408"/>
                  <a:gd name="T31" fmla="*/ 1 h 381"/>
                  <a:gd name="T32" fmla="*/ 0 w 408"/>
                  <a:gd name="T33" fmla="*/ 1 h 381"/>
                  <a:gd name="T34" fmla="*/ 0 w 408"/>
                  <a:gd name="T35" fmla="*/ 1 h 381"/>
                  <a:gd name="T36" fmla="*/ 0 w 408"/>
                  <a:gd name="T37" fmla="*/ 1 h 381"/>
                  <a:gd name="T38" fmla="*/ 0 w 408"/>
                  <a:gd name="T39" fmla="*/ 1 h 381"/>
                  <a:gd name="T40" fmla="*/ 0 w 408"/>
                  <a:gd name="T41" fmla="*/ 1 h 381"/>
                  <a:gd name="T42" fmla="*/ 0 w 408"/>
                  <a:gd name="T43" fmla="*/ 1 h 381"/>
                  <a:gd name="T44" fmla="*/ 0 w 408"/>
                  <a:gd name="T45" fmla="*/ 1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34" name="Freeform 512"/>
              <p:cNvSpPr>
                <a:spLocks noChangeAspect="1"/>
              </p:cNvSpPr>
              <p:nvPr/>
            </p:nvSpPr>
            <p:spPr bwMode="gray">
              <a:xfrm>
                <a:off x="4413241" y="2960784"/>
                <a:ext cx="32785" cy="68901"/>
              </a:xfrm>
              <a:custGeom>
                <a:avLst/>
                <a:gdLst>
                  <a:gd name="T0" fmla="*/ 0 w 50"/>
                  <a:gd name="T1" fmla="*/ 1 h 93"/>
                  <a:gd name="T2" fmla="*/ 1 w 50"/>
                  <a:gd name="T3" fmla="*/ 1 h 93"/>
                  <a:gd name="T4" fmla="*/ 1 w 50"/>
                  <a:gd name="T5" fmla="*/ 1 h 93"/>
                  <a:gd name="T6" fmla="*/ 1 w 50"/>
                  <a:gd name="T7" fmla="*/ 1 h 93"/>
                  <a:gd name="T8" fmla="*/ 1 w 50"/>
                  <a:gd name="T9" fmla="*/ 0 h 93"/>
                  <a:gd name="T10" fmla="*/ 0 w 50"/>
                  <a:gd name="T11" fmla="*/ 1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35" name="Freeform 513"/>
              <p:cNvSpPr>
                <a:spLocks noChangeAspect="1"/>
              </p:cNvSpPr>
              <p:nvPr/>
            </p:nvSpPr>
            <p:spPr bwMode="gray">
              <a:xfrm>
                <a:off x="4506350" y="3051216"/>
                <a:ext cx="68193" cy="44499"/>
              </a:xfrm>
              <a:custGeom>
                <a:avLst/>
                <a:gdLst>
                  <a:gd name="T0" fmla="*/ 0 w 108"/>
                  <a:gd name="T1" fmla="*/ 1 h 61"/>
                  <a:gd name="T2" fmla="*/ 0 w 108"/>
                  <a:gd name="T3" fmla="*/ 1 h 61"/>
                  <a:gd name="T4" fmla="*/ 0 w 108"/>
                  <a:gd name="T5" fmla="*/ 0 h 61"/>
                  <a:gd name="T6" fmla="*/ 0 w 108"/>
                  <a:gd name="T7" fmla="*/ 1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36" name="Freeform 514"/>
              <p:cNvSpPr>
                <a:spLocks noChangeAspect="1"/>
              </p:cNvSpPr>
              <p:nvPr/>
            </p:nvSpPr>
            <p:spPr bwMode="gray">
              <a:xfrm>
                <a:off x="4359474" y="2675131"/>
                <a:ext cx="10491" cy="22967"/>
              </a:xfrm>
              <a:custGeom>
                <a:avLst/>
                <a:gdLst>
                  <a:gd name="T0" fmla="*/ 0 w 17"/>
                  <a:gd name="T1" fmla="*/ 1 h 30"/>
                  <a:gd name="T2" fmla="*/ 0 w 17"/>
                  <a:gd name="T3" fmla="*/ 0 h 30"/>
                  <a:gd name="T4" fmla="*/ 0 w 17"/>
                  <a:gd name="T5" fmla="*/ 1 h 30"/>
                  <a:gd name="T6" fmla="*/ 0 w 17"/>
                  <a:gd name="T7" fmla="*/ 1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23"/>
                    </a:moveTo>
                    <a:lnTo>
                      <a:pt x="13" y="0"/>
                    </a:lnTo>
                    <a:lnTo>
                      <a:pt x="17" y="30"/>
                    </a:lnTo>
                    <a:lnTo>
                      <a:pt x="0" y="23"/>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37" name="Freeform 515"/>
              <p:cNvSpPr>
                <a:spLocks noChangeAspect="1"/>
              </p:cNvSpPr>
              <p:nvPr/>
            </p:nvSpPr>
            <p:spPr bwMode="gray">
              <a:xfrm>
                <a:off x="4314887" y="2570344"/>
                <a:ext cx="74749" cy="83255"/>
              </a:xfrm>
              <a:custGeom>
                <a:avLst/>
                <a:gdLst>
                  <a:gd name="T0" fmla="*/ 0 w 123"/>
                  <a:gd name="T1" fmla="*/ 1 h 115"/>
                  <a:gd name="T2" fmla="*/ 0 w 123"/>
                  <a:gd name="T3" fmla="*/ 1 h 115"/>
                  <a:gd name="T4" fmla="*/ 0 w 123"/>
                  <a:gd name="T5" fmla="*/ 1 h 115"/>
                  <a:gd name="T6" fmla="*/ 0 w 123"/>
                  <a:gd name="T7" fmla="*/ 1 h 115"/>
                  <a:gd name="T8" fmla="*/ 0 w 123"/>
                  <a:gd name="T9" fmla="*/ 1 h 115"/>
                  <a:gd name="T10" fmla="*/ 0 w 123"/>
                  <a:gd name="T11" fmla="*/ 0 h 115"/>
                  <a:gd name="T12" fmla="*/ 0 w 123"/>
                  <a:gd name="T13" fmla="*/ 0 h 115"/>
                  <a:gd name="T14" fmla="*/ 0 w 123"/>
                  <a:gd name="T15" fmla="*/ 1 h 115"/>
                  <a:gd name="T16" fmla="*/ 0 w 123"/>
                  <a:gd name="T17" fmla="*/ 1 h 115"/>
                  <a:gd name="T18" fmla="*/ 0 w 123"/>
                  <a:gd name="T19" fmla="*/ 1 h 115"/>
                  <a:gd name="T20" fmla="*/ 0 w 123"/>
                  <a:gd name="T21" fmla="*/ 1 h 115"/>
                  <a:gd name="T22" fmla="*/ 0 w 123"/>
                  <a:gd name="T23" fmla="*/ 1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38" name="Freeform 516"/>
              <p:cNvSpPr>
                <a:spLocks noChangeAspect="1"/>
              </p:cNvSpPr>
              <p:nvPr/>
            </p:nvSpPr>
            <p:spPr bwMode="gray">
              <a:xfrm>
                <a:off x="4346360" y="1849754"/>
                <a:ext cx="553408" cy="539725"/>
              </a:xfrm>
              <a:custGeom>
                <a:avLst/>
                <a:gdLst>
                  <a:gd name="T0" fmla="*/ 0 w 897"/>
                  <a:gd name="T1" fmla="*/ 1 h 719"/>
                  <a:gd name="T2" fmla="*/ 0 w 897"/>
                  <a:gd name="T3" fmla="*/ 1 h 719"/>
                  <a:gd name="T4" fmla="*/ 0 w 897"/>
                  <a:gd name="T5" fmla="*/ 1 h 719"/>
                  <a:gd name="T6" fmla="*/ 0 w 897"/>
                  <a:gd name="T7" fmla="*/ 1 h 719"/>
                  <a:gd name="T8" fmla="*/ 0 w 897"/>
                  <a:gd name="T9" fmla="*/ 1 h 719"/>
                  <a:gd name="T10" fmla="*/ 0 w 897"/>
                  <a:gd name="T11" fmla="*/ 1 h 719"/>
                  <a:gd name="T12" fmla="*/ 0 w 897"/>
                  <a:gd name="T13" fmla="*/ 1 h 719"/>
                  <a:gd name="T14" fmla="*/ 0 w 897"/>
                  <a:gd name="T15" fmla="*/ 1 h 719"/>
                  <a:gd name="T16" fmla="*/ 0 w 897"/>
                  <a:gd name="T17" fmla="*/ 1 h 719"/>
                  <a:gd name="T18" fmla="*/ 0 w 897"/>
                  <a:gd name="T19" fmla="*/ 1 h 719"/>
                  <a:gd name="T20" fmla="*/ 0 w 897"/>
                  <a:gd name="T21" fmla="*/ 1 h 719"/>
                  <a:gd name="T22" fmla="*/ 0 w 897"/>
                  <a:gd name="T23" fmla="*/ 1 h 719"/>
                  <a:gd name="T24" fmla="*/ 0 w 897"/>
                  <a:gd name="T25" fmla="*/ 1 h 719"/>
                  <a:gd name="T26" fmla="*/ 0 w 897"/>
                  <a:gd name="T27" fmla="*/ 1 h 719"/>
                  <a:gd name="T28" fmla="*/ 0 w 897"/>
                  <a:gd name="T29" fmla="*/ 1 h 719"/>
                  <a:gd name="T30" fmla="*/ 0 w 897"/>
                  <a:gd name="T31" fmla="*/ 1 h 719"/>
                  <a:gd name="T32" fmla="*/ 0 w 897"/>
                  <a:gd name="T33" fmla="*/ 1 h 719"/>
                  <a:gd name="T34" fmla="*/ 0 w 897"/>
                  <a:gd name="T35" fmla="*/ 1 h 719"/>
                  <a:gd name="T36" fmla="*/ 0 w 897"/>
                  <a:gd name="T37" fmla="*/ 1 h 719"/>
                  <a:gd name="T38" fmla="*/ 0 w 897"/>
                  <a:gd name="T39" fmla="*/ 1 h 719"/>
                  <a:gd name="T40" fmla="*/ 0 w 897"/>
                  <a:gd name="T41" fmla="*/ 1 h 719"/>
                  <a:gd name="T42" fmla="*/ 0 w 897"/>
                  <a:gd name="T43" fmla="*/ 1 h 719"/>
                  <a:gd name="T44" fmla="*/ 0 w 897"/>
                  <a:gd name="T45" fmla="*/ 1 h 719"/>
                  <a:gd name="T46" fmla="*/ 0 w 897"/>
                  <a:gd name="T47" fmla="*/ 1 h 719"/>
                  <a:gd name="T48" fmla="*/ 0 w 897"/>
                  <a:gd name="T49" fmla="*/ 1 h 719"/>
                  <a:gd name="T50" fmla="*/ 0 w 897"/>
                  <a:gd name="T51" fmla="*/ 1 h 719"/>
                  <a:gd name="T52" fmla="*/ 0 w 897"/>
                  <a:gd name="T53" fmla="*/ 1 h 719"/>
                  <a:gd name="T54" fmla="*/ 0 w 897"/>
                  <a:gd name="T55" fmla="*/ 1 h 719"/>
                  <a:gd name="T56" fmla="*/ 0 w 897"/>
                  <a:gd name="T57" fmla="*/ 1 h 719"/>
                  <a:gd name="T58" fmla="*/ 0 w 897"/>
                  <a:gd name="T59" fmla="*/ 1 h 719"/>
                  <a:gd name="T60" fmla="*/ 0 w 897"/>
                  <a:gd name="T61" fmla="*/ 1 h 719"/>
                  <a:gd name="T62" fmla="*/ 0 w 897"/>
                  <a:gd name="T63" fmla="*/ 1 h 719"/>
                  <a:gd name="T64" fmla="*/ 0 w 897"/>
                  <a:gd name="T65" fmla="*/ 1 h 719"/>
                  <a:gd name="T66" fmla="*/ 0 w 897"/>
                  <a:gd name="T67" fmla="*/ 1 h 719"/>
                  <a:gd name="T68" fmla="*/ 0 w 897"/>
                  <a:gd name="T69" fmla="*/ 1 h 719"/>
                  <a:gd name="T70" fmla="*/ 0 w 897"/>
                  <a:gd name="T71" fmla="*/ 1 h 719"/>
                  <a:gd name="T72" fmla="*/ 0 w 897"/>
                  <a:gd name="T73" fmla="*/ 1 h 719"/>
                  <a:gd name="T74" fmla="*/ 0 w 897"/>
                  <a:gd name="T75" fmla="*/ 1 h 719"/>
                  <a:gd name="T76" fmla="*/ 0 w 897"/>
                  <a:gd name="T77" fmla="*/ 1 h 719"/>
                  <a:gd name="T78" fmla="*/ 0 w 897"/>
                  <a:gd name="T79" fmla="*/ 1 h 719"/>
                  <a:gd name="T80" fmla="*/ 0 w 897"/>
                  <a:gd name="T81" fmla="*/ 1 h 7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7"/>
                  <a:gd name="T124" fmla="*/ 0 h 719"/>
                  <a:gd name="T125" fmla="*/ 897 w 897"/>
                  <a:gd name="T126" fmla="*/ 719 h 7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7" h="719">
                    <a:moveTo>
                      <a:pt x="0" y="538"/>
                    </a:moveTo>
                    <a:lnTo>
                      <a:pt x="2" y="568"/>
                    </a:lnTo>
                    <a:lnTo>
                      <a:pt x="84" y="548"/>
                    </a:lnTo>
                    <a:lnTo>
                      <a:pt x="87" y="560"/>
                    </a:lnTo>
                    <a:lnTo>
                      <a:pt x="1" y="581"/>
                    </a:lnTo>
                    <a:lnTo>
                      <a:pt x="22" y="592"/>
                    </a:lnTo>
                    <a:lnTo>
                      <a:pt x="13" y="631"/>
                    </a:lnTo>
                    <a:lnTo>
                      <a:pt x="71" y="598"/>
                    </a:lnTo>
                    <a:lnTo>
                      <a:pt x="9" y="653"/>
                    </a:lnTo>
                    <a:lnTo>
                      <a:pt x="44" y="653"/>
                    </a:lnTo>
                    <a:lnTo>
                      <a:pt x="22" y="699"/>
                    </a:lnTo>
                    <a:lnTo>
                      <a:pt x="109" y="719"/>
                    </a:lnTo>
                    <a:lnTo>
                      <a:pt x="177" y="674"/>
                    </a:lnTo>
                    <a:lnTo>
                      <a:pt x="191" y="632"/>
                    </a:lnTo>
                    <a:lnTo>
                      <a:pt x="213" y="674"/>
                    </a:lnTo>
                    <a:lnTo>
                      <a:pt x="253" y="622"/>
                    </a:lnTo>
                    <a:lnTo>
                      <a:pt x="246" y="577"/>
                    </a:lnTo>
                    <a:lnTo>
                      <a:pt x="264" y="556"/>
                    </a:lnTo>
                    <a:lnTo>
                      <a:pt x="246" y="535"/>
                    </a:lnTo>
                    <a:lnTo>
                      <a:pt x="248" y="433"/>
                    </a:lnTo>
                    <a:lnTo>
                      <a:pt x="313" y="408"/>
                    </a:lnTo>
                    <a:lnTo>
                      <a:pt x="300" y="376"/>
                    </a:lnTo>
                    <a:lnTo>
                      <a:pt x="328" y="298"/>
                    </a:lnTo>
                    <a:lnTo>
                      <a:pt x="389" y="241"/>
                    </a:lnTo>
                    <a:lnTo>
                      <a:pt x="401" y="193"/>
                    </a:lnTo>
                    <a:lnTo>
                      <a:pt x="444" y="184"/>
                    </a:lnTo>
                    <a:lnTo>
                      <a:pt x="457" y="155"/>
                    </a:lnTo>
                    <a:lnTo>
                      <a:pt x="521" y="162"/>
                    </a:lnTo>
                    <a:lnTo>
                      <a:pt x="522" y="123"/>
                    </a:lnTo>
                    <a:lnTo>
                      <a:pt x="538" y="123"/>
                    </a:lnTo>
                    <a:lnTo>
                      <a:pt x="563" y="106"/>
                    </a:lnTo>
                    <a:lnTo>
                      <a:pt x="603" y="140"/>
                    </a:lnTo>
                    <a:lnTo>
                      <a:pt x="675" y="147"/>
                    </a:lnTo>
                    <a:lnTo>
                      <a:pt x="717" y="125"/>
                    </a:lnTo>
                    <a:lnTo>
                      <a:pt x="729" y="78"/>
                    </a:lnTo>
                    <a:lnTo>
                      <a:pt x="797" y="65"/>
                    </a:lnTo>
                    <a:lnTo>
                      <a:pt x="834" y="83"/>
                    </a:lnTo>
                    <a:lnTo>
                      <a:pt x="830" y="123"/>
                    </a:lnTo>
                    <a:lnTo>
                      <a:pt x="894" y="78"/>
                    </a:lnTo>
                    <a:lnTo>
                      <a:pt x="851" y="85"/>
                    </a:lnTo>
                    <a:lnTo>
                      <a:pt x="862" y="73"/>
                    </a:lnTo>
                    <a:lnTo>
                      <a:pt x="818" y="61"/>
                    </a:lnTo>
                    <a:lnTo>
                      <a:pt x="897" y="39"/>
                    </a:lnTo>
                    <a:lnTo>
                      <a:pt x="834" y="12"/>
                    </a:lnTo>
                    <a:lnTo>
                      <a:pt x="793" y="39"/>
                    </a:lnTo>
                    <a:lnTo>
                      <a:pt x="815" y="3"/>
                    </a:lnTo>
                    <a:lnTo>
                      <a:pt x="782" y="0"/>
                    </a:lnTo>
                    <a:lnTo>
                      <a:pt x="760" y="39"/>
                    </a:lnTo>
                    <a:lnTo>
                      <a:pt x="749" y="43"/>
                    </a:lnTo>
                    <a:lnTo>
                      <a:pt x="749" y="8"/>
                    </a:lnTo>
                    <a:lnTo>
                      <a:pt x="691" y="65"/>
                    </a:lnTo>
                    <a:lnTo>
                      <a:pt x="722" y="13"/>
                    </a:lnTo>
                    <a:lnTo>
                      <a:pt x="691" y="5"/>
                    </a:lnTo>
                    <a:lnTo>
                      <a:pt x="630" y="68"/>
                    </a:lnTo>
                    <a:lnTo>
                      <a:pt x="571" y="48"/>
                    </a:lnTo>
                    <a:lnTo>
                      <a:pt x="587" y="83"/>
                    </a:lnTo>
                    <a:lnTo>
                      <a:pt x="563" y="65"/>
                    </a:lnTo>
                    <a:lnTo>
                      <a:pt x="522" y="107"/>
                    </a:lnTo>
                    <a:lnTo>
                      <a:pt x="527" y="72"/>
                    </a:lnTo>
                    <a:lnTo>
                      <a:pt x="505" y="103"/>
                    </a:lnTo>
                    <a:lnTo>
                      <a:pt x="487" y="81"/>
                    </a:lnTo>
                    <a:lnTo>
                      <a:pt x="500" y="112"/>
                    </a:lnTo>
                    <a:lnTo>
                      <a:pt x="453" y="99"/>
                    </a:lnTo>
                    <a:lnTo>
                      <a:pt x="440" y="142"/>
                    </a:lnTo>
                    <a:lnTo>
                      <a:pt x="398" y="158"/>
                    </a:lnTo>
                    <a:lnTo>
                      <a:pt x="437" y="161"/>
                    </a:lnTo>
                    <a:lnTo>
                      <a:pt x="366" y="182"/>
                    </a:lnTo>
                    <a:lnTo>
                      <a:pt x="352" y="213"/>
                    </a:lnTo>
                    <a:lnTo>
                      <a:pt x="374" y="213"/>
                    </a:lnTo>
                    <a:lnTo>
                      <a:pt x="287" y="263"/>
                    </a:lnTo>
                    <a:lnTo>
                      <a:pt x="254" y="348"/>
                    </a:lnTo>
                    <a:lnTo>
                      <a:pt x="160" y="419"/>
                    </a:lnTo>
                    <a:lnTo>
                      <a:pt x="177" y="438"/>
                    </a:lnTo>
                    <a:lnTo>
                      <a:pt x="218" y="425"/>
                    </a:lnTo>
                    <a:lnTo>
                      <a:pt x="122" y="446"/>
                    </a:lnTo>
                    <a:lnTo>
                      <a:pt x="71" y="476"/>
                    </a:lnTo>
                    <a:lnTo>
                      <a:pt x="84" y="491"/>
                    </a:lnTo>
                    <a:lnTo>
                      <a:pt x="46" y="491"/>
                    </a:lnTo>
                    <a:lnTo>
                      <a:pt x="50" y="513"/>
                    </a:lnTo>
                    <a:lnTo>
                      <a:pt x="4" y="513"/>
                    </a:lnTo>
                    <a:lnTo>
                      <a:pt x="46" y="526"/>
                    </a:lnTo>
                    <a:lnTo>
                      <a:pt x="0" y="538"/>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39" name="Freeform 517"/>
              <p:cNvSpPr>
                <a:spLocks noChangeAspect="1"/>
              </p:cNvSpPr>
              <p:nvPr/>
            </p:nvSpPr>
            <p:spPr bwMode="gray">
              <a:xfrm>
                <a:off x="4540447" y="2512927"/>
                <a:ext cx="213757" cy="196655"/>
              </a:xfrm>
              <a:custGeom>
                <a:avLst/>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1 h 262"/>
                  <a:gd name="T12" fmla="*/ 0 w 345"/>
                  <a:gd name="T13" fmla="*/ 1 h 262"/>
                  <a:gd name="T14" fmla="*/ 0 w 345"/>
                  <a:gd name="T15" fmla="*/ 1 h 262"/>
                  <a:gd name="T16" fmla="*/ 0 w 345"/>
                  <a:gd name="T17" fmla="*/ 1 h 262"/>
                  <a:gd name="T18" fmla="*/ 0 w 345"/>
                  <a:gd name="T19" fmla="*/ 0 h 262"/>
                  <a:gd name="T20" fmla="*/ 0 w 345"/>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41" name="Freeform 518"/>
              <p:cNvSpPr>
                <a:spLocks noChangeAspect="1"/>
              </p:cNvSpPr>
              <p:nvPr/>
            </p:nvSpPr>
            <p:spPr bwMode="gray">
              <a:xfrm>
                <a:off x="4039494" y="2944994"/>
                <a:ext cx="68193" cy="143544"/>
              </a:xfrm>
              <a:custGeom>
                <a:avLst/>
                <a:gdLst>
                  <a:gd name="T0" fmla="*/ 0 w 109"/>
                  <a:gd name="T1" fmla="*/ 1 h 192"/>
                  <a:gd name="T2" fmla="*/ 0 w 109"/>
                  <a:gd name="T3" fmla="*/ 0 h 192"/>
                  <a:gd name="T4" fmla="*/ 0 w 109"/>
                  <a:gd name="T5" fmla="*/ 1 h 192"/>
                  <a:gd name="T6" fmla="*/ 0 w 109"/>
                  <a:gd name="T7" fmla="*/ 1 h 192"/>
                  <a:gd name="T8" fmla="*/ 0 w 109"/>
                  <a:gd name="T9" fmla="*/ 1 h 192"/>
                  <a:gd name="T10" fmla="*/ 0 w 109"/>
                  <a:gd name="T11" fmla="*/ 1 h 192"/>
                  <a:gd name="T12" fmla="*/ 0 w 109"/>
                  <a:gd name="T13" fmla="*/ 1 h 192"/>
                  <a:gd name="T14" fmla="*/ 0 w 109"/>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42" name="Freeform 519"/>
              <p:cNvSpPr>
                <a:spLocks noChangeAspect="1"/>
              </p:cNvSpPr>
              <p:nvPr/>
            </p:nvSpPr>
            <p:spPr bwMode="gray">
              <a:xfrm>
                <a:off x="4667652" y="2738291"/>
                <a:ext cx="205889" cy="144979"/>
              </a:xfrm>
              <a:custGeom>
                <a:avLst/>
                <a:gdLst>
                  <a:gd name="T0" fmla="*/ 0 w 329"/>
                  <a:gd name="T1" fmla="*/ 1 h 193"/>
                  <a:gd name="T2" fmla="*/ 0 w 329"/>
                  <a:gd name="T3" fmla="*/ 1 h 193"/>
                  <a:gd name="T4" fmla="*/ 0 w 329"/>
                  <a:gd name="T5" fmla="*/ 1 h 193"/>
                  <a:gd name="T6" fmla="*/ 0 w 329"/>
                  <a:gd name="T7" fmla="*/ 1 h 193"/>
                  <a:gd name="T8" fmla="*/ 0 w 329"/>
                  <a:gd name="T9" fmla="*/ 1 h 193"/>
                  <a:gd name="T10" fmla="*/ 0 w 329"/>
                  <a:gd name="T11" fmla="*/ 1 h 193"/>
                  <a:gd name="T12" fmla="*/ 0 w 329"/>
                  <a:gd name="T13" fmla="*/ 0 h 193"/>
                  <a:gd name="T14" fmla="*/ 0 w 329"/>
                  <a:gd name="T15" fmla="*/ 1 h 193"/>
                  <a:gd name="T16" fmla="*/ 0 w 329"/>
                  <a:gd name="T17" fmla="*/ 1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43" name="Freeform 533"/>
              <p:cNvSpPr>
                <a:spLocks noChangeAspect="1"/>
              </p:cNvSpPr>
              <p:nvPr/>
            </p:nvSpPr>
            <p:spPr bwMode="gray">
              <a:xfrm>
                <a:off x="4042117" y="2887576"/>
                <a:ext cx="266213" cy="229670"/>
              </a:xfrm>
              <a:custGeom>
                <a:avLst/>
                <a:gdLst>
                  <a:gd name="T0" fmla="*/ 0 w 426"/>
                  <a:gd name="T1" fmla="*/ 1 h 307"/>
                  <a:gd name="T2" fmla="*/ 0 w 426"/>
                  <a:gd name="T3" fmla="*/ 1 h 307"/>
                  <a:gd name="T4" fmla="*/ 0 w 426"/>
                  <a:gd name="T5" fmla="*/ 1 h 307"/>
                  <a:gd name="T6" fmla="*/ 0 w 426"/>
                  <a:gd name="T7" fmla="*/ 1 h 307"/>
                  <a:gd name="T8" fmla="*/ 0 w 426"/>
                  <a:gd name="T9" fmla="*/ 1 h 307"/>
                  <a:gd name="T10" fmla="*/ 0 w 426"/>
                  <a:gd name="T11" fmla="*/ 1 h 307"/>
                  <a:gd name="T12" fmla="*/ 0 w 426"/>
                  <a:gd name="T13" fmla="*/ 1 h 307"/>
                  <a:gd name="T14" fmla="*/ 0 w 426"/>
                  <a:gd name="T15" fmla="*/ 1 h 307"/>
                  <a:gd name="T16" fmla="*/ 0 w 426"/>
                  <a:gd name="T17" fmla="*/ 1 h 307"/>
                  <a:gd name="T18" fmla="*/ 0 w 426"/>
                  <a:gd name="T19" fmla="*/ 1 h 307"/>
                  <a:gd name="T20" fmla="*/ 0 w 426"/>
                  <a:gd name="T21" fmla="*/ 1 h 307"/>
                  <a:gd name="T22" fmla="*/ 0 w 426"/>
                  <a:gd name="T23" fmla="*/ 1 h 307"/>
                  <a:gd name="T24" fmla="*/ 0 w 426"/>
                  <a:gd name="T25" fmla="*/ 1 h 307"/>
                  <a:gd name="T26" fmla="*/ 0 w 426"/>
                  <a:gd name="T27" fmla="*/ 1 h 307"/>
                  <a:gd name="T28" fmla="*/ 0 w 426"/>
                  <a:gd name="T29" fmla="*/ 1 h 307"/>
                  <a:gd name="T30" fmla="*/ 0 w 426"/>
                  <a:gd name="T31" fmla="*/ 0 h 307"/>
                  <a:gd name="T32" fmla="*/ 0 w 426"/>
                  <a:gd name="T33" fmla="*/ 1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44" name="Freeform 537"/>
              <p:cNvSpPr>
                <a:spLocks noChangeAspect="1"/>
              </p:cNvSpPr>
              <p:nvPr/>
            </p:nvSpPr>
            <p:spPr bwMode="gray">
              <a:xfrm>
                <a:off x="4477500" y="1943057"/>
                <a:ext cx="276704" cy="548338"/>
              </a:xfrm>
              <a:custGeom>
                <a:avLst/>
                <a:gdLst>
                  <a:gd name="T0" fmla="*/ 0 w 445"/>
                  <a:gd name="T1" fmla="*/ 1 h 733"/>
                  <a:gd name="T2" fmla="*/ 0 w 445"/>
                  <a:gd name="T3" fmla="*/ 1 h 733"/>
                  <a:gd name="T4" fmla="*/ 0 w 445"/>
                  <a:gd name="T5" fmla="*/ 1 h 733"/>
                  <a:gd name="T6" fmla="*/ 0 w 445"/>
                  <a:gd name="T7" fmla="*/ 1 h 733"/>
                  <a:gd name="T8" fmla="*/ 0 w 445"/>
                  <a:gd name="T9" fmla="*/ 1 h 733"/>
                  <a:gd name="T10" fmla="*/ 0 w 445"/>
                  <a:gd name="T11" fmla="*/ 1 h 733"/>
                  <a:gd name="T12" fmla="*/ 0 w 445"/>
                  <a:gd name="T13" fmla="*/ 1 h 733"/>
                  <a:gd name="T14" fmla="*/ 0 w 445"/>
                  <a:gd name="T15" fmla="*/ 1 h 733"/>
                  <a:gd name="T16" fmla="*/ 0 w 445"/>
                  <a:gd name="T17" fmla="*/ 1 h 733"/>
                  <a:gd name="T18" fmla="*/ 0 w 445"/>
                  <a:gd name="T19" fmla="*/ 1 h 733"/>
                  <a:gd name="T20" fmla="*/ 0 w 445"/>
                  <a:gd name="T21" fmla="*/ 1 h 733"/>
                  <a:gd name="T22" fmla="*/ 0 w 445"/>
                  <a:gd name="T23" fmla="*/ 1 h 733"/>
                  <a:gd name="T24" fmla="*/ 0 w 445"/>
                  <a:gd name="T25" fmla="*/ 1 h 733"/>
                  <a:gd name="T26" fmla="*/ 0 w 445"/>
                  <a:gd name="T27" fmla="*/ 1 h 733"/>
                  <a:gd name="T28" fmla="*/ 0 w 445"/>
                  <a:gd name="T29" fmla="*/ 1 h 733"/>
                  <a:gd name="T30" fmla="*/ 0 w 445"/>
                  <a:gd name="T31" fmla="*/ 1 h 733"/>
                  <a:gd name="T32" fmla="*/ 0 w 445"/>
                  <a:gd name="T33" fmla="*/ 1 h 733"/>
                  <a:gd name="T34" fmla="*/ 0 w 445"/>
                  <a:gd name="T35" fmla="*/ 1 h 733"/>
                  <a:gd name="T36" fmla="*/ 0 w 445"/>
                  <a:gd name="T37" fmla="*/ 1 h 733"/>
                  <a:gd name="T38" fmla="*/ 0 w 445"/>
                  <a:gd name="T39" fmla="*/ 1 h 733"/>
                  <a:gd name="T40" fmla="*/ 0 w 445"/>
                  <a:gd name="T41" fmla="*/ 0 h 733"/>
                  <a:gd name="T42" fmla="*/ 0 w 445"/>
                  <a:gd name="T43" fmla="*/ 0 h 733"/>
                  <a:gd name="T44" fmla="*/ 0 w 445"/>
                  <a:gd name="T45" fmla="*/ 1 h 733"/>
                  <a:gd name="T46" fmla="*/ 0 w 445"/>
                  <a:gd name="T47" fmla="*/ 1 h 733"/>
                  <a:gd name="T48" fmla="*/ 0 w 445"/>
                  <a:gd name="T49" fmla="*/ 1 h 733"/>
                  <a:gd name="T50" fmla="*/ 0 w 445"/>
                  <a:gd name="T51" fmla="*/ 1 h 733"/>
                  <a:gd name="T52" fmla="*/ 0 w 445"/>
                  <a:gd name="T53" fmla="*/ 1 h 733"/>
                  <a:gd name="T54" fmla="*/ 0 w 445"/>
                  <a:gd name="T55" fmla="*/ 1 h 733"/>
                  <a:gd name="T56" fmla="*/ 0 w 445"/>
                  <a:gd name="T57" fmla="*/ 1 h 733"/>
                  <a:gd name="T58" fmla="*/ 0 w 445"/>
                  <a:gd name="T59" fmla="*/ 1 h 733"/>
                  <a:gd name="T60" fmla="*/ 0 w 445"/>
                  <a:gd name="T61" fmla="*/ 1 h 733"/>
                  <a:gd name="T62" fmla="*/ 0 w 445"/>
                  <a:gd name="T63" fmla="*/ 1 h 733"/>
                  <a:gd name="T64" fmla="*/ 0 w 445"/>
                  <a:gd name="T65" fmla="*/ 1 h 733"/>
                  <a:gd name="T66" fmla="*/ 0 w 445"/>
                  <a:gd name="T67" fmla="*/ 1 h 733"/>
                  <a:gd name="T68" fmla="*/ 0 w 445"/>
                  <a:gd name="T69" fmla="*/ 1 h 733"/>
                  <a:gd name="T70" fmla="*/ 0 w 445"/>
                  <a:gd name="T71" fmla="*/ 1 h 7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5"/>
                  <a:gd name="T109" fmla="*/ 0 h 733"/>
                  <a:gd name="T110" fmla="*/ 445 w 445"/>
                  <a:gd name="T111" fmla="*/ 733 h 7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5" h="733">
                    <a:moveTo>
                      <a:pt x="0" y="551"/>
                    </a:moveTo>
                    <a:lnTo>
                      <a:pt x="18" y="635"/>
                    </a:lnTo>
                    <a:lnTo>
                      <a:pt x="57" y="675"/>
                    </a:lnTo>
                    <a:lnTo>
                      <a:pt x="52" y="733"/>
                    </a:lnTo>
                    <a:lnTo>
                      <a:pt x="161" y="694"/>
                    </a:lnTo>
                    <a:lnTo>
                      <a:pt x="189" y="578"/>
                    </a:lnTo>
                    <a:lnTo>
                      <a:pt x="169" y="574"/>
                    </a:lnTo>
                    <a:lnTo>
                      <a:pt x="249" y="538"/>
                    </a:lnTo>
                    <a:lnTo>
                      <a:pt x="172" y="530"/>
                    </a:lnTo>
                    <a:lnTo>
                      <a:pt x="231" y="538"/>
                    </a:lnTo>
                    <a:lnTo>
                      <a:pt x="263" y="508"/>
                    </a:lnTo>
                    <a:lnTo>
                      <a:pt x="215" y="471"/>
                    </a:lnTo>
                    <a:lnTo>
                      <a:pt x="171" y="497"/>
                    </a:lnTo>
                    <a:lnTo>
                      <a:pt x="207" y="474"/>
                    </a:lnTo>
                    <a:lnTo>
                      <a:pt x="208" y="368"/>
                    </a:lnTo>
                    <a:lnTo>
                      <a:pt x="358" y="268"/>
                    </a:lnTo>
                    <a:lnTo>
                      <a:pt x="347" y="246"/>
                    </a:lnTo>
                    <a:lnTo>
                      <a:pt x="373" y="196"/>
                    </a:lnTo>
                    <a:lnTo>
                      <a:pt x="445" y="180"/>
                    </a:lnTo>
                    <a:lnTo>
                      <a:pt x="427" y="61"/>
                    </a:lnTo>
                    <a:lnTo>
                      <a:pt x="325" y="0"/>
                    </a:lnTo>
                    <a:lnTo>
                      <a:pt x="309" y="0"/>
                    </a:lnTo>
                    <a:lnTo>
                      <a:pt x="308" y="39"/>
                    </a:lnTo>
                    <a:lnTo>
                      <a:pt x="244" y="32"/>
                    </a:lnTo>
                    <a:lnTo>
                      <a:pt x="231" y="61"/>
                    </a:lnTo>
                    <a:lnTo>
                      <a:pt x="188" y="70"/>
                    </a:lnTo>
                    <a:lnTo>
                      <a:pt x="176" y="118"/>
                    </a:lnTo>
                    <a:lnTo>
                      <a:pt x="115" y="175"/>
                    </a:lnTo>
                    <a:lnTo>
                      <a:pt x="87" y="253"/>
                    </a:lnTo>
                    <a:lnTo>
                      <a:pt x="100" y="285"/>
                    </a:lnTo>
                    <a:lnTo>
                      <a:pt x="35" y="310"/>
                    </a:lnTo>
                    <a:lnTo>
                      <a:pt x="33" y="412"/>
                    </a:lnTo>
                    <a:lnTo>
                      <a:pt x="51" y="433"/>
                    </a:lnTo>
                    <a:lnTo>
                      <a:pt x="33" y="454"/>
                    </a:lnTo>
                    <a:lnTo>
                      <a:pt x="40" y="499"/>
                    </a:lnTo>
                    <a:lnTo>
                      <a:pt x="0" y="551"/>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45" name="Freeform 538"/>
              <p:cNvSpPr>
                <a:spLocks noChangeAspect="1"/>
              </p:cNvSpPr>
              <p:nvPr/>
            </p:nvSpPr>
            <p:spPr bwMode="gray">
              <a:xfrm>
                <a:off x="4363408" y="2756951"/>
                <a:ext cx="97043" cy="57418"/>
              </a:xfrm>
              <a:custGeom>
                <a:avLst/>
                <a:gdLst>
                  <a:gd name="T0" fmla="*/ 0 w 153"/>
                  <a:gd name="T1" fmla="*/ 1 h 76"/>
                  <a:gd name="T2" fmla="*/ 0 w 153"/>
                  <a:gd name="T3" fmla="*/ 1 h 76"/>
                  <a:gd name="T4" fmla="*/ 0 w 153"/>
                  <a:gd name="T5" fmla="*/ 1 h 76"/>
                  <a:gd name="T6" fmla="*/ 0 w 153"/>
                  <a:gd name="T7" fmla="*/ 1 h 76"/>
                  <a:gd name="T8" fmla="*/ 0 w 153"/>
                  <a:gd name="T9" fmla="*/ 1 h 76"/>
                  <a:gd name="T10" fmla="*/ 0 w 153"/>
                  <a:gd name="T11" fmla="*/ 1 h 76"/>
                  <a:gd name="T12" fmla="*/ 0 w 153"/>
                  <a:gd name="T13" fmla="*/ 1 h 76"/>
                  <a:gd name="T14" fmla="*/ 0 w 153"/>
                  <a:gd name="T15" fmla="*/ 1 h 76"/>
                  <a:gd name="T16" fmla="*/ 0 w 153"/>
                  <a:gd name="T17" fmla="*/ 0 h 76"/>
                  <a:gd name="T18" fmla="*/ 0 w 153"/>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chemeClr val="bg1"/>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46" name="Freeform 539"/>
              <p:cNvSpPr>
                <a:spLocks noChangeAspect="1"/>
              </p:cNvSpPr>
              <p:nvPr/>
            </p:nvSpPr>
            <p:spPr bwMode="gray">
              <a:xfrm>
                <a:off x="4798791" y="2940688"/>
                <a:ext cx="57701" cy="55982"/>
              </a:xfrm>
              <a:custGeom>
                <a:avLst/>
                <a:gdLst>
                  <a:gd name="T0" fmla="*/ 0 w 97"/>
                  <a:gd name="T1" fmla="*/ 1 h 73"/>
                  <a:gd name="T2" fmla="*/ 0 w 97"/>
                  <a:gd name="T3" fmla="*/ 1 h 73"/>
                  <a:gd name="T4" fmla="*/ 0 w 97"/>
                  <a:gd name="T5" fmla="*/ 0 h 73"/>
                  <a:gd name="T6" fmla="*/ 0 w 97"/>
                  <a:gd name="T7" fmla="*/ 1 h 73"/>
                  <a:gd name="T8" fmla="*/ 0 w 97"/>
                  <a:gd name="T9" fmla="*/ 1 h 73"/>
                  <a:gd name="T10" fmla="*/ 0 w 97"/>
                  <a:gd name="T11" fmla="*/ 1 h 73"/>
                  <a:gd name="T12" fmla="*/ 0 w 97"/>
                  <a:gd name="T13" fmla="*/ 1 h 73"/>
                  <a:gd name="T14" fmla="*/ 0 w 97"/>
                  <a:gd name="T15" fmla="*/ 1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47" name="Freeform 540"/>
              <p:cNvSpPr>
                <a:spLocks noChangeAspect="1"/>
              </p:cNvSpPr>
              <p:nvPr/>
            </p:nvSpPr>
            <p:spPr bwMode="gray">
              <a:xfrm>
                <a:off x="4804037" y="2936381"/>
                <a:ext cx="393418" cy="182301"/>
              </a:xfrm>
              <a:custGeom>
                <a:avLst/>
                <a:gdLst>
                  <a:gd name="T0" fmla="*/ 0 w 638"/>
                  <a:gd name="T1" fmla="*/ 1 h 247"/>
                  <a:gd name="T2" fmla="*/ 0 w 638"/>
                  <a:gd name="T3" fmla="*/ 1 h 247"/>
                  <a:gd name="T4" fmla="*/ 0 w 638"/>
                  <a:gd name="T5" fmla="*/ 1 h 247"/>
                  <a:gd name="T6" fmla="*/ 0 w 638"/>
                  <a:gd name="T7" fmla="*/ 1 h 247"/>
                  <a:gd name="T8" fmla="*/ 0 w 638"/>
                  <a:gd name="T9" fmla="*/ 1 h 247"/>
                  <a:gd name="T10" fmla="*/ 0 w 638"/>
                  <a:gd name="T11" fmla="*/ 1 h 247"/>
                  <a:gd name="T12" fmla="*/ 0 w 638"/>
                  <a:gd name="T13" fmla="*/ 1 h 247"/>
                  <a:gd name="T14" fmla="*/ 0 w 638"/>
                  <a:gd name="T15" fmla="*/ 1 h 247"/>
                  <a:gd name="T16" fmla="*/ 0 w 638"/>
                  <a:gd name="T17" fmla="*/ 1 h 247"/>
                  <a:gd name="T18" fmla="*/ 0 w 638"/>
                  <a:gd name="T19" fmla="*/ 1 h 247"/>
                  <a:gd name="T20" fmla="*/ 0 w 638"/>
                  <a:gd name="T21" fmla="*/ 1 h 247"/>
                  <a:gd name="T22" fmla="*/ 0 w 638"/>
                  <a:gd name="T23" fmla="*/ 1 h 247"/>
                  <a:gd name="T24" fmla="*/ 0 w 638"/>
                  <a:gd name="T25" fmla="*/ 1 h 247"/>
                  <a:gd name="T26" fmla="*/ 0 w 638"/>
                  <a:gd name="T27" fmla="*/ 1 h 247"/>
                  <a:gd name="T28" fmla="*/ 0 w 638"/>
                  <a:gd name="T29" fmla="*/ 1 h 247"/>
                  <a:gd name="T30" fmla="*/ 0 w 638"/>
                  <a:gd name="T31" fmla="*/ 1 h 247"/>
                  <a:gd name="T32" fmla="*/ 0 w 638"/>
                  <a:gd name="T33" fmla="*/ 1 h 247"/>
                  <a:gd name="T34" fmla="*/ 0 w 638"/>
                  <a:gd name="T35" fmla="*/ 1 h 247"/>
                  <a:gd name="T36" fmla="*/ 0 w 638"/>
                  <a:gd name="T37" fmla="*/ 1 h 247"/>
                  <a:gd name="T38" fmla="*/ 0 w 638"/>
                  <a:gd name="T39" fmla="*/ 1 h 247"/>
                  <a:gd name="T40" fmla="*/ 0 w 638"/>
                  <a:gd name="T41" fmla="*/ 1 h 247"/>
                  <a:gd name="T42" fmla="*/ 0 w 638"/>
                  <a:gd name="T43" fmla="*/ 0 h 247"/>
                  <a:gd name="T44" fmla="*/ 0 w 638"/>
                  <a:gd name="T45" fmla="*/ 1 h 247"/>
                  <a:gd name="T46" fmla="*/ 0 w 638"/>
                  <a:gd name="T47" fmla="*/ 1 h 247"/>
                  <a:gd name="T48" fmla="*/ 0 w 638"/>
                  <a:gd name="T49" fmla="*/ 1 h 247"/>
                  <a:gd name="T50" fmla="*/ 0 w 638"/>
                  <a:gd name="T51" fmla="*/ 1 h 247"/>
                  <a:gd name="T52" fmla="*/ 0 w 638"/>
                  <a:gd name="T53" fmla="*/ 1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8"/>
                  <a:gd name="T82" fmla="*/ 0 h 247"/>
                  <a:gd name="T83" fmla="*/ 638 w 638"/>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50" name="Freeform 541"/>
              <p:cNvSpPr>
                <a:spLocks noChangeAspect="1"/>
              </p:cNvSpPr>
              <p:nvPr/>
            </p:nvSpPr>
            <p:spPr bwMode="gray">
              <a:xfrm>
                <a:off x="4023757" y="2502879"/>
                <a:ext cx="83929" cy="123448"/>
              </a:xfrm>
              <a:custGeom>
                <a:avLst/>
                <a:gdLst>
                  <a:gd name="T0" fmla="*/ 0 w 141"/>
                  <a:gd name="T1" fmla="*/ 1 h 165"/>
                  <a:gd name="T2" fmla="*/ 0 w 141"/>
                  <a:gd name="T3" fmla="*/ 1 h 165"/>
                  <a:gd name="T4" fmla="*/ 0 w 141"/>
                  <a:gd name="T5" fmla="*/ 1 h 165"/>
                  <a:gd name="T6" fmla="*/ 0 w 141"/>
                  <a:gd name="T7" fmla="*/ 1 h 165"/>
                  <a:gd name="T8" fmla="*/ 0 w 141"/>
                  <a:gd name="T9" fmla="*/ 1 h 165"/>
                  <a:gd name="T10" fmla="*/ 0 w 141"/>
                  <a:gd name="T11" fmla="*/ 1 h 165"/>
                  <a:gd name="T12" fmla="*/ 0 w 141"/>
                  <a:gd name="T13" fmla="*/ 1 h 165"/>
                  <a:gd name="T14" fmla="*/ 0 w 141"/>
                  <a:gd name="T15" fmla="*/ 1 h 165"/>
                  <a:gd name="T16" fmla="*/ 0 w 141"/>
                  <a:gd name="T17" fmla="*/ 1 h 165"/>
                  <a:gd name="T18" fmla="*/ 0 w 141"/>
                  <a:gd name="T19" fmla="*/ 0 h 165"/>
                  <a:gd name="T20" fmla="*/ 0 w 141"/>
                  <a:gd name="T21" fmla="*/ 1 h 165"/>
                  <a:gd name="T22" fmla="*/ 0 w 141"/>
                  <a:gd name="T23" fmla="*/ 1 h 165"/>
                  <a:gd name="T24" fmla="*/ 0 w 141"/>
                  <a:gd name="T25" fmla="*/ 1 h 165"/>
                  <a:gd name="T26" fmla="*/ 0 w 141"/>
                  <a:gd name="T27" fmla="*/ 1 h 165"/>
                  <a:gd name="T28" fmla="*/ 0 w 141"/>
                  <a:gd name="T29" fmla="*/ 1 h 165"/>
                  <a:gd name="T30" fmla="*/ 0 w 141"/>
                  <a:gd name="T31" fmla="*/ 1 h 165"/>
                  <a:gd name="T32" fmla="*/ 0 w 141"/>
                  <a:gd name="T33" fmla="*/ 1 h 165"/>
                  <a:gd name="T34" fmla="*/ 0 w 141"/>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51" name="Freeform 542"/>
              <p:cNvSpPr>
                <a:spLocks noChangeAspect="1"/>
              </p:cNvSpPr>
              <p:nvPr/>
            </p:nvSpPr>
            <p:spPr bwMode="gray">
              <a:xfrm>
                <a:off x="4065722" y="2491395"/>
                <a:ext cx="57701" cy="51676"/>
              </a:xfrm>
              <a:custGeom>
                <a:avLst/>
                <a:gdLst>
                  <a:gd name="T0" fmla="*/ 0 w 90"/>
                  <a:gd name="T1" fmla="*/ 1 h 64"/>
                  <a:gd name="T2" fmla="*/ 0 w 90"/>
                  <a:gd name="T3" fmla="*/ 1 h 64"/>
                  <a:gd name="T4" fmla="*/ 0 w 90"/>
                  <a:gd name="T5" fmla="*/ 1 h 64"/>
                  <a:gd name="T6" fmla="*/ 0 w 90"/>
                  <a:gd name="T7" fmla="*/ 1 h 64"/>
                  <a:gd name="T8" fmla="*/ 0 w 90"/>
                  <a:gd name="T9" fmla="*/ 1 h 64"/>
                  <a:gd name="T10" fmla="*/ 0 w 90"/>
                  <a:gd name="T11" fmla="*/ 1 h 64"/>
                  <a:gd name="T12" fmla="*/ 0 w 90"/>
                  <a:gd name="T13" fmla="*/ 0 h 64"/>
                  <a:gd name="T14" fmla="*/ 0 w 90"/>
                  <a:gd name="T15" fmla="*/ 1 h 64"/>
                  <a:gd name="T16" fmla="*/ 0 w 90"/>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52" name="Freeform 543"/>
              <p:cNvSpPr>
                <a:spLocks noChangeAspect="1"/>
              </p:cNvSpPr>
              <p:nvPr/>
            </p:nvSpPr>
            <p:spPr bwMode="gray">
              <a:xfrm>
                <a:off x="4097195" y="2408140"/>
                <a:ext cx="11803" cy="14354"/>
              </a:xfrm>
              <a:custGeom>
                <a:avLst/>
                <a:gdLst>
                  <a:gd name="T0" fmla="*/ 0 w 22"/>
                  <a:gd name="T1" fmla="*/ 1 h 20"/>
                  <a:gd name="T2" fmla="*/ 0 w 22"/>
                  <a:gd name="T3" fmla="*/ 0 h 20"/>
                  <a:gd name="T4" fmla="*/ 0 w 22"/>
                  <a:gd name="T5" fmla="*/ 1 h 20"/>
                  <a:gd name="T6" fmla="*/ 0 w 22"/>
                  <a:gd name="T7" fmla="*/ 1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0" y="15"/>
                    </a:moveTo>
                    <a:lnTo>
                      <a:pt x="11" y="0"/>
                    </a:lnTo>
                    <a:lnTo>
                      <a:pt x="22" y="20"/>
                    </a:lnTo>
                    <a:lnTo>
                      <a:pt x="0" y="15"/>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53" name="Freeform 544"/>
              <p:cNvSpPr>
                <a:spLocks noChangeAspect="1"/>
              </p:cNvSpPr>
              <p:nvPr/>
            </p:nvSpPr>
            <p:spPr bwMode="gray">
              <a:xfrm>
                <a:off x="4108998" y="2372254"/>
                <a:ext cx="166547" cy="308620"/>
              </a:xfrm>
              <a:custGeom>
                <a:avLst/>
                <a:gdLst>
                  <a:gd name="T0" fmla="*/ 0 w 268"/>
                  <a:gd name="T1" fmla="*/ 1 h 409"/>
                  <a:gd name="T2" fmla="*/ 0 w 268"/>
                  <a:gd name="T3" fmla="*/ 1 h 409"/>
                  <a:gd name="T4" fmla="*/ 0 w 268"/>
                  <a:gd name="T5" fmla="*/ 0 h 409"/>
                  <a:gd name="T6" fmla="*/ 0 w 268"/>
                  <a:gd name="T7" fmla="*/ 0 h 409"/>
                  <a:gd name="T8" fmla="*/ 0 w 268"/>
                  <a:gd name="T9" fmla="*/ 1 h 409"/>
                  <a:gd name="T10" fmla="*/ 0 w 268"/>
                  <a:gd name="T11" fmla="*/ 1 h 409"/>
                  <a:gd name="T12" fmla="*/ 0 w 268"/>
                  <a:gd name="T13" fmla="*/ 1 h 409"/>
                  <a:gd name="T14" fmla="*/ 0 w 268"/>
                  <a:gd name="T15" fmla="*/ 1 h 409"/>
                  <a:gd name="T16" fmla="*/ 0 w 268"/>
                  <a:gd name="T17" fmla="*/ 1 h 409"/>
                  <a:gd name="T18" fmla="*/ 0 w 268"/>
                  <a:gd name="T19" fmla="*/ 1 h 409"/>
                  <a:gd name="T20" fmla="*/ 0 w 268"/>
                  <a:gd name="T21" fmla="*/ 1 h 409"/>
                  <a:gd name="T22" fmla="*/ 0 w 268"/>
                  <a:gd name="T23" fmla="*/ 1 h 409"/>
                  <a:gd name="T24" fmla="*/ 0 w 268"/>
                  <a:gd name="T25" fmla="*/ 1 h 409"/>
                  <a:gd name="T26" fmla="*/ 0 w 268"/>
                  <a:gd name="T27" fmla="*/ 1 h 409"/>
                  <a:gd name="T28" fmla="*/ 0 w 268"/>
                  <a:gd name="T29" fmla="*/ 1 h 409"/>
                  <a:gd name="T30" fmla="*/ 0 w 268"/>
                  <a:gd name="T31" fmla="*/ 1 h 409"/>
                  <a:gd name="T32" fmla="*/ 0 w 268"/>
                  <a:gd name="T33" fmla="*/ 1 h 409"/>
                  <a:gd name="T34" fmla="*/ 0 w 268"/>
                  <a:gd name="T35" fmla="*/ 1 h 409"/>
                  <a:gd name="T36" fmla="*/ 0 w 268"/>
                  <a:gd name="T37" fmla="*/ 1 h 409"/>
                  <a:gd name="T38" fmla="*/ 0 w 268"/>
                  <a:gd name="T39" fmla="*/ 1 h 409"/>
                  <a:gd name="T40" fmla="*/ 0 w 268"/>
                  <a:gd name="T41" fmla="*/ 1 h 409"/>
                  <a:gd name="T42" fmla="*/ 0 w 268"/>
                  <a:gd name="T43" fmla="*/ 1 h 409"/>
                  <a:gd name="T44" fmla="*/ 0 w 268"/>
                  <a:gd name="T45" fmla="*/ 1 h 409"/>
                  <a:gd name="T46" fmla="*/ 0 w 268"/>
                  <a:gd name="T47" fmla="*/ 1 h 409"/>
                  <a:gd name="T48" fmla="*/ 0 w 268"/>
                  <a:gd name="T49" fmla="*/ 1 h 409"/>
                  <a:gd name="T50" fmla="*/ 0 w 268"/>
                  <a:gd name="T51" fmla="*/ 1 h 409"/>
                  <a:gd name="T52" fmla="*/ 0 w 268"/>
                  <a:gd name="T53" fmla="*/ 1 h 409"/>
                  <a:gd name="T54" fmla="*/ 0 w 268"/>
                  <a:gd name="T55" fmla="*/ 1 h 409"/>
                  <a:gd name="T56" fmla="*/ 0 w 268"/>
                  <a:gd name="T57" fmla="*/ 1 h 409"/>
                  <a:gd name="T58" fmla="*/ 0 w 268"/>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54" name="Freeform 545"/>
              <p:cNvSpPr>
                <a:spLocks noChangeAspect="1"/>
              </p:cNvSpPr>
              <p:nvPr/>
            </p:nvSpPr>
            <p:spPr bwMode="gray">
              <a:xfrm>
                <a:off x="4531267" y="2779918"/>
                <a:ext cx="198021" cy="192349"/>
              </a:xfrm>
              <a:custGeom>
                <a:avLst/>
                <a:gdLst>
                  <a:gd name="T0" fmla="*/ 0 w 325"/>
                  <a:gd name="T1" fmla="*/ 1 h 255"/>
                  <a:gd name="T2" fmla="*/ 0 w 325"/>
                  <a:gd name="T3" fmla="*/ 1 h 255"/>
                  <a:gd name="T4" fmla="*/ 0 w 325"/>
                  <a:gd name="T5" fmla="*/ 0 h 255"/>
                  <a:gd name="T6" fmla="*/ 0 w 325"/>
                  <a:gd name="T7" fmla="*/ 1 h 255"/>
                  <a:gd name="T8" fmla="*/ 0 w 325"/>
                  <a:gd name="T9" fmla="*/ 1 h 255"/>
                  <a:gd name="T10" fmla="*/ 0 w 325"/>
                  <a:gd name="T11" fmla="*/ 1 h 255"/>
                  <a:gd name="T12" fmla="*/ 0 w 325"/>
                  <a:gd name="T13" fmla="*/ 1 h 255"/>
                  <a:gd name="T14" fmla="*/ 0 w 325"/>
                  <a:gd name="T15" fmla="*/ 1 h 255"/>
                  <a:gd name="T16" fmla="*/ 0 w 325"/>
                  <a:gd name="T17" fmla="*/ 1 h 255"/>
                  <a:gd name="T18" fmla="*/ 0 w 325"/>
                  <a:gd name="T19" fmla="*/ 1 h 255"/>
                  <a:gd name="T20" fmla="*/ 0 w 325"/>
                  <a:gd name="T21" fmla="*/ 1 h 255"/>
                  <a:gd name="T22" fmla="*/ 0 w 325"/>
                  <a:gd name="T23" fmla="*/ 1 h 255"/>
                  <a:gd name="T24" fmla="*/ 0 w 325"/>
                  <a:gd name="T25" fmla="*/ 1 h 255"/>
                  <a:gd name="T26" fmla="*/ 0 w 325"/>
                  <a:gd name="T27" fmla="*/ 1 h 255"/>
                  <a:gd name="T28" fmla="*/ 0 w 325"/>
                  <a:gd name="T29" fmla="*/ 1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55" name="Freeform 546"/>
              <p:cNvSpPr>
                <a:spLocks noChangeAspect="1"/>
              </p:cNvSpPr>
              <p:nvPr/>
            </p:nvSpPr>
            <p:spPr bwMode="gray">
              <a:xfrm>
                <a:off x="4929931" y="3130166"/>
                <a:ext cx="53767" cy="28709"/>
              </a:xfrm>
              <a:custGeom>
                <a:avLst/>
                <a:gdLst>
                  <a:gd name="T0" fmla="*/ 0 w 82"/>
                  <a:gd name="T1" fmla="*/ 0 h 43"/>
                  <a:gd name="T2" fmla="*/ 1 w 82"/>
                  <a:gd name="T3" fmla="*/ 0 h 43"/>
                  <a:gd name="T4" fmla="*/ 1 w 82"/>
                  <a:gd name="T5" fmla="*/ 0 h 43"/>
                  <a:gd name="T6" fmla="*/ 0 w 82"/>
                  <a:gd name="T7" fmla="*/ 0 h 43"/>
                  <a:gd name="T8" fmla="*/ 0 60000 65536"/>
                  <a:gd name="T9" fmla="*/ 0 60000 65536"/>
                  <a:gd name="T10" fmla="*/ 0 60000 65536"/>
                  <a:gd name="T11" fmla="*/ 0 60000 65536"/>
                  <a:gd name="T12" fmla="*/ 0 w 82"/>
                  <a:gd name="T13" fmla="*/ 0 h 43"/>
                  <a:gd name="T14" fmla="*/ 82 w 82"/>
                  <a:gd name="T15" fmla="*/ 43 h 43"/>
                </a:gdLst>
                <a:ahLst/>
                <a:cxnLst>
                  <a:cxn ang="T8">
                    <a:pos x="T0" y="T1"/>
                  </a:cxn>
                  <a:cxn ang="T9">
                    <a:pos x="T2" y="T3"/>
                  </a:cxn>
                  <a:cxn ang="T10">
                    <a:pos x="T4" y="T5"/>
                  </a:cxn>
                  <a:cxn ang="T11">
                    <a:pos x="T6" y="T7"/>
                  </a:cxn>
                </a:cxnLst>
                <a:rect l="T12" t="T13" r="T14" b="T15"/>
                <a:pathLst>
                  <a:path w="82" h="43">
                    <a:moveTo>
                      <a:pt x="0" y="22"/>
                    </a:moveTo>
                    <a:lnTo>
                      <a:pt x="29" y="43"/>
                    </a:lnTo>
                    <a:lnTo>
                      <a:pt x="82" y="0"/>
                    </a:lnTo>
                    <a:lnTo>
                      <a:pt x="0" y="22"/>
                    </a:lnTo>
                    <a:close/>
                  </a:path>
                </a:pathLst>
              </a:custGeom>
              <a:grp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56" name="Freeform 547"/>
              <p:cNvSpPr>
                <a:spLocks noChangeAspect="1"/>
              </p:cNvSpPr>
              <p:nvPr/>
            </p:nvSpPr>
            <p:spPr bwMode="gray">
              <a:xfrm>
                <a:off x="4734533" y="2482782"/>
                <a:ext cx="171793" cy="162205"/>
              </a:xfrm>
              <a:custGeom>
                <a:avLst/>
                <a:gdLst>
                  <a:gd name="T0" fmla="*/ 0 w 277"/>
                  <a:gd name="T1" fmla="*/ 0 h 215"/>
                  <a:gd name="T2" fmla="*/ 0 w 277"/>
                  <a:gd name="T3" fmla="*/ 1 h 215"/>
                  <a:gd name="T4" fmla="*/ 0 w 277"/>
                  <a:gd name="T5" fmla="*/ 1 h 215"/>
                  <a:gd name="T6" fmla="*/ 0 w 277"/>
                  <a:gd name="T7" fmla="*/ 1 h 215"/>
                  <a:gd name="T8" fmla="*/ 0 w 277"/>
                  <a:gd name="T9" fmla="*/ 1 h 215"/>
                  <a:gd name="T10" fmla="*/ 0 w 277"/>
                  <a:gd name="T11" fmla="*/ 1 h 215"/>
                  <a:gd name="T12" fmla="*/ 0 w 277"/>
                  <a:gd name="T13" fmla="*/ 1 h 215"/>
                  <a:gd name="T14" fmla="*/ 0 w 277"/>
                  <a:gd name="T15" fmla="*/ 1 h 215"/>
                  <a:gd name="T16" fmla="*/ 0 w 277"/>
                  <a:gd name="T17" fmla="*/ 1 h 215"/>
                  <a:gd name="T18" fmla="*/ 0 w 277"/>
                  <a:gd name="T19" fmla="*/ 1 h 215"/>
                  <a:gd name="T20" fmla="*/ 0 w 277"/>
                  <a:gd name="T21" fmla="*/ 1 h 215"/>
                  <a:gd name="T22" fmla="*/ 0 w 277"/>
                  <a:gd name="T23" fmla="*/ 1 h 215"/>
                  <a:gd name="T24" fmla="*/ 0 w 277"/>
                  <a:gd name="T25" fmla="*/ 1 h 215"/>
                  <a:gd name="T26" fmla="*/ 0 w 277"/>
                  <a:gd name="T27" fmla="*/ 1 h 215"/>
                  <a:gd name="T28" fmla="*/ 0 w 277"/>
                  <a:gd name="T29" fmla="*/ 1 h 215"/>
                  <a:gd name="T30" fmla="*/ 0 w 277"/>
                  <a:gd name="T31" fmla="*/ 1 h 215"/>
                  <a:gd name="T32" fmla="*/ 0 w 277"/>
                  <a:gd name="T33" fmla="*/ 1 h 215"/>
                  <a:gd name="T34" fmla="*/ 0 w 277"/>
                  <a:gd name="T35" fmla="*/ 1 h 215"/>
                  <a:gd name="T36" fmla="*/ 0 w 277"/>
                  <a:gd name="T37" fmla="*/ 1 h 215"/>
                  <a:gd name="T38" fmla="*/ 0 w 277"/>
                  <a:gd name="T39" fmla="*/ 1 h 215"/>
                  <a:gd name="T40" fmla="*/ 0 w 277"/>
                  <a:gd name="T41" fmla="*/ 1 h 215"/>
                  <a:gd name="T42" fmla="*/ 0 w 277"/>
                  <a:gd name="T43" fmla="*/ 1 h 215"/>
                  <a:gd name="T44" fmla="*/ 0 w 277"/>
                  <a:gd name="T45" fmla="*/ 1 h 215"/>
                  <a:gd name="T46" fmla="*/ 0 w 277"/>
                  <a:gd name="T47" fmla="*/ 1 h 215"/>
                  <a:gd name="T48" fmla="*/ 0 w 277"/>
                  <a:gd name="T49" fmla="*/ 1 h 215"/>
                  <a:gd name="T50" fmla="*/ 0 w 277"/>
                  <a:gd name="T51" fmla="*/ 1 h 215"/>
                  <a:gd name="T52" fmla="*/ 0 w 277"/>
                  <a:gd name="T53" fmla="*/ 1 h 215"/>
                  <a:gd name="T54" fmla="*/ 0 w 277"/>
                  <a:gd name="T55" fmla="*/ 1 h 215"/>
                  <a:gd name="T56" fmla="*/ 0 w 277"/>
                  <a:gd name="T57" fmla="*/ 1 h 215"/>
                  <a:gd name="T58" fmla="*/ 0 w 277"/>
                  <a:gd name="T59" fmla="*/ 1 h 215"/>
                  <a:gd name="T60" fmla="*/ 0 w 277"/>
                  <a:gd name="T61" fmla="*/ 1 h 215"/>
                  <a:gd name="T62" fmla="*/ 0 w 277"/>
                  <a:gd name="T63" fmla="*/ 1 h 215"/>
                  <a:gd name="T64" fmla="*/ 0 w 277"/>
                  <a:gd name="T65" fmla="*/ 1 h 215"/>
                  <a:gd name="T66" fmla="*/ 0 w 277"/>
                  <a:gd name="T67" fmla="*/ 1 h 215"/>
                  <a:gd name="T68" fmla="*/ 0 w 277"/>
                  <a:gd name="T69" fmla="*/ 1 h 215"/>
                  <a:gd name="T70" fmla="*/ 0 w 277"/>
                  <a:gd name="T71" fmla="*/ 1 h 215"/>
                  <a:gd name="T72" fmla="*/ 0 w 277"/>
                  <a:gd name="T73" fmla="*/ 1 h 215"/>
                  <a:gd name="T74" fmla="*/ 0 w 277"/>
                  <a:gd name="T75" fmla="*/ 1 h 215"/>
                  <a:gd name="T76" fmla="*/ 0 w 277"/>
                  <a:gd name="T77" fmla="*/ 1 h 215"/>
                  <a:gd name="T78" fmla="*/ 0 w 277"/>
                  <a:gd name="T79" fmla="*/ 0 h 215"/>
                  <a:gd name="T80" fmla="*/ 0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61" name="Freeform 548"/>
              <p:cNvSpPr>
                <a:spLocks noChangeAspect="1"/>
              </p:cNvSpPr>
              <p:nvPr/>
            </p:nvSpPr>
            <p:spPr bwMode="gray">
              <a:xfrm>
                <a:off x="4708305" y="2599053"/>
                <a:ext cx="380304" cy="262685"/>
              </a:xfrm>
              <a:custGeom>
                <a:avLst/>
                <a:gdLst>
                  <a:gd name="T0" fmla="*/ 0 w 610"/>
                  <a:gd name="T1" fmla="*/ 1 h 352"/>
                  <a:gd name="T2" fmla="*/ 0 w 610"/>
                  <a:gd name="T3" fmla="*/ 0 h 352"/>
                  <a:gd name="T4" fmla="*/ 0 w 610"/>
                  <a:gd name="T5" fmla="*/ 1 h 352"/>
                  <a:gd name="T6" fmla="*/ 0 w 610"/>
                  <a:gd name="T7" fmla="*/ 1 h 352"/>
                  <a:gd name="T8" fmla="*/ 0 w 610"/>
                  <a:gd name="T9" fmla="*/ 1 h 352"/>
                  <a:gd name="T10" fmla="*/ 0 w 610"/>
                  <a:gd name="T11" fmla="*/ 1 h 352"/>
                  <a:gd name="T12" fmla="*/ 0 w 610"/>
                  <a:gd name="T13" fmla="*/ 1 h 352"/>
                  <a:gd name="T14" fmla="*/ 0 w 610"/>
                  <a:gd name="T15" fmla="*/ 1 h 352"/>
                  <a:gd name="T16" fmla="*/ 0 w 610"/>
                  <a:gd name="T17" fmla="*/ 1 h 352"/>
                  <a:gd name="T18" fmla="*/ 0 w 610"/>
                  <a:gd name="T19" fmla="*/ 1 h 352"/>
                  <a:gd name="T20" fmla="*/ 0 w 610"/>
                  <a:gd name="T21" fmla="*/ 1 h 352"/>
                  <a:gd name="T22" fmla="*/ 0 w 610"/>
                  <a:gd name="T23" fmla="*/ 1 h 352"/>
                  <a:gd name="T24" fmla="*/ 0 w 610"/>
                  <a:gd name="T25" fmla="*/ 1 h 352"/>
                  <a:gd name="T26" fmla="*/ 0 w 610"/>
                  <a:gd name="T27" fmla="*/ 1 h 352"/>
                  <a:gd name="T28" fmla="*/ 0 w 610"/>
                  <a:gd name="T29" fmla="*/ 1 h 352"/>
                  <a:gd name="T30" fmla="*/ 0 w 610"/>
                  <a:gd name="T31" fmla="*/ 1 h 352"/>
                  <a:gd name="T32" fmla="*/ 0 w 610"/>
                  <a:gd name="T33" fmla="*/ 1 h 352"/>
                  <a:gd name="T34" fmla="*/ 0 w 610"/>
                  <a:gd name="T35" fmla="*/ 1 h 352"/>
                  <a:gd name="T36" fmla="*/ 0 w 610"/>
                  <a:gd name="T37" fmla="*/ 1 h 352"/>
                  <a:gd name="T38" fmla="*/ 0 w 610"/>
                  <a:gd name="T39" fmla="*/ 1 h 352"/>
                  <a:gd name="T40" fmla="*/ 0 w 610"/>
                  <a:gd name="T41" fmla="*/ 1 h 352"/>
                  <a:gd name="T42" fmla="*/ 0 w 610"/>
                  <a:gd name="T43" fmla="*/ 1 h 352"/>
                  <a:gd name="T44" fmla="*/ 0 w 610"/>
                  <a:gd name="T45" fmla="*/ 1 h 352"/>
                  <a:gd name="T46" fmla="*/ 0 w 610"/>
                  <a:gd name="T47" fmla="*/ 1 h 352"/>
                  <a:gd name="T48" fmla="*/ 0 w 610"/>
                  <a:gd name="T49" fmla="*/ 1 h 352"/>
                  <a:gd name="T50" fmla="*/ 0 w 610"/>
                  <a:gd name="T51" fmla="*/ 1 h 352"/>
                  <a:gd name="T52" fmla="*/ 0 w 610"/>
                  <a:gd name="T53" fmla="*/ 1 h 352"/>
                  <a:gd name="T54" fmla="*/ 0 w 610"/>
                  <a:gd name="T55" fmla="*/ 1 h 352"/>
                  <a:gd name="T56" fmla="*/ 0 w 610"/>
                  <a:gd name="T57" fmla="*/ 1 h 352"/>
                  <a:gd name="T58" fmla="*/ 0 w 610"/>
                  <a:gd name="T59" fmla="*/ 1 h 352"/>
                  <a:gd name="T60" fmla="*/ 0 w 610"/>
                  <a:gd name="T61" fmla="*/ 1 h 352"/>
                  <a:gd name="T62" fmla="*/ 0 w 610"/>
                  <a:gd name="T63" fmla="*/ 1 h 352"/>
                  <a:gd name="T64" fmla="*/ 0 w 610"/>
                  <a:gd name="T65" fmla="*/ 1 h 352"/>
                  <a:gd name="T66" fmla="*/ 0 w 610"/>
                  <a:gd name="T67" fmla="*/ 1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62" name="Freeform 549"/>
              <p:cNvSpPr>
                <a:spLocks noChangeAspect="1"/>
              </p:cNvSpPr>
              <p:nvPr/>
            </p:nvSpPr>
            <p:spPr bwMode="gray">
              <a:xfrm>
                <a:off x="4809283" y="2732549"/>
                <a:ext cx="68193" cy="99045"/>
              </a:xfrm>
              <a:custGeom>
                <a:avLst/>
                <a:gdLst>
                  <a:gd name="T0" fmla="*/ 0 w 113"/>
                  <a:gd name="T1" fmla="*/ 1 h 127"/>
                  <a:gd name="T2" fmla="*/ 0 w 113"/>
                  <a:gd name="T3" fmla="*/ 1 h 127"/>
                  <a:gd name="T4" fmla="*/ 0 w 113"/>
                  <a:gd name="T5" fmla="*/ 1 h 127"/>
                  <a:gd name="T6" fmla="*/ 0 w 113"/>
                  <a:gd name="T7" fmla="*/ 1 h 127"/>
                  <a:gd name="T8" fmla="*/ 0 w 113"/>
                  <a:gd name="T9" fmla="*/ 1 h 127"/>
                  <a:gd name="T10" fmla="*/ 0 w 113"/>
                  <a:gd name="T11" fmla="*/ 1 h 127"/>
                  <a:gd name="T12" fmla="*/ 0 w 113"/>
                  <a:gd name="T13" fmla="*/ 1 h 127"/>
                  <a:gd name="T14" fmla="*/ 0 w 113"/>
                  <a:gd name="T15" fmla="*/ 1 h 127"/>
                  <a:gd name="T16" fmla="*/ 0 w 113"/>
                  <a:gd name="T17" fmla="*/ 1 h 127"/>
                  <a:gd name="T18" fmla="*/ 0 w 113"/>
                  <a:gd name="T19" fmla="*/ 1 h 127"/>
                  <a:gd name="T20" fmla="*/ 0 w 113"/>
                  <a:gd name="T21" fmla="*/ 1 h 127"/>
                  <a:gd name="T22" fmla="*/ 0 w 113"/>
                  <a:gd name="T23" fmla="*/ 1 h 127"/>
                  <a:gd name="T24" fmla="*/ 0 w 113"/>
                  <a:gd name="T25" fmla="*/ 0 h 127"/>
                  <a:gd name="T26" fmla="*/ 0 w 113"/>
                  <a:gd name="T27" fmla="*/ 1 h 127"/>
                  <a:gd name="T28" fmla="*/ 0 w 113"/>
                  <a:gd name="T29" fmla="*/ 1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63" name="Freeform 550"/>
              <p:cNvSpPr>
                <a:spLocks noChangeAspect="1"/>
              </p:cNvSpPr>
              <p:nvPr/>
            </p:nvSpPr>
            <p:spPr bwMode="gray">
              <a:xfrm>
                <a:off x="5065004" y="2863174"/>
                <a:ext cx="158679" cy="84691"/>
              </a:xfrm>
              <a:custGeom>
                <a:avLst/>
                <a:gdLst>
                  <a:gd name="T0" fmla="*/ 0 w 256"/>
                  <a:gd name="T1" fmla="*/ 1 h 114"/>
                  <a:gd name="T2" fmla="*/ 0 w 256"/>
                  <a:gd name="T3" fmla="*/ 0 h 114"/>
                  <a:gd name="T4" fmla="*/ 0 w 256"/>
                  <a:gd name="T5" fmla="*/ 1 h 114"/>
                  <a:gd name="T6" fmla="*/ 0 w 256"/>
                  <a:gd name="T7" fmla="*/ 1 h 114"/>
                  <a:gd name="T8" fmla="*/ 0 w 256"/>
                  <a:gd name="T9" fmla="*/ 1 h 114"/>
                  <a:gd name="T10" fmla="*/ 0 w 256"/>
                  <a:gd name="T11" fmla="*/ 1 h 114"/>
                  <a:gd name="T12" fmla="*/ 0 w 256"/>
                  <a:gd name="T13" fmla="*/ 1 h 114"/>
                  <a:gd name="T14" fmla="*/ 0 w 256"/>
                  <a:gd name="T15" fmla="*/ 1 h 114"/>
                  <a:gd name="T16" fmla="*/ 0 w 256"/>
                  <a:gd name="T17" fmla="*/ 1 h 114"/>
                  <a:gd name="T18" fmla="*/ 0 w 256"/>
                  <a:gd name="T19" fmla="*/ 1 h 114"/>
                  <a:gd name="T20" fmla="*/ 0 w 256"/>
                  <a:gd name="T21" fmla="*/ 1 h 114"/>
                  <a:gd name="T22" fmla="*/ 0 w 256"/>
                  <a:gd name="T23" fmla="*/ 1 h 114"/>
                  <a:gd name="T24" fmla="*/ 0 w 256"/>
                  <a:gd name="T25" fmla="*/ 1 h 114"/>
                  <a:gd name="T26" fmla="*/ 0 w 256"/>
                  <a:gd name="T27" fmla="*/ 1 h 114"/>
                  <a:gd name="T28" fmla="*/ 0 w 256"/>
                  <a:gd name="T29" fmla="*/ 1 h 114"/>
                  <a:gd name="T30" fmla="*/ 0 w 256"/>
                  <a:gd name="T31" fmla="*/ 1 h 114"/>
                  <a:gd name="T32" fmla="*/ 0 w 256"/>
                  <a:gd name="T33" fmla="*/ 1 h 114"/>
                  <a:gd name="T34" fmla="*/ 0 w 256"/>
                  <a:gd name="T35" fmla="*/ 1 h 114"/>
                  <a:gd name="T36" fmla="*/ 0 w 256"/>
                  <a:gd name="T37" fmla="*/ 1 h 114"/>
                  <a:gd name="T38" fmla="*/ 0 w 256"/>
                  <a:gd name="T39" fmla="*/ 1 h 114"/>
                  <a:gd name="T40" fmla="*/ 0 w 256"/>
                  <a:gd name="T41" fmla="*/ 1 h 114"/>
                  <a:gd name="T42" fmla="*/ 0 w 256"/>
                  <a:gd name="T43" fmla="*/ 1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
                  <a:gd name="T67" fmla="*/ 0 h 114"/>
                  <a:gd name="T68" fmla="*/ 256 w 256"/>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64" name="Freeform 551"/>
              <p:cNvSpPr>
                <a:spLocks noChangeAspect="1"/>
              </p:cNvSpPr>
              <p:nvPr/>
            </p:nvSpPr>
            <p:spPr bwMode="gray">
              <a:xfrm>
                <a:off x="5181719" y="2914850"/>
                <a:ext cx="132451" cy="126319"/>
              </a:xfrm>
              <a:custGeom>
                <a:avLst/>
                <a:gdLst>
                  <a:gd name="T0" fmla="*/ 0 w 213"/>
                  <a:gd name="T1" fmla="*/ 1 h 173"/>
                  <a:gd name="T2" fmla="*/ 0 w 213"/>
                  <a:gd name="T3" fmla="*/ 1 h 173"/>
                  <a:gd name="T4" fmla="*/ 0 w 213"/>
                  <a:gd name="T5" fmla="*/ 1 h 173"/>
                  <a:gd name="T6" fmla="*/ 0 w 213"/>
                  <a:gd name="T7" fmla="*/ 1 h 173"/>
                  <a:gd name="T8" fmla="*/ 0 w 213"/>
                  <a:gd name="T9" fmla="*/ 1 h 173"/>
                  <a:gd name="T10" fmla="*/ 0 w 213"/>
                  <a:gd name="T11" fmla="*/ 1 h 173"/>
                  <a:gd name="T12" fmla="*/ 0 w 213"/>
                  <a:gd name="T13" fmla="*/ 1 h 173"/>
                  <a:gd name="T14" fmla="*/ 0 w 213"/>
                  <a:gd name="T15" fmla="*/ 1 h 173"/>
                  <a:gd name="T16" fmla="*/ 0 w 213"/>
                  <a:gd name="T17" fmla="*/ 1 h 173"/>
                  <a:gd name="T18" fmla="*/ 0 w 213"/>
                  <a:gd name="T19" fmla="*/ 1 h 173"/>
                  <a:gd name="T20" fmla="*/ 0 w 213"/>
                  <a:gd name="T21" fmla="*/ 1 h 173"/>
                  <a:gd name="T22" fmla="*/ 0 w 213"/>
                  <a:gd name="T23" fmla="*/ 1 h 173"/>
                  <a:gd name="T24" fmla="*/ 0 w 213"/>
                  <a:gd name="T25" fmla="*/ 1 h 173"/>
                  <a:gd name="T26" fmla="*/ 0 w 213"/>
                  <a:gd name="T27" fmla="*/ 1 h 173"/>
                  <a:gd name="T28" fmla="*/ 0 w 213"/>
                  <a:gd name="T29" fmla="*/ 1 h 173"/>
                  <a:gd name="T30" fmla="*/ 0 w 213"/>
                  <a:gd name="T31" fmla="*/ 1 h 173"/>
                  <a:gd name="T32" fmla="*/ 0 w 213"/>
                  <a:gd name="T33" fmla="*/ 1 h 173"/>
                  <a:gd name="T34" fmla="*/ 0 w 213"/>
                  <a:gd name="T35" fmla="*/ 1 h 173"/>
                  <a:gd name="T36" fmla="*/ 0 w 213"/>
                  <a:gd name="T37" fmla="*/ 1 h 173"/>
                  <a:gd name="T38" fmla="*/ 0 w 213"/>
                  <a:gd name="T39" fmla="*/ 1 h 173"/>
                  <a:gd name="T40" fmla="*/ 0 w 213"/>
                  <a:gd name="T41" fmla="*/ 1 h 173"/>
                  <a:gd name="T42" fmla="*/ 0 w 213"/>
                  <a:gd name="T43" fmla="*/ 1 h 173"/>
                  <a:gd name="T44" fmla="*/ 0 w 213"/>
                  <a:gd name="T45" fmla="*/ 1 h 173"/>
                  <a:gd name="T46" fmla="*/ 0 w 213"/>
                  <a:gd name="T47" fmla="*/ 1 h 173"/>
                  <a:gd name="T48" fmla="*/ 0 w 213"/>
                  <a:gd name="T49" fmla="*/ 1 h 173"/>
                  <a:gd name="T50" fmla="*/ 0 w 213"/>
                  <a:gd name="T51" fmla="*/ 1 h 173"/>
                  <a:gd name="T52" fmla="*/ 0 w 213"/>
                  <a:gd name="T53" fmla="*/ 1 h 173"/>
                  <a:gd name="T54" fmla="*/ 0 w 213"/>
                  <a:gd name="T55" fmla="*/ 1 h 173"/>
                  <a:gd name="T56" fmla="*/ 0 w 213"/>
                  <a:gd name="T57" fmla="*/ 1 h 173"/>
                  <a:gd name="T58" fmla="*/ 0 w 213"/>
                  <a:gd name="T59" fmla="*/ 1 h 173"/>
                  <a:gd name="T60" fmla="*/ 0 w 213"/>
                  <a:gd name="T61" fmla="*/ 1 h 173"/>
                  <a:gd name="T62" fmla="*/ 0 w 213"/>
                  <a:gd name="T63" fmla="*/ 1 h 173"/>
                  <a:gd name="T64" fmla="*/ 0 w 213"/>
                  <a:gd name="T65" fmla="*/ 1 h 173"/>
                  <a:gd name="T66" fmla="*/ 0 w 213"/>
                  <a:gd name="T67" fmla="*/ 1 h 173"/>
                  <a:gd name="T68" fmla="*/ 0 w 213"/>
                  <a:gd name="T69" fmla="*/ 0 h 173"/>
                  <a:gd name="T70" fmla="*/ 0 w 213"/>
                  <a:gd name="T71" fmla="*/ 1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173"/>
                  <a:gd name="T110" fmla="*/ 213 w 213"/>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65" name="Freeform 552"/>
              <p:cNvSpPr>
                <a:spLocks noChangeAspect="1"/>
              </p:cNvSpPr>
              <p:nvPr/>
            </p:nvSpPr>
            <p:spPr bwMode="gray">
              <a:xfrm>
                <a:off x="5154179" y="2939252"/>
                <a:ext cx="89175" cy="77514"/>
              </a:xfrm>
              <a:custGeom>
                <a:avLst/>
                <a:gdLst>
                  <a:gd name="T0" fmla="*/ 0 w 141"/>
                  <a:gd name="T1" fmla="*/ 1 h 106"/>
                  <a:gd name="T2" fmla="*/ 0 w 141"/>
                  <a:gd name="T3" fmla="*/ 1 h 106"/>
                  <a:gd name="T4" fmla="*/ 0 w 141"/>
                  <a:gd name="T5" fmla="*/ 1 h 106"/>
                  <a:gd name="T6" fmla="*/ 0 w 141"/>
                  <a:gd name="T7" fmla="*/ 1 h 106"/>
                  <a:gd name="T8" fmla="*/ 0 w 141"/>
                  <a:gd name="T9" fmla="*/ 1 h 106"/>
                  <a:gd name="T10" fmla="*/ 0 w 141"/>
                  <a:gd name="T11" fmla="*/ 1 h 106"/>
                  <a:gd name="T12" fmla="*/ 0 w 141"/>
                  <a:gd name="T13" fmla="*/ 1 h 106"/>
                  <a:gd name="T14" fmla="*/ 0 w 141"/>
                  <a:gd name="T15" fmla="*/ 1 h 106"/>
                  <a:gd name="T16" fmla="*/ 0 w 141"/>
                  <a:gd name="T17" fmla="*/ 1 h 106"/>
                  <a:gd name="T18" fmla="*/ 0 w 141"/>
                  <a:gd name="T19" fmla="*/ 1 h 106"/>
                  <a:gd name="T20" fmla="*/ 0 w 141"/>
                  <a:gd name="T21" fmla="*/ 1 h 106"/>
                  <a:gd name="T22" fmla="*/ 0 w 141"/>
                  <a:gd name="T23" fmla="*/ 1 h 106"/>
                  <a:gd name="T24" fmla="*/ 0 w 141"/>
                  <a:gd name="T25" fmla="*/ 1 h 106"/>
                  <a:gd name="T26" fmla="*/ 0 w 141"/>
                  <a:gd name="T27" fmla="*/ 1 h 106"/>
                  <a:gd name="T28" fmla="*/ 0 w 141"/>
                  <a:gd name="T29" fmla="*/ 1 h 106"/>
                  <a:gd name="T30" fmla="*/ 0 w 141"/>
                  <a:gd name="T31" fmla="*/ 0 h 106"/>
                  <a:gd name="T32" fmla="*/ 0 w 141"/>
                  <a:gd name="T33" fmla="*/ 1 h 106"/>
                  <a:gd name="T34" fmla="*/ 0 w 141"/>
                  <a:gd name="T35" fmla="*/ 1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06"/>
                  <a:gd name="T56" fmla="*/ 141 w 14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solidFill>
                <a:schemeClr val="bg1">
                  <a:lumMod val="65000"/>
                </a:schemeClr>
              </a:solidFill>
              <a:ln w="3175" cap="rnd">
                <a:solidFill>
                  <a:schemeClr val="bg1">
                    <a:lumMod val="75000"/>
                  </a:schemeClr>
                </a:solid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grpSp>
        <p:sp>
          <p:nvSpPr>
            <p:cNvPr id="417" name="Rectangle 416"/>
            <p:cNvSpPr/>
            <p:nvPr/>
          </p:nvSpPr>
          <p:spPr>
            <a:xfrm>
              <a:off x="485999" y="4525179"/>
              <a:ext cx="1332000" cy="144000"/>
            </a:xfrm>
            <a:prstGeom prst="rect">
              <a:avLst/>
            </a:prstGeom>
            <a:solidFill>
              <a:schemeClr val="bg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b="1" dirty="0">
                  <a:solidFill>
                    <a:schemeClr val="tx1"/>
                  </a:solidFill>
                </a:rPr>
                <a:t>UE hors France</a:t>
              </a:r>
            </a:p>
          </p:txBody>
        </p:sp>
      </p:grpSp>
      <p:grpSp>
        <p:nvGrpSpPr>
          <p:cNvPr id="466" name="Group 465"/>
          <p:cNvGrpSpPr/>
          <p:nvPr/>
        </p:nvGrpSpPr>
        <p:grpSpPr>
          <a:xfrm>
            <a:off x="6070001" y="4936688"/>
            <a:ext cx="1464675" cy="823914"/>
            <a:chOff x="384393" y="4902706"/>
            <a:chExt cx="1464675" cy="823914"/>
          </a:xfrm>
        </p:grpSpPr>
        <p:grpSp>
          <p:nvGrpSpPr>
            <p:cNvPr id="467" name="Group 554"/>
            <p:cNvGrpSpPr/>
            <p:nvPr/>
          </p:nvGrpSpPr>
          <p:grpSpPr>
            <a:xfrm>
              <a:off x="384393" y="4902706"/>
              <a:ext cx="1464675" cy="732410"/>
              <a:chOff x="456401" y="4750544"/>
              <a:chExt cx="1464675" cy="732410"/>
            </a:xfrm>
          </p:grpSpPr>
          <p:grpSp>
            <p:nvGrpSpPr>
              <p:cNvPr id="472" name="Group 248"/>
              <p:cNvGrpSpPr/>
              <p:nvPr/>
            </p:nvGrpSpPr>
            <p:grpSpPr>
              <a:xfrm>
                <a:off x="1058642" y="4977281"/>
                <a:ext cx="362016" cy="409951"/>
                <a:chOff x="3862456" y="3091409"/>
                <a:chExt cx="1472695" cy="1920618"/>
              </a:xfrm>
              <a:solidFill>
                <a:schemeClr val="accent3"/>
              </a:solidFill>
            </p:grpSpPr>
            <p:sp>
              <p:nvSpPr>
                <p:cNvPr id="609" name="Freeform 249"/>
                <p:cNvSpPr>
                  <a:spLocks noChangeAspect="1"/>
                </p:cNvSpPr>
                <p:nvPr/>
              </p:nvSpPr>
              <p:spPr bwMode="gray">
                <a:xfrm>
                  <a:off x="4052608" y="3091409"/>
                  <a:ext cx="432760" cy="502404"/>
                </a:xfrm>
                <a:custGeom>
                  <a:avLst/>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10" name="Freeform 250"/>
                <p:cNvSpPr>
                  <a:spLocks noChangeAspect="1"/>
                </p:cNvSpPr>
                <p:nvPr/>
              </p:nvSpPr>
              <p:spPr bwMode="gray">
                <a:xfrm>
                  <a:off x="5148934" y="3638311"/>
                  <a:ext cx="81306" cy="123448"/>
                </a:xfrm>
                <a:custGeom>
                  <a:avLst/>
                  <a:gdLst>
                    <a:gd name="T0" fmla="*/ 0 w 125"/>
                    <a:gd name="T1" fmla="*/ 1 h 164"/>
                    <a:gd name="T2" fmla="*/ 0 w 125"/>
                    <a:gd name="T3" fmla="*/ 1 h 164"/>
                    <a:gd name="T4" fmla="*/ 0 w 125"/>
                    <a:gd name="T5" fmla="*/ 1 h 164"/>
                    <a:gd name="T6" fmla="*/ 0 w 125"/>
                    <a:gd name="T7" fmla="*/ 1 h 164"/>
                    <a:gd name="T8" fmla="*/ 0 w 125"/>
                    <a:gd name="T9" fmla="*/ 1 h 164"/>
                    <a:gd name="T10" fmla="*/ 0 w 125"/>
                    <a:gd name="T11" fmla="*/ 1 h 164"/>
                    <a:gd name="T12" fmla="*/ 0 w 125"/>
                    <a:gd name="T13" fmla="*/ 0 h 164"/>
                    <a:gd name="T14" fmla="*/ 0 w 125"/>
                    <a:gd name="T15" fmla="*/ 1 h 164"/>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4"/>
                    <a:gd name="T26" fmla="*/ 125 w 125"/>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4">
                      <a:moveTo>
                        <a:pt x="0" y="33"/>
                      </a:moveTo>
                      <a:lnTo>
                        <a:pt x="27" y="164"/>
                      </a:lnTo>
                      <a:lnTo>
                        <a:pt x="115" y="115"/>
                      </a:lnTo>
                      <a:lnTo>
                        <a:pt x="99" y="90"/>
                      </a:lnTo>
                      <a:lnTo>
                        <a:pt x="125" y="61"/>
                      </a:lnTo>
                      <a:lnTo>
                        <a:pt x="125" y="24"/>
                      </a:lnTo>
                      <a:lnTo>
                        <a:pt x="62" y="0"/>
                      </a:lnTo>
                      <a:lnTo>
                        <a:pt x="0" y="3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11" name="Freeform 251"/>
                <p:cNvSpPr>
                  <a:spLocks noChangeAspect="1"/>
                </p:cNvSpPr>
                <p:nvPr/>
              </p:nvSpPr>
              <p:spPr bwMode="gray">
                <a:xfrm>
                  <a:off x="4484057" y="4241196"/>
                  <a:ext cx="271459" cy="320103"/>
                </a:xfrm>
                <a:custGeom>
                  <a:avLst/>
                  <a:gdLst>
                    <a:gd name="T0" fmla="*/ 0 w 439"/>
                    <a:gd name="T1" fmla="*/ 1 h 429"/>
                    <a:gd name="T2" fmla="*/ 0 w 439"/>
                    <a:gd name="T3" fmla="*/ 1 h 429"/>
                    <a:gd name="T4" fmla="*/ 0 w 439"/>
                    <a:gd name="T5" fmla="*/ 1 h 429"/>
                    <a:gd name="T6" fmla="*/ 0 w 439"/>
                    <a:gd name="T7" fmla="*/ 1 h 429"/>
                    <a:gd name="T8" fmla="*/ 0 w 439"/>
                    <a:gd name="T9" fmla="*/ 1 h 429"/>
                    <a:gd name="T10" fmla="*/ 0 w 439"/>
                    <a:gd name="T11" fmla="*/ 1 h 429"/>
                    <a:gd name="T12" fmla="*/ 0 w 439"/>
                    <a:gd name="T13" fmla="*/ 1 h 429"/>
                    <a:gd name="T14" fmla="*/ 0 w 439"/>
                    <a:gd name="T15" fmla="*/ 1 h 429"/>
                    <a:gd name="T16" fmla="*/ 0 w 439"/>
                    <a:gd name="T17" fmla="*/ 1 h 429"/>
                    <a:gd name="T18" fmla="*/ 0 w 439"/>
                    <a:gd name="T19" fmla="*/ 1 h 429"/>
                    <a:gd name="T20" fmla="*/ 0 w 439"/>
                    <a:gd name="T21" fmla="*/ 1 h 429"/>
                    <a:gd name="T22" fmla="*/ 0 w 439"/>
                    <a:gd name="T23" fmla="*/ 1 h 429"/>
                    <a:gd name="T24" fmla="*/ 0 w 439"/>
                    <a:gd name="T25" fmla="*/ 1 h 429"/>
                    <a:gd name="T26" fmla="*/ 0 w 439"/>
                    <a:gd name="T27" fmla="*/ 1 h 429"/>
                    <a:gd name="T28" fmla="*/ 0 w 439"/>
                    <a:gd name="T29" fmla="*/ 0 h 429"/>
                    <a:gd name="T30" fmla="*/ 0 w 439"/>
                    <a:gd name="T31" fmla="*/ 1 h 429"/>
                    <a:gd name="T32" fmla="*/ 0 w 439"/>
                    <a:gd name="T33" fmla="*/ 1 h 429"/>
                    <a:gd name="T34" fmla="*/ 0 w 439"/>
                    <a:gd name="T35" fmla="*/ 1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12" name="Freeform 252"/>
                <p:cNvSpPr>
                  <a:spLocks noChangeAspect="1"/>
                </p:cNvSpPr>
                <p:nvPr/>
              </p:nvSpPr>
              <p:spPr bwMode="gray">
                <a:xfrm>
                  <a:off x="4494548" y="4211052"/>
                  <a:ext cx="22294" cy="30144"/>
                </a:xfrm>
                <a:custGeom>
                  <a:avLst/>
                  <a:gdLst>
                    <a:gd name="T0" fmla="*/ 0 w 35"/>
                    <a:gd name="T1" fmla="*/ 1 h 38"/>
                    <a:gd name="T2" fmla="*/ 0 w 35"/>
                    <a:gd name="T3" fmla="*/ 1 h 38"/>
                    <a:gd name="T4" fmla="*/ 0 w 35"/>
                    <a:gd name="T5" fmla="*/ 0 h 38"/>
                    <a:gd name="T6" fmla="*/ 0 w 35"/>
                    <a:gd name="T7" fmla="*/ 1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13" name="Freeform 253"/>
                <p:cNvSpPr>
                  <a:spLocks noChangeAspect="1"/>
                </p:cNvSpPr>
                <p:nvPr/>
              </p:nvSpPr>
              <p:spPr bwMode="gray">
                <a:xfrm>
                  <a:off x="4665029" y="4554122"/>
                  <a:ext cx="201955" cy="239718"/>
                </a:xfrm>
                <a:custGeom>
                  <a:avLst/>
                  <a:gdLst>
                    <a:gd name="T0" fmla="*/ 0 w 326"/>
                    <a:gd name="T1" fmla="*/ 1 h 322"/>
                    <a:gd name="T2" fmla="*/ 0 w 326"/>
                    <a:gd name="T3" fmla="*/ 1 h 322"/>
                    <a:gd name="T4" fmla="*/ 0 w 326"/>
                    <a:gd name="T5" fmla="*/ 1 h 322"/>
                    <a:gd name="T6" fmla="*/ 0 w 326"/>
                    <a:gd name="T7" fmla="*/ 1 h 322"/>
                    <a:gd name="T8" fmla="*/ 0 w 326"/>
                    <a:gd name="T9" fmla="*/ 1 h 322"/>
                    <a:gd name="T10" fmla="*/ 0 w 326"/>
                    <a:gd name="T11" fmla="*/ 1 h 322"/>
                    <a:gd name="T12" fmla="*/ 0 w 326"/>
                    <a:gd name="T13" fmla="*/ 0 h 322"/>
                    <a:gd name="T14" fmla="*/ 0 w 326"/>
                    <a:gd name="T15" fmla="*/ 1 h 322"/>
                    <a:gd name="T16" fmla="*/ 0 w 326"/>
                    <a:gd name="T17" fmla="*/ 1 h 322"/>
                    <a:gd name="T18" fmla="*/ 0 w 326"/>
                    <a:gd name="T19" fmla="*/ 1 h 322"/>
                    <a:gd name="T20" fmla="*/ 0 w 326"/>
                    <a:gd name="T21" fmla="*/ 1 h 322"/>
                    <a:gd name="T22" fmla="*/ 0 w 326"/>
                    <a:gd name="T23" fmla="*/ 1 h 322"/>
                    <a:gd name="T24" fmla="*/ 0 w 326"/>
                    <a:gd name="T25" fmla="*/ 1 h 322"/>
                    <a:gd name="T26" fmla="*/ 0 w 326"/>
                    <a:gd name="T27" fmla="*/ 1 h 322"/>
                    <a:gd name="T28" fmla="*/ 0 w 326"/>
                    <a:gd name="T29" fmla="*/ 1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14" name="Freeform 254"/>
                <p:cNvSpPr>
                  <a:spLocks noChangeAspect="1"/>
                </p:cNvSpPr>
                <p:nvPr/>
              </p:nvSpPr>
              <p:spPr bwMode="gray">
                <a:xfrm>
                  <a:off x="4860427" y="4150763"/>
                  <a:ext cx="38030" cy="53111"/>
                </a:xfrm>
                <a:custGeom>
                  <a:avLst/>
                  <a:gdLst>
                    <a:gd name="T0" fmla="*/ 0 w 60"/>
                    <a:gd name="T1" fmla="*/ 1 h 69"/>
                    <a:gd name="T2" fmla="*/ 0 w 60"/>
                    <a:gd name="T3" fmla="*/ 1 h 69"/>
                    <a:gd name="T4" fmla="*/ 0 w 60"/>
                    <a:gd name="T5" fmla="*/ 1 h 69"/>
                    <a:gd name="T6" fmla="*/ 0 w 60"/>
                    <a:gd name="T7" fmla="*/ 1 h 69"/>
                    <a:gd name="T8" fmla="*/ 0 w 60"/>
                    <a:gd name="T9" fmla="*/ 0 h 69"/>
                    <a:gd name="T10" fmla="*/ 0 w 60"/>
                    <a:gd name="T11" fmla="*/ 1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15" name="Freeform 255"/>
                <p:cNvSpPr>
                  <a:spLocks noChangeAspect="1"/>
                </p:cNvSpPr>
                <p:nvPr/>
              </p:nvSpPr>
              <p:spPr bwMode="gray">
                <a:xfrm>
                  <a:off x="4418487" y="3758888"/>
                  <a:ext cx="163924" cy="289959"/>
                </a:xfrm>
                <a:custGeom>
                  <a:avLst/>
                  <a:gdLst>
                    <a:gd name="T0" fmla="*/ 0 w 268"/>
                    <a:gd name="T1" fmla="*/ 1 h 389"/>
                    <a:gd name="T2" fmla="*/ 0 w 268"/>
                    <a:gd name="T3" fmla="*/ 1 h 389"/>
                    <a:gd name="T4" fmla="*/ 0 w 268"/>
                    <a:gd name="T5" fmla="*/ 1 h 389"/>
                    <a:gd name="T6" fmla="*/ 0 w 268"/>
                    <a:gd name="T7" fmla="*/ 1 h 389"/>
                    <a:gd name="T8" fmla="*/ 0 w 268"/>
                    <a:gd name="T9" fmla="*/ 1 h 389"/>
                    <a:gd name="T10" fmla="*/ 0 w 268"/>
                    <a:gd name="T11" fmla="*/ 1 h 389"/>
                    <a:gd name="T12" fmla="*/ 0 w 268"/>
                    <a:gd name="T13" fmla="*/ 0 h 389"/>
                    <a:gd name="T14" fmla="*/ 0 w 268"/>
                    <a:gd name="T15" fmla="*/ 1 h 389"/>
                    <a:gd name="T16" fmla="*/ 0 w 268"/>
                    <a:gd name="T17" fmla="*/ 1 h 389"/>
                    <a:gd name="T18" fmla="*/ 0 w 268"/>
                    <a:gd name="T19" fmla="*/ 1 h 389"/>
                    <a:gd name="T20" fmla="*/ 0 w 268"/>
                    <a:gd name="T21" fmla="*/ 1 h 389"/>
                    <a:gd name="T22" fmla="*/ 0 w 268"/>
                    <a:gd name="T23" fmla="*/ 1 h 389"/>
                    <a:gd name="T24" fmla="*/ 0 w 268"/>
                    <a:gd name="T25" fmla="*/ 1 h 389"/>
                    <a:gd name="T26" fmla="*/ 0 w 268"/>
                    <a:gd name="T27" fmla="*/ 1 h 389"/>
                    <a:gd name="T28" fmla="*/ 0 w 268"/>
                    <a:gd name="T29" fmla="*/ 1 h 389"/>
                    <a:gd name="T30" fmla="*/ 0 w 268"/>
                    <a:gd name="T31" fmla="*/ 1 h 389"/>
                    <a:gd name="T32" fmla="*/ 0 w 268"/>
                    <a:gd name="T33" fmla="*/ 1 h 389"/>
                    <a:gd name="T34" fmla="*/ 0 w 268"/>
                    <a:gd name="T35" fmla="*/ 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16" name="Freeform 256"/>
                <p:cNvSpPr>
                  <a:spLocks noChangeAspect="1"/>
                </p:cNvSpPr>
                <p:nvPr/>
              </p:nvSpPr>
              <p:spPr bwMode="gray">
                <a:xfrm>
                  <a:off x="4548315" y="3806258"/>
                  <a:ext cx="279327" cy="208139"/>
                </a:xfrm>
                <a:custGeom>
                  <a:avLst/>
                  <a:gdLst>
                    <a:gd name="T0" fmla="*/ 0 w 454"/>
                    <a:gd name="T1" fmla="*/ 1 h 280"/>
                    <a:gd name="T2" fmla="*/ 0 w 454"/>
                    <a:gd name="T3" fmla="*/ 1 h 280"/>
                    <a:gd name="T4" fmla="*/ 0 w 454"/>
                    <a:gd name="T5" fmla="*/ 1 h 280"/>
                    <a:gd name="T6" fmla="*/ 0 w 454"/>
                    <a:gd name="T7" fmla="*/ 1 h 280"/>
                    <a:gd name="T8" fmla="*/ 0 w 454"/>
                    <a:gd name="T9" fmla="*/ 1 h 280"/>
                    <a:gd name="T10" fmla="*/ 0 w 454"/>
                    <a:gd name="T11" fmla="*/ 0 h 280"/>
                    <a:gd name="T12" fmla="*/ 0 w 454"/>
                    <a:gd name="T13" fmla="*/ 1 h 280"/>
                    <a:gd name="T14" fmla="*/ 0 w 454"/>
                    <a:gd name="T15" fmla="*/ 1 h 280"/>
                    <a:gd name="T16" fmla="*/ 0 w 454"/>
                    <a:gd name="T17" fmla="*/ 1 h 280"/>
                    <a:gd name="T18" fmla="*/ 0 w 454"/>
                    <a:gd name="T19" fmla="*/ 1 h 280"/>
                    <a:gd name="T20" fmla="*/ 0 w 454"/>
                    <a:gd name="T21" fmla="*/ 1 h 280"/>
                    <a:gd name="T22" fmla="*/ 0 w 454"/>
                    <a:gd name="T23" fmla="*/ 1 h 280"/>
                    <a:gd name="T24" fmla="*/ 0 w 454"/>
                    <a:gd name="T25" fmla="*/ 1 h 280"/>
                    <a:gd name="T26" fmla="*/ 0 w 454"/>
                    <a:gd name="T27" fmla="*/ 1 h 280"/>
                    <a:gd name="T28" fmla="*/ 0 w 454"/>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17" name="Freeform 257"/>
                <p:cNvSpPr>
                  <a:spLocks noChangeAspect="1"/>
                </p:cNvSpPr>
                <p:nvPr/>
              </p:nvSpPr>
              <p:spPr bwMode="gray">
                <a:xfrm>
                  <a:off x="4526021" y="3473236"/>
                  <a:ext cx="228183" cy="424890"/>
                </a:xfrm>
                <a:custGeom>
                  <a:avLst/>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18" name="Freeform 258"/>
                <p:cNvSpPr>
                  <a:spLocks noChangeAspect="1"/>
                </p:cNvSpPr>
                <p:nvPr/>
              </p:nvSpPr>
              <p:spPr bwMode="gray">
                <a:xfrm>
                  <a:off x="4477500" y="3994300"/>
                  <a:ext cx="159990" cy="225364"/>
                </a:xfrm>
                <a:custGeom>
                  <a:avLst/>
                  <a:gdLst>
                    <a:gd name="T0" fmla="*/ 0 w 260"/>
                    <a:gd name="T1" fmla="*/ 1 h 301"/>
                    <a:gd name="T2" fmla="*/ 0 w 260"/>
                    <a:gd name="T3" fmla="*/ 1 h 301"/>
                    <a:gd name="T4" fmla="*/ 0 w 260"/>
                    <a:gd name="T5" fmla="*/ 1 h 301"/>
                    <a:gd name="T6" fmla="*/ 0 w 260"/>
                    <a:gd name="T7" fmla="*/ 1 h 301"/>
                    <a:gd name="T8" fmla="*/ 0 w 260"/>
                    <a:gd name="T9" fmla="*/ 1 h 301"/>
                    <a:gd name="T10" fmla="*/ 0 w 260"/>
                    <a:gd name="T11" fmla="*/ 1 h 301"/>
                    <a:gd name="T12" fmla="*/ 0 w 260"/>
                    <a:gd name="T13" fmla="*/ 1 h 301"/>
                    <a:gd name="T14" fmla="*/ 0 w 260"/>
                    <a:gd name="T15" fmla="*/ 0 h 301"/>
                    <a:gd name="T16" fmla="*/ 0 w 260"/>
                    <a:gd name="T17" fmla="*/ 0 h 301"/>
                    <a:gd name="T18" fmla="*/ 0 w 260"/>
                    <a:gd name="T19" fmla="*/ 1 h 301"/>
                    <a:gd name="T20" fmla="*/ 0 w 260"/>
                    <a:gd name="T21" fmla="*/ 1 h 301"/>
                    <a:gd name="T22" fmla="*/ 0 w 260"/>
                    <a:gd name="T23" fmla="*/ 1 h 301"/>
                    <a:gd name="T24" fmla="*/ 0 w 260"/>
                    <a:gd name="T25" fmla="*/ 1 h 301"/>
                    <a:gd name="T26" fmla="*/ 0 w 260"/>
                    <a:gd name="T27" fmla="*/ 1 h 301"/>
                    <a:gd name="T28" fmla="*/ 0 w 260"/>
                    <a:gd name="T29" fmla="*/ 1 h 301"/>
                    <a:gd name="T30" fmla="*/ 0 w 260"/>
                    <a:gd name="T31" fmla="*/ 1 h 301"/>
                    <a:gd name="T32" fmla="*/ 0 w 260"/>
                    <a:gd name="T33" fmla="*/ 1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19" name="Freeform 259"/>
                <p:cNvSpPr>
                  <a:spLocks noChangeAspect="1"/>
                </p:cNvSpPr>
                <p:nvPr/>
              </p:nvSpPr>
              <p:spPr bwMode="gray">
                <a:xfrm>
                  <a:off x="4501105" y="3955543"/>
                  <a:ext cx="406532" cy="479437"/>
                </a:xfrm>
                <a:custGeom>
                  <a:avLst/>
                  <a:gdLst>
                    <a:gd name="T0" fmla="*/ 0 w 659"/>
                    <a:gd name="T1" fmla="*/ 1 h 635"/>
                    <a:gd name="T2" fmla="*/ 0 w 659"/>
                    <a:gd name="T3" fmla="*/ 1 h 635"/>
                    <a:gd name="T4" fmla="*/ 0 w 659"/>
                    <a:gd name="T5" fmla="*/ 1 h 635"/>
                    <a:gd name="T6" fmla="*/ 0 w 659"/>
                    <a:gd name="T7" fmla="*/ 1 h 635"/>
                    <a:gd name="T8" fmla="*/ 0 w 659"/>
                    <a:gd name="T9" fmla="*/ 1 h 635"/>
                    <a:gd name="T10" fmla="*/ 0 w 659"/>
                    <a:gd name="T11" fmla="*/ 1 h 635"/>
                    <a:gd name="T12" fmla="*/ 0 w 659"/>
                    <a:gd name="T13" fmla="*/ 1 h 635"/>
                    <a:gd name="T14" fmla="*/ 0 w 659"/>
                    <a:gd name="T15" fmla="*/ 1 h 635"/>
                    <a:gd name="T16" fmla="*/ 0 w 659"/>
                    <a:gd name="T17" fmla="*/ 1 h 635"/>
                    <a:gd name="T18" fmla="*/ 0 w 659"/>
                    <a:gd name="T19" fmla="*/ 1 h 635"/>
                    <a:gd name="T20" fmla="*/ 0 w 659"/>
                    <a:gd name="T21" fmla="*/ 1 h 635"/>
                    <a:gd name="T22" fmla="*/ 0 w 659"/>
                    <a:gd name="T23" fmla="*/ 1 h 635"/>
                    <a:gd name="T24" fmla="*/ 0 w 659"/>
                    <a:gd name="T25" fmla="*/ 1 h 635"/>
                    <a:gd name="T26" fmla="*/ 0 w 659"/>
                    <a:gd name="T27" fmla="*/ 1 h 635"/>
                    <a:gd name="T28" fmla="*/ 0 w 659"/>
                    <a:gd name="T29" fmla="*/ 1 h 635"/>
                    <a:gd name="T30" fmla="*/ 0 w 659"/>
                    <a:gd name="T31" fmla="*/ 1 h 635"/>
                    <a:gd name="T32" fmla="*/ 0 w 659"/>
                    <a:gd name="T33" fmla="*/ 1 h 635"/>
                    <a:gd name="T34" fmla="*/ 0 w 659"/>
                    <a:gd name="T35" fmla="*/ 1 h 635"/>
                    <a:gd name="T36" fmla="*/ 0 w 659"/>
                    <a:gd name="T37" fmla="*/ 1 h 635"/>
                    <a:gd name="T38" fmla="*/ 0 w 659"/>
                    <a:gd name="T39" fmla="*/ 1 h 635"/>
                    <a:gd name="T40" fmla="*/ 0 w 659"/>
                    <a:gd name="T41" fmla="*/ 1 h 635"/>
                    <a:gd name="T42" fmla="*/ 0 w 659"/>
                    <a:gd name="T43" fmla="*/ 1 h 635"/>
                    <a:gd name="T44" fmla="*/ 0 w 659"/>
                    <a:gd name="T45" fmla="*/ 0 h 635"/>
                    <a:gd name="T46" fmla="*/ 0 w 659"/>
                    <a:gd name="T47" fmla="*/ 1 h 635"/>
                    <a:gd name="T48" fmla="*/ 0 w 659"/>
                    <a:gd name="T49" fmla="*/ 0 h 635"/>
                    <a:gd name="T50" fmla="*/ 0 w 659"/>
                    <a:gd name="T51" fmla="*/ 1 h 635"/>
                    <a:gd name="T52" fmla="*/ 0 w 659"/>
                    <a:gd name="T53" fmla="*/ 1 h 635"/>
                    <a:gd name="T54" fmla="*/ 0 w 659"/>
                    <a:gd name="T55" fmla="*/ 1 h 635"/>
                    <a:gd name="T56" fmla="*/ 0 w 659"/>
                    <a:gd name="T57" fmla="*/ 1 h 635"/>
                    <a:gd name="T58" fmla="*/ 0 w 659"/>
                    <a:gd name="T59" fmla="*/ 1 h 635"/>
                    <a:gd name="T60" fmla="*/ 0 w 659"/>
                    <a:gd name="T61" fmla="*/ 1 h 635"/>
                    <a:gd name="T62" fmla="*/ 0 w 659"/>
                    <a:gd name="T63" fmla="*/ 1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20" name="Freeform 260"/>
                <p:cNvSpPr>
                  <a:spLocks noChangeAspect="1"/>
                </p:cNvSpPr>
                <p:nvPr/>
              </p:nvSpPr>
              <p:spPr bwMode="gray">
                <a:xfrm>
                  <a:off x="4258497" y="3767501"/>
                  <a:ext cx="57701" cy="157898"/>
                </a:xfrm>
                <a:custGeom>
                  <a:avLst/>
                  <a:gdLst>
                    <a:gd name="T0" fmla="*/ 0 w 94"/>
                    <a:gd name="T1" fmla="*/ 1 h 214"/>
                    <a:gd name="T2" fmla="*/ 0 w 94"/>
                    <a:gd name="T3" fmla="*/ 1 h 214"/>
                    <a:gd name="T4" fmla="*/ 0 w 94"/>
                    <a:gd name="T5" fmla="*/ 1 h 214"/>
                    <a:gd name="T6" fmla="*/ 0 w 94"/>
                    <a:gd name="T7" fmla="*/ 1 h 214"/>
                    <a:gd name="T8" fmla="*/ 0 w 94"/>
                    <a:gd name="T9" fmla="*/ 0 h 214"/>
                    <a:gd name="T10" fmla="*/ 0 w 94"/>
                    <a:gd name="T11" fmla="*/ 1 h 214"/>
                    <a:gd name="T12" fmla="*/ 0 w 94"/>
                    <a:gd name="T13" fmla="*/ 1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21" name="Freeform 261"/>
                <p:cNvSpPr>
                  <a:spLocks noChangeAspect="1"/>
                </p:cNvSpPr>
                <p:nvPr/>
              </p:nvSpPr>
              <p:spPr bwMode="gray">
                <a:xfrm>
                  <a:off x="4438158" y="4031622"/>
                  <a:ext cx="41965" cy="35886"/>
                </a:xfrm>
                <a:custGeom>
                  <a:avLst/>
                  <a:gdLst>
                    <a:gd name="T0" fmla="*/ 0 w 62"/>
                    <a:gd name="T1" fmla="*/ 1 h 43"/>
                    <a:gd name="T2" fmla="*/ 1 w 62"/>
                    <a:gd name="T3" fmla="*/ 1 h 43"/>
                    <a:gd name="T4" fmla="*/ 1 w 62"/>
                    <a:gd name="T5" fmla="*/ 0 h 43"/>
                    <a:gd name="T6" fmla="*/ 1 w 62"/>
                    <a:gd name="T7" fmla="*/ 1 h 43"/>
                    <a:gd name="T8" fmla="*/ 0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22" name="Freeform 262"/>
                <p:cNvSpPr>
                  <a:spLocks noChangeAspect="1"/>
                </p:cNvSpPr>
                <p:nvPr/>
              </p:nvSpPr>
              <p:spPr bwMode="gray">
                <a:xfrm>
                  <a:off x="4944356" y="3619651"/>
                  <a:ext cx="322603" cy="381827"/>
                </a:xfrm>
                <a:custGeom>
                  <a:avLst/>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23" name="Freeform 263"/>
                <p:cNvSpPr>
                  <a:spLocks noChangeAspect="1"/>
                </p:cNvSpPr>
                <p:nvPr/>
              </p:nvSpPr>
              <p:spPr bwMode="gray">
                <a:xfrm>
                  <a:off x="5133197" y="3761759"/>
                  <a:ext cx="35408" cy="47370"/>
                </a:xfrm>
                <a:custGeom>
                  <a:avLst/>
                  <a:gdLst>
                    <a:gd name="T0" fmla="*/ 0 w 55"/>
                    <a:gd name="T1" fmla="*/ 1 h 65"/>
                    <a:gd name="T2" fmla="*/ 0 w 55"/>
                    <a:gd name="T3" fmla="*/ 1 h 65"/>
                    <a:gd name="T4" fmla="*/ 0 w 55"/>
                    <a:gd name="T5" fmla="*/ 1 h 65"/>
                    <a:gd name="T6" fmla="*/ 0 w 55"/>
                    <a:gd name="T7" fmla="*/ 1 h 65"/>
                    <a:gd name="T8" fmla="*/ 0 w 55"/>
                    <a:gd name="T9" fmla="*/ 1 h 65"/>
                    <a:gd name="T10" fmla="*/ 0 w 55"/>
                    <a:gd name="T11" fmla="*/ 0 h 65"/>
                    <a:gd name="T12" fmla="*/ 0 w 55"/>
                    <a:gd name="T13" fmla="*/ 1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24" name="Freeform 264"/>
                <p:cNvSpPr>
                  <a:spLocks noChangeAspect="1"/>
                </p:cNvSpPr>
                <p:nvPr/>
              </p:nvSpPr>
              <p:spPr bwMode="gray">
                <a:xfrm>
                  <a:off x="4425044" y="4031622"/>
                  <a:ext cx="119337" cy="160769"/>
                </a:xfrm>
                <a:custGeom>
                  <a:avLst/>
                  <a:gdLst>
                    <a:gd name="T0" fmla="*/ 0 w 192"/>
                    <a:gd name="T1" fmla="*/ 1 h 211"/>
                    <a:gd name="T2" fmla="*/ 0 w 192"/>
                    <a:gd name="T3" fmla="*/ 1 h 211"/>
                    <a:gd name="T4" fmla="*/ 0 w 192"/>
                    <a:gd name="T5" fmla="*/ 1 h 211"/>
                    <a:gd name="T6" fmla="*/ 0 w 192"/>
                    <a:gd name="T7" fmla="*/ 1 h 211"/>
                    <a:gd name="T8" fmla="*/ 0 w 192"/>
                    <a:gd name="T9" fmla="*/ 1 h 211"/>
                    <a:gd name="T10" fmla="*/ 0 w 192"/>
                    <a:gd name="T11" fmla="*/ 0 h 211"/>
                    <a:gd name="T12" fmla="*/ 0 w 192"/>
                    <a:gd name="T13" fmla="*/ 1 h 211"/>
                    <a:gd name="T14" fmla="*/ 0 w 192"/>
                    <a:gd name="T15" fmla="*/ 1 h 211"/>
                    <a:gd name="T16" fmla="*/ 0 w 192"/>
                    <a:gd name="T17" fmla="*/ 1 h 211"/>
                    <a:gd name="T18" fmla="*/ 0 w 192"/>
                    <a:gd name="T19" fmla="*/ 1 h 211"/>
                    <a:gd name="T20" fmla="*/ 0 w 192"/>
                    <a:gd name="T21" fmla="*/ 1 h 211"/>
                    <a:gd name="T22" fmla="*/ 0 w 192"/>
                    <a:gd name="T23" fmla="*/ 1 h 211"/>
                    <a:gd name="T24" fmla="*/ 0 w 192"/>
                    <a:gd name="T25" fmla="*/ 1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25" name="Freeform 265"/>
                <p:cNvSpPr>
                  <a:spLocks noChangeAspect="1"/>
                </p:cNvSpPr>
                <p:nvPr/>
              </p:nvSpPr>
              <p:spPr bwMode="gray">
                <a:xfrm>
                  <a:off x="3880815" y="3734486"/>
                  <a:ext cx="65570" cy="17225"/>
                </a:xfrm>
                <a:custGeom>
                  <a:avLst/>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26" name="Freeform 266"/>
                <p:cNvSpPr>
                  <a:spLocks noChangeAspect="1"/>
                </p:cNvSpPr>
                <p:nvPr/>
              </p:nvSpPr>
              <p:spPr bwMode="gray">
                <a:xfrm>
                  <a:off x="4173256" y="3797645"/>
                  <a:ext cx="90486" cy="167946"/>
                </a:xfrm>
                <a:custGeom>
                  <a:avLst/>
                  <a:gdLst>
                    <a:gd name="T0" fmla="*/ 0 w 148"/>
                    <a:gd name="T1" fmla="*/ 1 h 225"/>
                    <a:gd name="T2" fmla="*/ 0 w 148"/>
                    <a:gd name="T3" fmla="*/ 1 h 225"/>
                    <a:gd name="T4" fmla="*/ 0 w 148"/>
                    <a:gd name="T5" fmla="*/ 1 h 225"/>
                    <a:gd name="T6" fmla="*/ 0 w 148"/>
                    <a:gd name="T7" fmla="*/ 0 h 225"/>
                    <a:gd name="T8" fmla="*/ 0 w 148"/>
                    <a:gd name="T9" fmla="*/ 1 h 225"/>
                    <a:gd name="T10" fmla="*/ 0 w 148"/>
                    <a:gd name="T11" fmla="*/ 1 h 225"/>
                    <a:gd name="T12" fmla="*/ 0 w 148"/>
                    <a:gd name="T13" fmla="*/ 1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27" name="Freeform 267"/>
                <p:cNvSpPr>
                  <a:spLocks noChangeAspect="1"/>
                </p:cNvSpPr>
                <p:nvPr/>
              </p:nvSpPr>
              <p:spPr bwMode="gray">
                <a:xfrm>
                  <a:off x="3916223" y="3761759"/>
                  <a:ext cx="157367" cy="137802"/>
                </a:xfrm>
                <a:custGeom>
                  <a:avLst/>
                  <a:gdLst>
                    <a:gd name="T0" fmla="*/ 0 w 254"/>
                    <a:gd name="T1" fmla="*/ 1 h 186"/>
                    <a:gd name="T2" fmla="*/ 0 w 254"/>
                    <a:gd name="T3" fmla="*/ 1 h 186"/>
                    <a:gd name="T4" fmla="*/ 0 w 254"/>
                    <a:gd name="T5" fmla="*/ 0 h 186"/>
                    <a:gd name="T6" fmla="*/ 0 w 254"/>
                    <a:gd name="T7" fmla="*/ 1 h 186"/>
                    <a:gd name="T8" fmla="*/ 0 w 254"/>
                    <a:gd name="T9" fmla="*/ 1 h 186"/>
                    <a:gd name="T10" fmla="*/ 0 w 254"/>
                    <a:gd name="T11" fmla="*/ 1 h 186"/>
                    <a:gd name="T12" fmla="*/ 0 w 254"/>
                    <a:gd name="T13" fmla="*/ 1 h 186"/>
                    <a:gd name="T14" fmla="*/ 0 w 254"/>
                    <a:gd name="T15" fmla="*/ 1 h 186"/>
                    <a:gd name="T16" fmla="*/ 0 w 254"/>
                    <a:gd name="T17" fmla="*/ 1 h 186"/>
                    <a:gd name="T18" fmla="*/ 0 w 254"/>
                    <a:gd name="T19" fmla="*/ 1 h 186"/>
                    <a:gd name="T20" fmla="*/ 0 w 254"/>
                    <a:gd name="T21" fmla="*/ 1 h 186"/>
                    <a:gd name="T22" fmla="*/ 0 w 254"/>
                    <a:gd name="T23" fmla="*/ 1 h 186"/>
                    <a:gd name="T24" fmla="*/ 0 w 254"/>
                    <a:gd name="T25" fmla="*/ 1 h 186"/>
                    <a:gd name="T26" fmla="*/ 0 w 254"/>
                    <a:gd name="T27" fmla="*/ 1 h 186"/>
                    <a:gd name="T28" fmla="*/ 0 w 254"/>
                    <a:gd name="T29" fmla="*/ 1 h 186"/>
                    <a:gd name="T30" fmla="*/ 0 w 254"/>
                    <a:gd name="T31" fmla="*/ 1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28" name="Freeform 268"/>
                <p:cNvSpPr>
                  <a:spLocks noChangeAspect="1"/>
                </p:cNvSpPr>
                <p:nvPr/>
              </p:nvSpPr>
              <p:spPr bwMode="gray">
                <a:xfrm>
                  <a:off x="4053919" y="3813435"/>
                  <a:ext cx="128517" cy="162205"/>
                </a:xfrm>
                <a:custGeom>
                  <a:avLst/>
                  <a:gdLst>
                    <a:gd name="T0" fmla="*/ 0 w 204"/>
                    <a:gd name="T1" fmla="*/ 1 h 219"/>
                    <a:gd name="T2" fmla="*/ 0 w 204"/>
                    <a:gd name="T3" fmla="*/ 1 h 219"/>
                    <a:gd name="T4" fmla="*/ 0 w 204"/>
                    <a:gd name="T5" fmla="*/ 1 h 219"/>
                    <a:gd name="T6" fmla="*/ 0 w 204"/>
                    <a:gd name="T7" fmla="*/ 1 h 219"/>
                    <a:gd name="T8" fmla="*/ 0 w 204"/>
                    <a:gd name="T9" fmla="*/ 1 h 219"/>
                    <a:gd name="T10" fmla="*/ 0 w 204"/>
                    <a:gd name="T11" fmla="*/ 0 h 219"/>
                    <a:gd name="T12" fmla="*/ 0 w 204"/>
                    <a:gd name="T13" fmla="*/ 1 h 219"/>
                    <a:gd name="T14" fmla="*/ 0 w 204"/>
                    <a:gd name="T15" fmla="*/ 1 h 219"/>
                    <a:gd name="T16" fmla="*/ 0 w 204"/>
                    <a:gd name="T17" fmla="*/ 1 h 219"/>
                    <a:gd name="T18" fmla="*/ 0 w 204"/>
                    <a:gd name="T19" fmla="*/ 1 h 219"/>
                    <a:gd name="T20" fmla="*/ 0 w 204"/>
                    <a:gd name="T21" fmla="*/ 1 h 219"/>
                    <a:gd name="T22" fmla="*/ 0 w 204"/>
                    <a:gd name="T23" fmla="*/ 1 h 219"/>
                    <a:gd name="T24" fmla="*/ 0 w 204"/>
                    <a:gd name="T25" fmla="*/ 1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29" name="Freeform 269"/>
                <p:cNvSpPr>
                  <a:spLocks noChangeAspect="1"/>
                </p:cNvSpPr>
                <p:nvPr/>
              </p:nvSpPr>
              <p:spPr bwMode="gray">
                <a:xfrm>
                  <a:off x="4966650" y="3969898"/>
                  <a:ext cx="166547" cy="241154"/>
                </a:xfrm>
                <a:custGeom>
                  <a:avLst/>
                  <a:gdLst>
                    <a:gd name="T0" fmla="*/ 0 w 274"/>
                    <a:gd name="T1" fmla="*/ 1 h 319"/>
                    <a:gd name="T2" fmla="*/ 0 w 274"/>
                    <a:gd name="T3" fmla="*/ 1 h 319"/>
                    <a:gd name="T4" fmla="*/ 0 w 274"/>
                    <a:gd name="T5" fmla="*/ 1 h 319"/>
                    <a:gd name="T6" fmla="*/ 0 w 274"/>
                    <a:gd name="T7" fmla="*/ 1 h 319"/>
                    <a:gd name="T8" fmla="*/ 0 w 274"/>
                    <a:gd name="T9" fmla="*/ 1 h 319"/>
                    <a:gd name="T10" fmla="*/ 0 w 274"/>
                    <a:gd name="T11" fmla="*/ 1 h 319"/>
                    <a:gd name="T12" fmla="*/ 0 w 274"/>
                    <a:gd name="T13" fmla="*/ 1 h 319"/>
                    <a:gd name="T14" fmla="*/ 0 w 274"/>
                    <a:gd name="T15" fmla="*/ 1 h 319"/>
                    <a:gd name="T16" fmla="*/ 0 w 274"/>
                    <a:gd name="T17" fmla="*/ 1 h 319"/>
                    <a:gd name="T18" fmla="*/ 0 w 274"/>
                    <a:gd name="T19" fmla="*/ 1 h 319"/>
                    <a:gd name="T20" fmla="*/ 0 w 274"/>
                    <a:gd name="T21" fmla="*/ 1 h 319"/>
                    <a:gd name="T22" fmla="*/ 0 w 274"/>
                    <a:gd name="T23" fmla="*/ 0 h 319"/>
                    <a:gd name="T24" fmla="*/ 0 w 274"/>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30" name="Freeform 270"/>
                <p:cNvSpPr>
                  <a:spLocks noChangeAspect="1"/>
                </p:cNvSpPr>
                <p:nvPr/>
              </p:nvSpPr>
              <p:spPr bwMode="gray">
                <a:xfrm>
                  <a:off x="3994907" y="3875159"/>
                  <a:ext cx="82618" cy="100481"/>
                </a:xfrm>
                <a:custGeom>
                  <a:avLst/>
                  <a:gdLst>
                    <a:gd name="T0" fmla="*/ 0 w 137"/>
                    <a:gd name="T1" fmla="*/ 1 h 138"/>
                    <a:gd name="T2" fmla="*/ 0 w 137"/>
                    <a:gd name="T3" fmla="*/ 0 h 138"/>
                    <a:gd name="T4" fmla="*/ 0 w 137"/>
                    <a:gd name="T5" fmla="*/ 1 h 138"/>
                    <a:gd name="T6" fmla="*/ 0 w 137"/>
                    <a:gd name="T7" fmla="*/ 1 h 138"/>
                    <a:gd name="T8" fmla="*/ 0 w 137"/>
                    <a:gd name="T9" fmla="*/ 1 h 138"/>
                    <a:gd name="T10" fmla="*/ 0 w 137"/>
                    <a:gd name="T11" fmla="*/ 1 h 138"/>
                    <a:gd name="T12" fmla="*/ 0 w 137"/>
                    <a:gd name="T13" fmla="*/ 1 h 138"/>
                    <a:gd name="T14" fmla="*/ 0 w 137"/>
                    <a:gd name="T15" fmla="*/ 1 h 138"/>
                    <a:gd name="T16" fmla="*/ 0 w 137"/>
                    <a:gd name="T17" fmla="*/ 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31" name="Freeform 271"/>
                <p:cNvSpPr>
                  <a:spLocks noChangeAspect="1"/>
                </p:cNvSpPr>
                <p:nvPr/>
              </p:nvSpPr>
              <p:spPr bwMode="gray">
                <a:xfrm>
                  <a:off x="4438158" y="3203373"/>
                  <a:ext cx="334406" cy="377521"/>
                </a:xfrm>
                <a:custGeom>
                  <a:avLst/>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32" name="Freeform 272"/>
                <p:cNvSpPr>
                  <a:spLocks noChangeAspect="1"/>
                </p:cNvSpPr>
                <p:nvPr/>
              </p:nvSpPr>
              <p:spPr bwMode="gray">
                <a:xfrm>
                  <a:off x="5158113" y="4404836"/>
                  <a:ext cx="154745" cy="361731"/>
                </a:xfrm>
                <a:custGeom>
                  <a:avLst/>
                  <a:gdLst>
                    <a:gd name="T0" fmla="*/ 0 w 244"/>
                    <a:gd name="T1" fmla="*/ 1 h 482"/>
                    <a:gd name="T2" fmla="*/ 0 w 244"/>
                    <a:gd name="T3" fmla="*/ 1 h 482"/>
                    <a:gd name="T4" fmla="*/ 0 w 244"/>
                    <a:gd name="T5" fmla="*/ 1 h 482"/>
                    <a:gd name="T6" fmla="*/ 0 w 244"/>
                    <a:gd name="T7" fmla="*/ 1 h 482"/>
                    <a:gd name="T8" fmla="*/ 0 w 244"/>
                    <a:gd name="T9" fmla="*/ 1 h 482"/>
                    <a:gd name="T10" fmla="*/ 0 w 244"/>
                    <a:gd name="T11" fmla="*/ 1 h 482"/>
                    <a:gd name="T12" fmla="*/ 0 w 244"/>
                    <a:gd name="T13" fmla="*/ 0 h 482"/>
                    <a:gd name="T14" fmla="*/ 0 w 244"/>
                    <a:gd name="T15" fmla="*/ 1 h 482"/>
                    <a:gd name="T16" fmla="*/ 0 w 244"/>
                    <a:gd name="T17" fmla="*/ 1 h 482"/>
                    <a:gd name="T18" fmla="*/ 0 w 244"/>
                    <a:gd name="T19" fmla="*/ 1 h 482"/>
                    <a:gd name="T20" fmla="*/ 0 w 244"/>
                    <a:gd name="T21" fmla="*/ 1 h 482"/>
                    <a:gd name="T22" fmla="*/ 0 w 244"/>
                    <a:gd name="T23" fmla="*/ 1 h 482"/>
                    <a:gd name="T24" fmla="*/ 0 w 244"/>
                    <a:gd name="T25" fmla="*/ 1 h 482"/>
                    <a:gd name="T26" fmla="*/ 0 w 244"/>
                    <a:gd name="T27" fmla="*/ 1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33" name="Freeform 273"/>
                <p:cNvSpPr>
                  <a:spLocks noChangeAspect="1"/>
                </p:cNvSpPr>
                <p:nvPr/>
              </p:nvSpPr>
              <p:spPr bwMode="gray">
                <a:xfrm>
                  <a:off x="4940422" y="4333064"/>
                  <a:ext cx="66881" cy="202397"/>
                </a:xfrm>
                <a:custGeom>
                  <a:avLst/>
                  <a:gdLst>
                    <a:gd name="T0" fmla="*/ 0 w 112"/>
                    <a:gd name="T1" fmla="*/ 1 h 271"/>
                    <a:gd name="T2" fmla="*/ 0 w 112"/>
                    <a:gd name="T3" fmla="*/ 1 h 271"/>
                    <a:gd name="T4" fmla="*/ 0 w 112"/>
                    <a:gd name="T5" fmla="*/ 1 h 271"/>
                    <a:gd name="T6" fmla="*/ 0 w 112"/>
                    <a:gd name="T7" fmla="*/ 1 h 271"/>
                    <a:gd name="T8" fmla="*/ 0 w 112"/>
                    <a:gd name="T9" fmla="*/ 1 h 271"/>
                    <a:gd name="T10" fmla="*/ 0 w 112"/>
                    <a:gd name="T11" fmla="*/ 1 h 271"/>
                    <a:gd name="T12" fmla="*/ 0 w 112"/>
                    <a:gd name="T13" fmla="*/ 1 h 271"/>
                    <a:gd name="T14" fmla="*/ 0 w 112"/>
                    <a:gd name="T15" fmla="*/ 1 h 271"/>
                    <a:gd name="T16" fmla="*/ 0 w 112"/>
                    <a:gd name="T17" fmla="*/ 1 h 271"/>
                    <a:gd name="T18" fmla="*/ 0 w 112"/>
                    <a:gd name="T19" fmla="*/ 1 h 271"/>
                    <a:gd name="T20" fmla="*/ 0 w 112"/>
                    <a:gd name="T21" fmla="*/ 1 h 271"/>
                    <a:gd name="T22" fmla="*/ 0 w 112"/>
                    <a:gd name="T23" fmla="*/ 0 h 271"/>
                    <a:gd name="T24" fmla="*/ 0 w 112"/>
                    <a:gd name="T25" fmla="*/ 1 h 271"/>
                    <a:gd name="T26" fmla="*/ 0 w 112"/>
                    <a:gd name="T27" fmla="*/ 1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34" name="Freeform 274"/>
                <p:cNvSpPr>
                  <a:spLocks noChangeAspect="1"/>
                </p:cNvSpPr>
                <p:nvPr/>
              </p:nvSpPr>
              <p:spPr bwMode="gray">
                <a:xfrm>
                  <a:off x="3980481" y="3431608"/>
                  <a:ext cx="346208" cy="393310"/>
                </a:xfrm>
                <a:custGeom>
                  <a:avLst/>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35" name="Freeform 275"/>
                <p:cNvSpPr>
                  <a:spLocks noChangeAspect="1"/>
                </p:cNvSpPr>
                <p:nvPr/>
              </p:nvSpPr>
              <p:spPr bwMode="gray">
                <a:xfrm>
                  <a:off x="3875570" y="3369884"/>
                  <a:ext cx="259656" cy="334457"/>
                </a:xfrm>
                <a:custGeom>
                  <a:avLst/>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36" name="Freeform 276"/>
                <p:cNvSpPr>
                  <a:spLocks noChangeAspect="1"/>
                </p:cNvSpPr>
                <p:nvPr/>
              </p:nvSpPr>
              <p:spPr bwMode="gray">
                <a:xfrm>
                  <a:off x="3960810" y="3130166"/>
                  <a:ext cx="249165" cy="226799"/>
                </a:xfrm>
                <a:custGeom>
                  <a:avLst/>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37" name="Freeform 277"/>
                <p:cNvSpPr>
                  <a:spLocks noChangeAspect="1"/>
                </p:cNvSpPr>
                <p:nvPr/>
              </p:nvSpPr>
              <p:spPr bwMode="gray">
                <a:xfrm>
                  <a:off x="4878786" y="4360337"/>
                  <a:ext cx="226871" cy="433503"/>
                </a:xfrm>
                <a:custGeom>
                  <a:avLst/>
                  <a:gdLst>
                    <a:gd name="T0" fmla="*/ 0 w 365"/>
                    <a:gd name="T1" fmla="*/ 1 h 578"/>
                    <a:gd name="T2" fmla="*/ 0 w 365"/>
                    <a:gd name="T3" fmla="*/ 1 h 578"/>
                    <a:gd name="T4" fmla="*/ 0 w 365"/>
                    <a:gd name="T5" fmla="*/ 1 h 578"/>
                    <a:gd name="T6" fmla="*/ 0 w 365"/>
                    <a:gd name="T7" fmla="*/ 1 h 578"/>
                    <a:gd name="T8" fmla="*/ 0 w 365"/>
                    <a:gd name="T9" fmla="*/ 1 h 578"/>
                    <a:gd name="T10" fmla="*/ 0 w 365"/>
                    <a:gd name="T11" fmla="*/ 1 h 578"/>
                    <a:gd name="T12" fmla="*/ 0 w 365"/>
                    <a:gd name="T13" fmla="*/ 1 h 578"/>
                    <a:gd name="T14" fmla="*/ 0 w 365"/>
                    <a:gd name="T15" fmla="*/ 1 h 578"/>
                    <a:gd name="T16" fmla="*/ 0 w 365"/>
                    <a:gd name="T17" fmla="*/ 1 h 578"/>
                    <a:gd name="T18" fmla="*/ 0 w 365"/>
                    <a:gd name="T19" fmla="*/ 1 h 578"/>
                    <a:gd name="T20" fmla="*/ 0 w 365"/>
                    <a:gd name="T21" fmla="*/ 1 h 578"/>
                    <a:gd name="T22" fmla="*/ 0 w 365"/>
                    <a:gd name="T23" fmla="*/ 1 h 578"/>
                    <a:gd name="T24" fmla="*/ 0 w 365"/>
                    <a:gd name="T25" fmla="*/ 1 h 578"/>
                    <a:gd name="T26" fmla="*/ 0 w 365"/>
                    <a:gd name="T27" fmla="*/ 0 h 578"/>
                    <a:gd name="T28" fmla="*/ 0 w 365"/>
                    <a:gd name="T29" fmla="*/ 1 h 578"/>
                    <a:gd name="T30" fmla="*/ 0 w 365"/>
                    <a:gd name="T31" fmla="*/ 1 h 578"/>
                    <a:gd name="T32" fmla="*/ 0 w 365"/>
                    <a:gd name="T33" fmla="*/ 1 h 578"/>
                    <a:gd name="T34" fmla="*/ 0 w 365"/>
                    <a:gd name="T35" fmla="*/ 1 h 578"/>
                    <a:gd name="T36" fmla="*/ 0 w 365"/>
                    <a:gd name="T37" fmla="*/ 1 h 578"/>
                    <a:gd name="T38" fmla="*/ 0 w 365"/>
                    <a:gd name="T39" fmla="*/ 1 h 578"/>
                    <a:gd name="T40" fmla="*/ 0 w 365"/>
                    <a:gd name="T41" fmla="*/ 1 h 578"/>
                    <a:gd name="T42" fmla="*/ 0 w 365"/>
                    <a:gd name="T43" fmla="*/ 1 h 578"/>
                    <a:gd name="T44" fmla="*/ 0 w 365"/>
                    <a:gd name="T45" fmla="*/ 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38" name="Freeform 278"/>
                <p:cNvSpPr>
                  <a:spLocks noChangeAspect="1"/>
                </p:cNvSpPr>
                <p:nvPr/>
              </p:nvSpPr>
              <p:spPr bwMode="gray">
                <a:xfrm>
                  <a:off x="4242760" y="3471800"/>
                  <a:ext cx="339651" cy="314361"/>
                </a:xfrm>
                <a:custGeom>
                  <a:avLst/>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39" name="Freeform 279"/>
                <p:cNvSpPr>
                  <a:spLocks noChangeAspect="1"/>
                </p:cNvSpPr>
                <p:nvPr/>
              </p:nvSpPr>
              <p:spPr bwMode="gray">
                <a:xfrm>
                  <a:off x="4301773" y="3730179"/>
                  <a:ext cx="245231" cy="251202"/>
                </a:xfrm>
                <a:custGeom>
                  <a:avLst/>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40" name="Freeform 280"/>
                <p:cNvSpPr>
                  <a:spLocks noChangeAspect="1"/>
                </p:cNvSpPr>
                <p:nvPr/>
              </p:nvSpPr>
              <p:spPr bwMode="gray">
                <a:xfrm>
                  <a:off x="3880815" y="3761759"/>
                  <a:ext cx="65570" cy="44499"/>
                </a:xfrm>
                <a:custGeom>
                  <a:avLst/>
                  <a:gdLst>
                    <a:gd name="T0" fmla="*/ 0 w 104"/>
                    <a:gd name="T1" fmla="*/ 1 h 62"/>
                    <a:gd name="T2" fmla="*/ 0 w 104"/>
                    <a:gd name="T3" fmla="*/ 1 h 62"/>
                    <a:gd name="T4" fmla="*/ 0 w 104"/>
                    <a:gd name="T5" fmla="*/ 1 h 62"/>
                    <a:gd name="T6" fmla="*/ 0 w 104"/>
                    <a:gd name="T7" fmla="*/ 1 h 62"/>
                    <a:gd name="T8" fmla="*/ 0 w 104"/>
                    <a:gd name="T9" fmla="*/ 1 h 62"/>
                    <a:gd name="T10" fmla="*/ 0 w 104"/>
                    <a:gd name="T11" fmla="*/ 1 h 62"/>
                    <a:gd name="T12" fmla="*/ 0 w 104"/>
                    <a:gd name="T13" fmla="*/ 0 h 62"/>
                    <a:gd name="T14" fmla="*/ 0 w 104"/>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41" name="Freeform 281"/>
                <p:cNvSpPr>
                  <a:spLocks noChangeAspect="1"/>
                </p:cNvSpPr>
                <p:nvPr/>
              </p:nvSpPr>
              <p:spPr bwMode="gray">
                <a:xfrm>
                  <a:off x="4860427" y="4116313"/>
                  <a:ext cx="38030" cy="41628"/>
                </a:xfrm>
                <a:custGeom>
                  <a:avLst/>
                  <a:gdLst>
                    <a:gd name="T0" fmla="*/ 0 w 58"/>
                    <a:gd name="T1" fmla="*/ 1 h 56"/>
                    <a:gd name="T2" fmla="*/ 1 w 58"/>
                    <a:gd name="T3" fmla="*/ 1 h 56"/>
                    <a:gd name="T4" fmla="*/ 1 w 58"/>
                    <a:gd name="T5" fmla="*/ 0 h 56"/>
                    <a:gd name="T6" fmla="*/ 1 w 58"/>
                    <a:gd name="T7" fmla="*/ 1 h 56"/>
                    <a:gd name="T8" fmla="*/ 0 w 58"/>
                    <a:gd name="T9" fmla="*/ 1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42" name="Freeform 282"/>
                <p:cNvSpPr>
                  <a:spLocks noChangeAspect="1"/>
                </p:cNvSpPr>
                <p:nvPr/>
              </p:nvSpPr>
              <p:spPr bwMode="gray">
                <a:xfrm>
                  <a:off x="3862456" y="3656972"/>
                  <a:ext cx="135074" cy="109093"/>
                </a:xfrm>
                <a:custGeom>
                  <a:avLst/>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43" name="Freeform 283"/>
                <p:cNvSpPr>
                  <a:spLocks noChangeAspect="1"/>
                </p:cNvSpPr>
                <p:nvPr/>
              </p:nvSpPr>
              <p:spPr bwMode="gray">
                <a:xfrm>
                  <a:off x="3954253" y="3833531"/>
                  <a:ext cx="68193" cy="78949"/>
                </a:xfrm>
                <a:custGeom>
                  <a:avLst/>
                  <a:gdLst>
                    <a:gd name="T0" fmla="*/ 0 w 106"/>
                    <a:gd name="T1" fmla="*/ 1 h 104"/>
                    <a:gd name="T2" fmla="*/ 0 w 106"/>
                    <a:gd name="T3" fmla="*/ 1 h 104"/>
                    <a:gd name="T4" fmla="*/ 0 w 106"/>
                    <a:gd name="T5" fmla="*/ 1 h 104"/>
                    <a:gd name="T6" fmla="*/ 0 w 106"/>
                    <a:gd name="T7" fmla="*/ 1 h 104"/>
                    <a:gd name="T8" fmla="*/ 0 w 106"/>
                    <a:gd name="T9" fmla="*/ 0 h 104"/>
                    <a:gd name="T10" fmla="*/ 0 w 106"/>
                    <a:gd name="T11" fmla="*/ 1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44" name="Freeform 284"/>
                <p:cNvSpPr>
                  <a:spLocks noChangeAspect="1"/>
                </p:cNvSpPr>
                <p:nvPr/>
              </p:nvSpPr>
              <p:spPr bwMode="gray">
                <a:xfrm>
                  <a:off x="5117460" y="3780420"/>
                  <a:ext cx="217691" cy="354554"/>
                </a:xfrm>
                <a:custGeom>
                  <a:avLst/>
                  <a:gdLst>
                    <a:gd name="T0" fmla="*/ 0 w 355"/>
                    <a:gd name="T1" fmla="*/ 1 h 471"/>
                    <a:gd name="T2" fmla="*/ 0 w 355"/>
                    <a:gd name="T3" fmla="*/ 1 h 471"/>
                    <a:gd name="T4" fmla="*/ 0 w 355"/>
                    <a:gd name="T5" fmla="*/ 1 h 471"/>
                    <a:gd name="T6" fmla="*/ 0 w 355"/>
                    <a:gd name="T7" fmla="*/ 1 h 471"/>
                    <a:gd name="T8" fmla="*/ 0 w 355"/>
                    <a:gd name="T9" fmla="*/ 1 h 471"/>
                    <a:gd name="T10" fmla="*/ 0 w 355"/>
                    <a:gd name="T11" fmla="*/ 1 h 471"/>
                    <a:gd name="T12" fmla="*/ 0 w 355"/>
                    <a:gd name="T13" fmla="*/ 1 h 471"/>
                    <a:gd name="T14" fmla="*/ 0 w 355"/>
                    <a:gd name="T15" fmla="*/ 1 h 471"/>
                    <a:gd name="T16" fmla="*/ 0 w 355"/>
                    <a:gd name="T17" fmla="*/ 1 h 471"/>
                    <a:gd name="T18" fmla="*/ 0 w 355"/>
                    <a:gd name="T19" fmla="*/ 0 h 471"/>
                    <a:gd name="T20" fmla="*/ 0 w 355"/>
                    <a:gd name="T21" fmla="*/ 1 h 471"/>
                    <a:gd name="T22" fmla="*/ 0 w 355"/>
                    <a:gd name="T23" fmla="*/ 1 h 471"/>
                    <a:gd name="T24" fmla="*/ 0 w 355"/>
                    <a:gd name="T25" fmla="*/ 1 h 471"/>
                    <a:gd name="T26" fmla="*/ 0 w 355"/>
                    <a:gd name="T27" fmla="*/ 1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45" name="Freeform 285"/>
                <p:cNvSpPr>
                  <a:spLocks noChangeAspect="1"/>
                </p:cNvSpPr>
                <p:nvPr/>
              </p:nvSpPr>
              <p:spPr bwMode="gray">
                <a:xfrm>
                  <a:off x="4773875" y="4496704"/>
                  <a:ext cx="170481" cy="188043"/>
                </a:xfrm>
                <a:custGeom>
                  <a:avLst/>
                  <a:gdLst>
                    <a:gd name="T0" fmla="*/ 0 w 273"/>
                    <a:gd name="T1" fmla="*/ 1 h 251"/>
                    <a:gd name="T2" fmla="*/ 0 w 273"/>
                    <a:gd name="T3" fmla="*/ 1 h 251"/>
                    <a:gd name="T4" fmla="*/ 0 w 273"/>
                    <a:gd name="T5" fmla="*/ 1 h 251"/>
                    <a:gd name="T6" fmla="*/ 0 w 273"/>
                    <a:gd name="T7" fmla="*/ 1 h 251"/>
                    <a:gd name="T8" fmla="*/ 0 w 273"/>
                    <a:gd name="T9" fmla="*/ 0 h 251"/>
                    <a:gd name="T10" fmla="*/ 0 w 273"/>
                    <a:gd name="T11" fmla="*/ 1 h 251"/>
                    <a:gd name="T12" fmla="*/ 0 w 273"/>
                    <a:gd name="T13" fmla="*/ 1 h 251"/>
                    <a:gd name="T14" fmla="*/ 0 w 273"/>
                    <a:gd name="T15" fmla="*/ 1 h 251"/>
                    <a:gd name="T16" fmla="*/ 0 w 273"/>
                    <a:gd name="T17" fmla="*/ 1 h 251"/>
                    <a:gd name="T18" fmla="*/ 0 w 273"/>
                    <a:gd name="T19" fmla="*/ 1 h 251"/>
                    <a:gd name="T20" fmla="*/ 0 w 273"/>
                    <a:gd name="T21" fmla="*/ 1 h 251"/>
                    <a:gd name="T22" fmla="*/ 0 w 273"/>
                    <a:gd name="T23" fmla="*/ 1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46" name="Freeform 286"/>
                <p:cNvSpPr>
                  <a:spLocks noChangeAspect="1"/>
                </p:cNvSpPr>
                <p:nvPr/>
              </p:nvSpPr>
              <p:spPr bwMode="gray">
                <a:xfrm>
                  <a:off x="4484057" y="4529719"/>
                  <a:ext cx="289818" cy="334457"/>
                </a:xfrm>
                <a:custGeom>
                  <a:avLst/>
                  <a:gdLst>
                    <a:gd name="T0" fmla="*/ 0 w 471"/>
                    <a:gd name="T1" fmla="*/ 1 h 442"/>
                    <a:gd name="T2" fmla="*/ 0 w 471"/>
                    <a:gd name="T3" fmla="*/ 0 h 442"/>
                    <a:gd name="T4" fmla="*/ 0 w 471"/>
                    <a:gd name="T5" fmla="*/ 1 h 442"/>
                    <a:gd name="T6" fmla="*/ 0 w 471"/>
                    <a:gd name="T7" fmla="*/ 1 h 442"/>
                    <a:gd name="T8" fmla="*/ 0 w 471"/>
                    <a:gd name="T9" fmla="*/ 1 h 442"/>
                    <a:gd name="T10" fmla="*/ 0 w 471"/>
                    <a:gd name="T11" fmla="*/ 1 h 442"/>
                    <a:gd name="T12" fmla="*/ 0 w 471"/>
                    <a:gd name="T13" fmla="*/ 1 h 442"/>
                    <a:gd name="T14" fmla="*/ 0 w 471"/>
                    <a:gd name="T15" fmla="*/ 1 h 442"/>
                    <a:gd name="T16" fmla="*/ 0 w 471"/>
                    <a:gd name="T17" fmla="*/ 1 h 442"/>
                    <a:gd name="T18" fmla="*/ 0 w 471"/>
                    <a:gd name="T19" fmla="*/ 1 h 442"/>
                    <a:gd name="T20" fmla="*/ 0 w 471"/>
                    <a:gd name="T21" fmla="*/ 1 h 442"/>
                    <a:gd name="T22" fmla="*/ 0 w 471"/>
                    <a:gd name="T23" fmla="*/ 1 h 442"/>
                    <a:gd name="T24" fmla="*/ 0 w 471"/>
                    <a:gd name="T25" fmla="*/ 1 h 442"/>
                    <a:gd name="T26" fmla="*/ 0 w 471"/>
                    <a:gd name="T27" fmla="*/ 1 h 442"/>
                    <a:gd name="T28" fmla="*/ 0 w 471"/>
                    <a:gd name="T29" fmla="*/ 1 h 442"/>
                    <a:gd name="T30" fmla="*/ 0 w 471"/>
                    <a:gd name="T31" fmla="*/ 1 h 442"/>
                    <a:gd name="T32" fmla="*/ 0 w 471"/>
                    <a:gd name="T33" fmla="*/ 1 h 442"/>
                    <a:gd name="T34" fmla="*/ 0 w 471"/>
                    <a:gd name="T35" fmla="*/ 1 h 442"/>
                    <a:gd name="T36" fmla="*/ 0 w 471"/>
                    <a:gd name="T37" fmla="*/ 1 h 442"/>
                    <a:gd name="T38" fmla="*/ 0 w 471"/>
                    <a:gd name="T39" fmla="*/ 1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47" name="Freeform 287"/>
                <p:cNvSpPr>
                  <a:spLocks noChangeAspect="1"/>
                </p:cNvSpPr>
                <p:nvPr/>
              </p:nvSpPr>
              <p:spPr bwMode="gray">
                <a:xfrm>
                  <a:off x="3875570" y="3355530"/>
                  <a:ext cx="178350" cy="182301"/>
                </a:xfrm>
                <a:custGeom>
                  <a:avLst/>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48" name="Freeform 288"/>
                <p:cNvSpPr>
                  <a:spLocks noChangeAspect="1"/>
                </p:cNvSpPr>
                <p:nvPr/>
              </p:nvSpPr>
              <p:spPr bwMode="gray">
                <a:xfrm>
                  <a:off x="4706994" y="3486155"/>
                  <a:ext cx="356699" cy="511016"/>
                </a:xfrm>
                <a:custGeom>
                  <a:avLst/>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49" name="Freeform 289"/>
                <p:cNvSpPr>
                  <a:spLocks noChangeAspect="1"/>
                </p:cNvSpPr>
                <p:nvPr/>
              </p:nvSpPr>
              <p:spPr bwMode="gray">
                <a:xfrm>
                  <a:off x="4898457" y="4768002"/>
                  <a:ext cx="26228" cy="44499"/>
                </a:xfrm>
                <a:custGeom>
                  <a:avLst/>
                  <a:gdLst>
                    <a:gd name="T0" fmla="*/ 0 w 42"/>
                    <a:gd name="T1" fmla="*/ 1 h 55"/>
                    <a:gd name="T2" fmla="*/ 0 w 42"/>
                    <a:gd name="T3" fmla="*/ 1 h 55"/>
                    <a:gd name="T4" fmla="*/ 0 w 42"/>
                    <a:gd name="T5" fmla="*/ 1 h 55"/>
                    <a:gd name="T6" fmla="*/ 0 w 42"/>
                    <a:gd name="T7" fmla="*/ 0 h 55"/>
                    <a:gd name="T8" fmla="*/ 0 w 42"/>
                    <a:gd name="T9" fmla="*/ 1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50" name="Freeform 290"/>
                <p:cNvSpPr>
                  <a:spLocks noChangeAspect="1"/>
                </p:cNvSpPr>
                <p:nvPr/>
              </p:nvSpPr>
              <p:spPr bwMode="gray">
                <a:xfrm>
                  <a:off x="4874852" y="4112006"/>
                  <a:ext cx="230805" cy="279911"/>
                </a:xfrm>
                <a:custGeom>
                  <a:avLst/>
                  <a:gdLst>
                    <a:gd name="T0" fmla="*/ 0 w 374"/>
                    <a:gd name="T1" fmla="*/ 1 h 371"/>
                    <a:gd name="T2" fmla="*/ 0 w 374"/>
                    <a:gd name="T3" fmla="*/ 1 h 371"/>
                    <a:gd name="T4" fmla="*/ 0 w 374"/>
                    <a:gd name="T5" fmla="*/ 1 h 371"/>
                    <a:gd name="T6" fmla="*/ 0 w 374"/>
                    <a:gd name="T7" fmla="*/ 1 h 371"/>
                    <a:gd name="T8" fmla="*/ 0 w 374"/>
                    <a:gd name="T9" fmla="*/ 1 h 371"/>
                    <a:gd name="T10" fmla="*/ 0 w 374"/>
                    <a:gd name="T11" fmla="*/ 1 h 371"/>
                    <a:gd name="T12" fmla="*/ 0 w 374"/>
                    <a:gd name="T13" fmla="*/ 1 h 371"/>
                    <a:gd name="T14" fmla="*/ 0 w 374"/>
                    <a:gd name="T15" fmla="*/ 1 h 371"/>
                    <a:gd name="T16" fmla="*/ 0 w 374"/>
                    <a:gd name="T17" fmla="*/ 1 h 371"/>
                    <a:gd name="T18" fmla="*/ 0 w 374"/>
                    <a:gd name="T19" fmla="*/ 1 h 371"/>
                    <a:gd name="T20" fmla="*/ 0 w 374"/>
                    <a:gd name="T21" fmla="*/ 0 h 371"/>
                    <a:gd name="T22" fmla="*/ 0 w 374"/>
                    <a:gd name="T23" fmla="*/ 1 h 371"/>
                    <a:gd name="T24" fmla="*/ 0 w 374"/>
                    <a:gd name="T25" fmla="*/ 1 h 371"/>
                    <a:gd name="T26" fmla="*/ 0 w 374"/>
                    <a:gd name="T27" fmla="*/ 1 h 371"/>
                    <a:gd name="T28" fmla="*/ 0 w 374"/>
                    <a:gd name="T29" fmla="*/ 0 h 371"/>
                    <a:gd name="T30" fmla="*/ 0 w 374"/>
                    <a:gd name="T31" fmla="*/ 1 h 371"/>
                    <a:gd name="T32" fmla="*/ 0 w 374"/>
                    <a:gd name="T33" fmla="*/ 1 h 371"/>
                    <a:gd name="T34" fmla="*/ 0 w 374"/>
                    <a:gd name="T35" fmla="*/ 1 h 371"/>
                    <a:gd name="T36" fmla="*/ 0 w 374"/>
                    <a:gd name="T37" fmla="*/ 1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51" name="Freeform 291"/>
                <p:cNvSpPr>
                  <a:spLocks noChangeAspect="1"/>
                </p:cNvSpPr>
                <p:nvPr/>
              </p:nvSpPr>
              <p:spPr bwMode="gray">
                <a:xfrm>
                  <a:off x="4233580" y="3797645"/>
                  <a:ext cx="44587" cy="134931"/>
                </a:xfrm>
                <a:custGeom>
                  <a:avLst/>
                  <a:gdLst>
                    <a:gd name="T0" fmla="*/ 0 w 74"/>
                    <a:gd name="T1" fmla="*/ 0 h 177"/>
                    <a:gd name="T2" fmla="*/ 0 w 74"/>
                    <a:gd name="T3" fmla="*/ 1 h 177"/>
                    <a:gd name="T4" fmla="*/ 0 w 74"/>
                    <a:gd name="T5" fmla="*/ 1 h 177"/>
                    <a:gd name="T6" fmla="*/ 0 w 74"/>
                    <a:gd name="T7" fmla="*/ 1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52" name="Freeform 292"/>
                <p:cNvSpPr>
                  <a:spLocks noChangeAspect="1"/>
                </p:cNvSpPr>
                <p:nvPr/>
              </p:nvSpPr>
              <p:spPr bwMode="gray">
                <a:xfrm>
                  <a:off x="4874852" y="3985688"/>
                  <a:ext cx="115403" cy="136367"/>
                </a:xfrm>
                <a:custGeom>
                  <a:avLst/>
                  <a:gdLst>
                    <a:gd name="T0" fmla="*/ 0 w 185"/>
                    <a:gd name="T1" fmla="*/ 1 h 183"/>
                    <a:gd name="T2" fmla="*/ 0 w 185"/>
                    <a:gd name="T3" fmla="*/ 1 h 183"/>
                    <a:gd name="T4" fmla="*/ 0 w 185"/>
                    <a:gd name="T5" fmla="*/ 1 h 183"/>
                    <a:gd name="T6" fmla="*/ 0 w 185"/>
                    <a:gd name="T7" fmla="*/ 1 h 183"/>
                    <a:gd name="T8" fmla="*/ 0 w 185"/>
                    <a:gd name="T9" fmla="*/ 1 h 183"/>
                    <a:gd name="T10" fmla="*/ 0 w 185"/>
                    <a:gd name="T11" fmla="*/ 1 h 183"/>
                    <a:gd name="T12" fmla="*/ 0 w 185"/>
                    <a:gd name="T13" fmla="*/ 0 h 183"/>
                    <a:gd name="T14" fmla="*/ 0 w 185"/>
                    <a:gd name="T15" fmla="*/ 1 h 183"/>
                    <a:gd name="T16" fmla="*/ 0 w 185"/>
                    <a:gd name="T17" fmla="*/ 1 h 183"/>
                    <a:gd name="T18" fmla="*/ 0 w 185"/>
                    <a:gd name="T19" fmla="*/ 1 h 183"/>
                    <a:gd name="T20" fmla="*/ 0 w 185"/>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53" name="Freeform 293"/>
                <p:cNvSpPr>
                  <a:spLocks noChangeAspect="1"/>
                </p:cNvSpPr>
                <p:nvPr/>
              </p:nvSpPr>
              <p:spPr bwMode="gray">
                <a:xfrm>
                  <a:off x="4762072" y="3246436"/>
                  <a:ext cx="239985" cy="271298"/>
                </a:xfrm>
                <a:custGeom>
                  <a:avLst/>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54" name="Freeform 294"/>
                <p:cNvSpPr>
                  <a:spLocks noChangeAspect="1"/>
                </p:cNvSpPr>
                <p:nvPr/>
              </p:nvSpPr>
              <p:spPr bwMode="gray">
                <a:xfrm>
                  <a:off x="4127357" y="3701471"/>
                  <a:ext cx="161302" cy="140673"/>
                </a:xfrm>
                <a:custGeom>
                  <a:avLst/>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55" name="Freeform 295"/>
                <p:cNvSpPr>
                  <a:spLocks noChangeAspect="1"/>
                </p:cNvSpPr>
                <p:nvPr/>
              </p:nvSpPr>
              <p:spPr bwMode="gray">
                <a:xfrm>
                  <a:off x="4706994" y="4298613"/>
                  <a:ext cx="253099" cy="255508"/>
                </a:xfrm>
                <a:custGeom>
                  <a:avLst/>
                  <a:gdLst>
                    <a:gd name="T0" fmla="*/ 0 w 409"/>
                    <a:gd name="T1" fmla="*/ 1 h 339"/>
                    <a:gd name="T2" fmla="*/ 0 w 409"/>
                    <a:gd name="T3" fmla="*/ 1 h 339"/>
                    <a:gd name="T4" fmla="*/ 0 w 409"/>
                    <a:gd name="T5" fmla="*/ 1 h 339"/>
                    <a:gd name="T6" fmla="*/ 0 w 409"/>
                    <a:gd name="T7" fmla="*/ 1 h 339"/>
                    <a:gd name="T8" fmla="*/ 0 w 409"/>
                    <a:gd name="T9" fmla="*/ 1 h 339"/>
                    <a:gd name="T10" fmla="*/ 0 w 409"/>
                    <a:gd name="T11" fmla="*/ 1 h 339"/>
                    <a:gd name="T12" fmla="*/ 0 w 409"/>
                    <a:gd name="T13" fmla="*/ 1 h 339"/>
                    <a:gd name="T14" fmla="*/ 0 w 409"/>
                    <a:gd name="T15" fmla="*/ 1 h 339"/>
                    <a:gd name="T16" fmla="*/ 0 w 409"/>
                    <a:gd name="T17" fmla="*/ 1 h 339"/>
                    <a:gd name="T18" fmla="*/ 0 w 409"/>
                    <a:gd name="T19" fmla="*/ 1 h 339"/>
                    <a:gd name="T20" fmla="*/ 0 w 409"/>
                    <a:gd name="T21" fmla="*/ 1 h 339"/>
                    <a:gd name="T22" fmla="*/ 0 w 409"/>
                    <a:gd name="T23" fmla="*/ 1 h 339"/>
                    <a:gd name="T24" fmla="*/ 0 w 409"/>
                    <a:gd name="T25" fmla="*/ 1 h 339"/>
                    <a:gd name="T26" fmla="*/ 0 w 409"/>
                    <a:gd name="T27" fmla="*/ 1 h 339"/>
                    <a:gd name="T28" fmla="*/ 0 w 409"/>
                    <a:gd name="T29" fmla="*/ 0 h 339"/>
                    <a:gd name="T30" fmla="*/ 0 w 409"/>
                    <a:gd name="T31" fmla="*/ 1 h 339"/>
                    <a:gd name="T32" fmla="*/ 0 w 409"/>
                    <a:gd name="T33" fmla="*/ 1 h 339"/>
                    <a:gd name="T34" fmla="*/ 0 w 409"/>
                    <a:gd name="T35" fmla="*/ 1 h 339"/>
                    <a:gd name="T36" fmla="*/ 0 w 409"/>
                    <a:gd name="T37" fmla="*/ 1 h 339"/>
                    <a:gd name="T38" fmla="*/ 0 w 409"/>
                    <a:gd name="T39" fmla="*/ 1 h 339"/>
                    <a:gd name="T40" fmla="*/ 0 w 409"/>
                    <a:gd name="T41" fmla="*/ 1 h 339"/>
                    <a:gd name="T42" fmla="*/ 0 w 409"/>
                    <a:gd name="T43" fmla="*/ 1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56" name="Freeform 296"/>
                <p:cNvSpPr>
                  <a:spLocks noChangeAspect="1"/>
                </p:cNvSpPr>
                <p:nvPr/>
              </p:nvSpPr>
              <p:spPr bwMode="gray">
                <a:xfrm>
                  <a:off x="4592902" y="4668957"/>
                  <a:ext cx="347520" cy="343070"/>
                </a:xfrm>
                <a:custGeom>
                  <a:avLst/>
                  <a:gdLst>
                    <a:gd name="T0" fmla="*/ 0 w 568"/>
                    <a:gd name="T1" fmla="*/ 1 h 455"/>
                    <a:gd name="T2" fmla="*/ 0 w 568"/>
                    <a:gd name="T3" fmla="*/ 1 h 455"/>
                    <a:gd name="T4" fmla="*/ 0 w 568"/>
                    <a:gd name="T5" fmla="*/ 1 h 455"/>
                    <a:gd name="T6" fmla="*/ 0 w 568"/>
                    <a:gd name="T7" fmla="*/ 1 h 455"/>
                    <a:gd name="T8" fmla="*/ 0 w 568"/>
                    <a:gd name="T9" fmla="*/ 1 h 455"/>
                    <a:gd name="T10" fmla="*/ 0 w 568"/>
                    <a:gd name="T11" fmla="*/ 1 h 455"/>
                    <a:gd name="T12" fmla="*/ 0 w 568"/>
                    <a:gd name="T13" fmla="*/ 1 h 455"/>
                    <a:gd name="T14" fmla="*/ 0 w 568"/>
                    <a:gd name="T15" fmla="*/ 1 h 455"/>
                    <a:gd name="T16" fmla="*/ 0 w 568"/>
                    <a:gd name="T17" fmla="*/ 1 h 455"/>
                    <a:gd name="T18" fmla="*/ 0 w 568"/>
                    <a:gd name="T19" fmla="*/ 1 h 455"/>
                    <a:gd name="T20" fmla="*/ 0 w 568"/>
                    <a:gd name="T21" fmla="*/ 1 h 455"/>
                    <a:gd name="T22" fmla="*/ 0 w 568"/>
                    <a:gd name="T23" fmla="*/ 0 h 455"/>
                    <a:gd name="T24" fmla="*/ 0 w 568"/>
                    <a:gd name="T25" fmla="*/ 1 h 455"/>
                    <a:gd name="T26" fmla="*/ 0 w 568"/>
                    <a:gd name="T27" fmla="*/ 1 h 455"/>
                    <a:gd name="T28" fmla="*/ 0 w 568"/>
                    <a:gd name="T29" fmla="*/ 1 h 455"/>
                    <a:gd name="T30" fmla="*/ 0 w 568"/>
                    <a:gd name="T31" fmla="*/ 1 h 455"/>
                    <a:gd name="T32" fmla="*/ 0 w 568"/>
                    <a:gd name="T33" fmla="*/ 1 h 455"/>
                    <a:gd name="T34" fmla="*/ 0 w 568"/>
                    <a:gd name="T35" fmla="*/ 1 h 455"/>
                    <a:gd name="T36" fmla="*/ 0 w 568"/>
                    <a:gd name="T37" fmla="*/ 1 h 455"/>
                    <a:gd name="T38" fmla="*/ 0 w 568"/>
                    <a:gd name="T39" fmla="*/ 1 h 455"/>
                    <a:gd name="T40" fmla="*/ 0 w 568"/>
                    <a:gd name="T41" fmla="*/ 1 h 455"/>
                    <a:gd name="T42" fmla="*/ 0 w 568"/>
                    <a:gd name="T43" fmla="*/ 1 h 455"/>
                    <a:gd name="T44" fmla="*/ 0 w 568"/>
                    <a:gd name="T45" fmla="*/ 1 h 455"/>
                    <a:gd name="T46" fmla="*/ 0 w 568"/>
                    <a:gd name="T47" fmla="*/ 1 h 455"/>
                    <a:gd name="T48" fmla="*/ 0 w 568"/>
                    <a:gd name="T49" fmla="*/ 1 h 455"/>
                    <a:gd name="T50" fmla="*/ 0 w 568"/>
                    <a:gd name="T51" fmla="*/ 1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57" name="Freeform 297"/>
                <p:cNvSpPr>
                  <a:spLocks noChangeAspect="1"/>
                </p:cNvSpPr>
                <p:nvPr/>
              </p:nvSpPr>
              <p:spPr bwMode="gray">
                <a:xfrm>
                  <a:off x="4817151" y="4852693"/>
                  <a:ext cx="51144" cy="61724"/>
                </a:xfrm>
                <a:custGeom>
                  <a:avLst/>
                  <a:gdLst>
                    <a:gd name="T0" fmla="*/ 0 w 80"/>
                    <a:gd name="T1" fmla="*/ 1 h 84"/>
                    <a:gd name="T2" fmla="*/ 0 w 80"/>
                    <a:gd name="T3" fmla="*/ 1 h 84"/>
                    <a:gd name="T4" fmla="*/ 0 w 80"/>
                    <a:gd name="T5" fmla="*/ 1 h 84"/>
                    <a:gd name="T6" fmla="*/ 0 w 80"/>
                    <a:gd name="T7" fmla="*/ 0 h 84"/>
                    <a:gd name="T8" fmla="*/ 0 w 80"/>
                    <a:gd name="T9" fmla="*/ 1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grpSp>
          <p:grpSp>
            <p:nvGrpSpPr>
              <p:cNvPr id="473" name="Group 298"/>
              <p:cNvGrpSpPr/>
              <p:nvPr/>
            </p:nvGrpSpPr>
            <p:grpSpPr>
              <a:xfrm>
                <a:off x="1334691" y="4830563"/>
                <a:ext cx="586385" cy="429221"/>
                <a:chOff x="4966650" y="2491395"/>
                <a:chExt cx="2549351" cy="1866072"/>
              </a:xfrm>
              <a:solidFill>
                <a:schemeClr val="accent3"/>
              </a:solidFill>
            </p:grpSpPr>
            <p:sp>
              <p:nvSpPr>
                <p:cNvPr id="546" name="Freeform 299"/>
                <p:cNvSpPr>
                  <a:spLocks noChangeAspect="1"/>
                </p:cNvSpPr>
                <p:nvPr/>
              </p:nvSpPr>
              <p:spPr bwMode="gray">
                <a:xfrm>
                  <a:off x="5535795" y="3045475"/>
                  <a:ext cx="301621" cy="264121"/>
                </a:xfrm>
                <a:custGeom>
                  <a:avLst/>
                  <a:gdLst>
                    <a:gd name="T0" fmla="*/ 0 w 490"/>
                    <a:gd name="T1" fmla="*/ 1 h 351"/>
                    <a:gd name="T2" fmla="*/ 0 w 490"/>
                    <a:gd name="T3" fmla="*/ 1 h 351"/>
                    <a:gd name="T4" fmla="*/ 0 w 490"/>
                    <a:gd name="T5" fmla="*/ 1 h 351"/>
                    <a:gd name="T6" fmla="*/ 0 w 490"/>
                    <a:gd name="T7" fmla="*/ 1 h 351"/>
                    <a:gd name="T8" fmla="*/ 0 w 490"/>
                    <a:gd name="T9" fmla="*/ 1 h 351"/>
                    <a:gd name="T10" fmla="*/ 0 w 490"/>
                    <a:gd name="T11" fmla="*/ 1 h 351"/>
                    <a:gd name="T12" fmla="*/ 0 w 490"/>
                    <a:gd name="T13" fmla="*/ 1 h 351"/>
                    <a:gd name="T14" fmla="*/ 0 w 490"/>
                    <a:gd name="T15" fmla="*/ 1 h 351"/>
                    <a:gd name="T16" fmla="*/ 0 w 490"/>
                    <a:gd name="T17" fmla="*/ 1 h 351"/>
                    <a:gd name="T18" fmla="*/ 0 w 490"/>
                    <a:gd name="T19" fmla="*/ 1 h 351"/>
                    <a:gd name="T20" fmla="*/ 0 w 490"/>
                    <a:gd name="T21" fmla="*/ 1 h 351"/>
                    <a:gd name="T22" fmla="*/ 0 w 490"/>
                    <a:gd name="T23" fmla="*/ 1 h 351"/>
                    <a:gd name="T24" fmla="*/ 0 w 490"/>
                    <a:gd name="T25" fmla="*/ 1 h 351"/>
                    <a:gd name="T26" fmla="*/ 0 w 490"/>
                    <a:gd name="T27" fmla="*/ 1 h 351"/>
                    <a:gd name="T28" fmla="*/ 0 w 490"/>
                    <a:gd name="T29" fmla="*/ 1 h 351"/>
                    <a:gd name="T30" fmla="*/ 0 w 490"/>
                    <a:gd name="T31" fmla="*/ 1 h 351"/>
                    <a:gd name="T32" fmla="*/ 0 w 490"/>
                    <a:gd name="T33" fmla="*/ 1 h 351"/>
                    <a:gd name="T34" fmla="*/ 0 w 490"/>
                    <a:gd name="T35" fmla="*/ 1 h 351"/>
                    <a:gd name="T36" fmla="*/ 0 w 490"/>
                    <a:gd name="T37" fmla="*/ 0 h 351"/>
                    <a:gd name="T38" fmla="*/ 0 w 490"/>
                    <a:gd name="T39" fmla="*/ 1 h 351"/>
                    <a:gd name="T40" fmla="*/ 0 w 490"/>
                    <a:gd name="T41" fmla="*/ 1 h 351"/>
                    <a:gd name="T42" fmla="*/ 0 w 490"/>
                    <a:gd name="T43" fmla="*/ 1 h 351"/>
                    <a:gd name="T44" fmla="*/ 0 w 490"/>
                    <a:gd name="T45" fmla="*/ 1 h 351"/>
                    <a:gd name="T46" fmla="*/ 0 w 490"/>
                    <a:gd name="T47" fmla="*/ 1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0"/>
                    <a:gd name="T73" fmla="*/ 0 h 351"/>
                    <a:gd name="T74" fmla="*/ 490 w 490"/>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47" name="Freeform 300"/>
                <p:cNvSpPr>
                  <a:spLocks noChangeAspect="1"/>
                </p:cNvSpPr>
                <p:nvPr/>
              </p:nvSpPr>
              <p:spPr bwMode="gray">
                <a:xfrm>
                  <a:off x="6118054" y="3388545"/>
                  <a:ext cx="102289" cy="153592"/>
                </a:xfrm>
                <a:custGeom>
                  <a:avLst/>
                  <a:gdLst>
                    <a:gd name="T0" fmla="*/ 0 w 166"/>
                    <a:gd name="T1" fmla="*/ 1 h 206"/>
                    <a:gd name="T2" fmla="*/ 0 w 166"/>
                    <a:gd name="T3" fmla="*/ 1 h 206"/>
                    <a:gd name="T4" fmla="*/ 0 w 166"/>
                    <a:gd name="T5" fmla="*/ 1 h 206"/>
                    <a:gd name="T6" fmla="*/ 0 w 166"/>
                    <a:gd name="T7" fmla="*/ 1 h 206"/>
                    <a:gd name="T8" fmla="*/ 0 w 166"/>
                    <a:gd name="T9" fmla="*/ 1 h 206"/>
                    <a:gd name="T10" fmla="*/ 0 w 166"/>
                    <a:gd name="T11" fmla="*/ 1 h 206"/>
                    <a:gd name="T12" fmla="*/ 0 w 166"/>
                    <a:gd name="T13" fmla="*/ 1 h 206"/>
                    <a:gd name="T14" fmla="*/ 0 w 166"/>
                    <a:gd name="T15" fmla="*/ 1 h 206"/>
                    <a:gd name="T16" fmla="*/ 0 w 166"/>
                    <a:gd name="T17" fmla="*/ 1 h 206"/>
                    <a:gd name="T18" fmla="*/ 0 w 166"/>
                    <a:gd name="T19" fmla="*/ 1 h 206"/>
                    <a:gd name="T20" fmla="*/ 0 w 166"/>
                    <a:gd name="T21" fmla="*/ 1 h 206"/>
                    <a:gd name="T22" fmla="*/ 0 w 166"/>
                    <a:gd name="T23" fmla="*/ 1 h 206"/>
                    <a:gd name="T24" fmla="*/ 0 w 166"/>
                    <a:gd name="T25" fmla="*/ 1 h 206"/>
                    <a:gd name="T26" fmla="*/ 0 w 166"/>
                    <a:gd name="T27" fmla="*/ 0 h 206"/>
                    <a:gd name="T28" fmla="*/ 0 w 166"/>
                    <a:gd name="T29" fmla="*/ 1 h 206"/>
                    <a:gd name="T30" fmla="*/ 0 w 166"/>
                    <a:gd name="T31" fmla="*/ 1 h 206"/>
                    <a:gd name="T32" fmla="*/ 0 w 166"/>
                    <a:gd name="T33" fmla="*/ 1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206"/>
                    <a:gd name="T53" fmla="*/ 166 w 166"/>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48" name="Freeform 301"/>
                <p:cNvSpPr>
                  <a:spLocks noChangeAspect="1"/>
                </p:cNvSpPr>
                <p:nvPr/>
              </p:nvSpPr>
              <p:spPr bwMode="gray">
                <a:xfrm>
                  <a:off x="6140348" y="3339740"/>
                  <a:ext cx="64258" cy="44499"/>
                </a:xfrm>
                <a:custGeom>
                  <a:avLst/>
                  <a:gdLst>
                    <a:gd name="T0" fmla="*/ 0 w 105"/>
                    <a:gd name="T1" fmla="*/ 1 h 59"/>
                    <a:gd name="T2" fmla="*/ 0 w 105"/>
                    <a:gd name="T3" fmla="*/ 1 h 59"/>
                    <a:gd name="T4" fmla="*/ 0 w 105"/>
                    <a:gd name="T5" fmla="*/ 1 h 59"/>
                    <a:gd name="T6" fmla="*/ 0 w 105"/>
                    <a:gd name="T7" fmla="*/ 1 h 59"/>
                    <a:gd name="T8" fmla="*/ 0 w 105"/>
                    <a:gd name="T9" fmla="*/ 0 h 59"/>
                    <a:gd name="T10" fmla="*/ 0 w 105"/>
                    <a:gd name="T11" fmla="*/ 1 h 59"/>
                    <a:gd name="T12" fmla="*/ 0 60000 65536"/>
                    <a:gd name="T13" fmla="*/ 0 60000 65536"/>
                    <a:gd name="T14" fmla="*/ 0 60000 65536"/>
                    <a:gd name="T15" fmla="*/ 0 60000 65536"/>
                    <a:gd name="T16" fmla="*/ 0 60000 65536"/>
                    <a:gd name="T17" fmla="*/ 0 60000 65536"/>
                    <a:gd name="T18" fmla="*/ 0 w 105"/>
                    <a:gd name="T19" fmla="*/ 0 h 59"/>
                    <a:gd name="T20" fmla="*/ 105 w 10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5" h="59">
                      <a:moveTo>
                        <a:pt x="0" y="36"/>
                      </a:moveTo>
                      <a:lnTo>
                        <a:pt x="13" y="59"/>
                      </a:lnTo>
                      <a:lnTo>
                        <a:pt x="105" y="49"/>
                      </a:lnTo>
                      <a:lnTo>
                        <a:pt x="99" y="17"/>
                      </a:lnTo>
                      <a:lnTo>
                        <a:pt x="34" y="0"/>
                      </a:lnTo>
                      <a:lnTo>
                        <a:pt x="0" y="3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49" name="Freeform 302"/>
                <p:cNvSpPr>
                  <a:spLocks noChangeAspect="1"/>
                </p:cNvSpPr>
                <p:nvPr/>
              </p:nvSpPr>
              <p:spPr bwMode="gray">
                <a:xfrm>
                  <a:off x="6213786" y="3344046"/>
                  <a:ext cx="191464" cy="483743"/>
                </a:xfrm>
                <a:custGeom>
                  <a:avLst/>
                  <a:gdLst>
                    <a:gd name="T0" fmla="*/ 0 w 313"/>
                    <a:gd name="T1" fmla="*/ 1 h 644"/>
                    <a:gd name="T2" fmla="*/ 0 w 313"/>
                    <a:gd name="T3" fmla="*/ 1 h 644"/>
                    <a:gd name="T4" fmla="*/ 0 w 313"/>
                    <a:gd name="T5" fmla="*/ 1 h 644"/>
                    <a:gd name="T6" fmla="*/ 0 w 313"/>
                    <a:gd name="T7" fmla="*/ 1 h 644"/>
                    <a:gd name="T8" fmla="*/ 0 w 313"/>
                    <a:gd name="T9" fmla="*/ 0 h 644"/>
                    <a:gd name="T10" fmla="*/ 0 w 313"/>
                    <a:gd name="T11" fmla="*/ 1 h 644"/>
                    <a:gd name="T12" fmla="*/ 0 w 313"/>
                    <a:gd name="T13" fmla="*/ 1 h 644"/>
                    <a:gd name="T14" fmla="*/ 0 w 313"/>
                    <a:gd name="T15" fmla="*/ 1 h 644"/>
                    <a:gd name="T16" fmla="*/ 0 w 313"/>
                    <a:gd name="T17" fmla="*/ 1 h 644"/>
                    <a:gd name="T18" fmla="*/ 0 w 313"/>
                    <a:gd name="T19" fmla="*/ 1 h 644"/>
                    <a:gd name="T20" fmla="*/ 0 w 313"/>
                    <a:gd name="T21" fmla="*/ 1 h 644"/>
                    <a:gd name="T22" fmla="*/ 0 w 313"/>
                    <a:gd name="T23" fmla="*/ 1 h 644"/>
                    <a:gd name="T24" fmla="*/ 0 w 313"/>
                    <a:gd name="T25" fmla="*/ 1 h 644"/>
                    <a:gd name="T26" fmla="*/ 0 w 313"/>
                    <a:gd name="T27" fmla="*/ 1 h 644"/>
                    <a:gd name="T28" fmla="*/ 0 w 313"/>
                    <a:gd name="T29" fmla="*/ 1 h 644"/>
                    <a:gd name="T30" fmla="*/ 0 w 313"/>
                    <a:gd name="T31" fmla="*/ 1 h 644"/>
                    <a:gd name="T32" fmla="*/ 0 w 313"/>
                    <a:gd name="T33" fmla="*/ 1 h 644"/>
                    <a:gd name="T34" fmla="*/ 0 w 313"/>
                    <a:gd name="T35" fmla="*/ 1 h 644"/>
                    <a:gd name="T36" fmla="*/ 0 w 313"/>
                    <a:gd name="T37" fmla="*/ 1 h 644"/>
                    <a:gd name="T38" fmla="*/ 0 w 313"/>
                    <a:gd name="T39" fmla="*/ 1 h 644"/>
                    <a:gd name="T40" fmla="*/ 0 w 313"/>
                    <a:gd name="T41" fmla="*/ 1 h 644"/>
                    <a:gd name="T42" fmla="*/ 0 w 313"/>
                    <a:gd name="T43" fmla="*/ 1 h 644"/>
                    <a:gd name="T44" fmla="*/ 0 w 313"/>
                    <a:gd name="T45" fmla="*/ 1 h 644"/>
                    <a:gd name="T46" fmla="*/ 0 w 313"/>
                    <a:gd name="T47" fmla="*/ 1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
                    <a:gd name="T73" fmla="*/ 0 h 644"/>
                    <a:gd name="T74" fmla="*/ 313 w 313"/>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50" name="Freeform 303"/>
                <p:cNvSpPr>
                  <a:spLocks noChangeAspect="1"/>
                </p:cNvSpPr>
                <p:nvPr/>
              </p:nvSpPr>
              <p:spPr bwMode="gray">
                <a:xfrm>
                  <a:off x="6432789" y="3708648"/>
                  <a:ext cx="107534" cy="110529"/>
                </a:xfrm>
                <a:custGeom>
                  <a:avLst/>
                  <a:gdLst>
                    <a:gd name="T0" fmla="*/ 0 w 174"/>
                    <a:gd name="T1" fmla="*/ 1 h 149"/>
                    <a:gd name="T2" fmla="*/ 0 w 174"/>
                    <a:gd name="T3" fmla="*/ 1 h 149"/>
                    <a:gd name="T4" fmla="*/ 0 w 174"/>
                    <a:gd name="T5" fmla="*/ 1 h 149"/>
                    <a:gd name="T6" fmla="*/ 0 w 174"/>
                    <a:gd name="T7" fmla="*/ 1 h 149"/>
                    <a:gd name="T8" fmla="*/ 0 w 174"/>
                    <a:gd name="T9" fmla="*/ 1 h 149"/>
                    <a:gd name="T10" fmla="*/ 0 w 174"/>
                    <a:gd name="T11" fmla="*/ 0 h 149"/>
                    <a:gd name="T12" fmla="*/ 0 w 174"/>
                    <a:gd name="T13" fmla="*/ 1 h 149"/>
                    <a:gd name="T14" fmla="*/ 0 w 174"/>
                    <a:gd name="T15" fmla="*/ 1 h 149"/>
                    <a:gd name="T16" fmla="*/ 0 w 174"/>
                    <a:gd name="T17" fmla="*/ 1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49"/>
                    <a:gd name="T29" fmla="*/ 174 w 174"/>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51" name="Freeform 304"/>
                <p:cNvSpPr>
                  <a:spLocks noChangeAspect="1"/>
                </p:cNvSpPr>
                <p:nvPr/>
              </p:nvSpPr>
              <p:spPr bwMode="gray">
                <a:xfrm>
                  <a:off x="5948884" y="3836402"/>
                  <a:ext cx="38030" cy="97610"/>
                </a:xfrm>
                <a:custGeom>
                  <a:avLst/>
                  <a:gdLst>
                    <a:gd name="T0" fmla="*/ 0 w 65"/>
                    <a:gd name="T1" fmla="*/ 0 h 130"/>
                    <a:gd name="T2" fmla="*/ 0 w 65"/>
                    <a:gd name="T3" fmla="*/ 1 h 130"/>
                    <a:gd name="T4" fmla="*/ 0 w 65"/>
                    <a:gd name="T5" fmla="*/ 1 h 130"/>
                    <a:gd name="T6" fmla="*/ 0 w 65"/>
                    <a:gd name="T7" fmla="*/ 1 h 130"/>
                    <a:gd name="T8" fmla="*/ 0 w 65"/>
                    <a:gd name="T9" fmla="*/ 0 h 130"/>
                    <a:gd name="T10" fmla="*/ 0 60000 65536"/>
                    <a:gd name="T11" fmla="*/ 0 60000 65536"/>
                    <a:gd name="T12" fmla="*/ 0 60000 65536"/>
                    <a:gd name="T13" fmla="*/ 0 60000 65536"/>
                    <a:gd name="T14" fmla="*/ 0 60000 65536"/>
                    <a:gd name="T15" fmla="*/ 0 w 65"/>
                    <a:gd name="T16" fmla="*/ 0 h 130"/>
                    <a:gd name="T17" fmla="*/ 65 w 65"/>
                    <a:gd name="T18" fmla="*/ 130 h 130"/>
                  </a:gdLst>
                  <a:ahLst/>
                  <a:cxnLst>
                    <a:cxn ang="T10">
                      <a:pos x="T0" y="T1"/>
                    </a:cxn>
                    <a:cxn ang="T11">
                      <a:pos x="T2" y="T3"/>
                    </a:cxn>
                    <a:cxn ang="T12">
                      <a:pos x="T4" y="T5"/>
                    </a:cxn>
                    <a:cxn ang="T13">
                      <a:pos x="T6" y="T7"/>
                    </a:cxn>
                    <a:cxn ang="T14">
                      <a:pos x="T8" y="T9"/>
                    </a:cxn>
                  </a:cxnLst>
                  <a:rect l="T15" t="T16" r="T17" b="T18"/>
                  <a:pathLst>
                    <a:path w="65" h="130">
                      <a:moveTo>
                        <a:pt x="0" y="0"/>
                      </a:moveTo>
                      <a:lnTo>
                        <a:pt x="11" y="130"/>
                      </a:lnTo>
                      <a:lnTo>
                        <a:pt x="65" y="107"/>
                      </a:lnTo>
                      <a:lnTo>
                        <a:pt x="39" y="31"/>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52" name="Freeform 305"/>
                <p:cNvSpPr>
                  <a:spLocks noChangeAspect="1"/>
                </p:cNvSpPr>
                <p:nvPr/>
              </p:nvSpPr>
              <p:spPr bwMode="gray">
                <a:xfrm>
                  <a:off x="5815122" y="2557425"/>
                  <a:ext cx="1311394" cy="1004808"/>
                </a:xfrm>
                <a:custGeom>
                  <a:avLst/>
                  <a:gdLst>
                    <a:gd name="T0" fmla="*/ 0 w 2124"/>
                    <a:gd name="T1" fmla="*/ 1 h 1337"/>
                    <a:gd name="T2" fmla="*/ 0 w 2124"/>
                    <a:gd name="T3" fmla="*/ 1 h 1337"/>
                    <a:gd name="T4" fmla="*/ 0 w 2124"/>
                    <a:gd name="T5" fmla="*/ 1 h 1337"/>
                    <a:gd name="T6" fmla="*/ 0 w 2124"/>
                    <a:gd name="T7" fmla="*/ 1 h 1337"/>
                    <a:gd name="T8" fmla="*/ 0 w 2124"/>
                    <a:gd name="T9" fmla="*/ 1 h 1337"/>
                    <a:gd name="T10" fmla="*/ 0 w 2124"/>
                    <a:gd name="T11" fmla="*/ 1 h 1337"/>
                    <a:gd name="T12" fmla="*/ 0 w 2124"/>
                    <a:gd name="T13" fmla="*/ 1 h 1337"/>
                    <a:gd name="T14" fmla="*/ 0 w 2124"/>
                    <a:gd name="T15" fmla="*/ 1 h 1337"/>
                    <a:gd name="T16" fmla="*/ 0 w 2124"/>
                    <a:gd name="T17" fmla="*/ 1 h 1337"/>
                    <a:gd name="T18" fmla="*/ 0 w 2124"/>
                    <a:gd name="T19" fmla="*/ 1 h 1337"/>
                    <a:gd name="T20" fmla="*/ 0 w 2124"/>
                    <a:gd name="T21" fmla="*/ 1 h 1337"/>
                    <a:gd name="T22" fmla="*/ 0 w 2124"/>
                    <a:gd name="T23" fmla="*/ 1 h 1337"/>
                    <a:gd name="T24" fmla="*/ 0 w 2124"/>
                    <a:gd name="T25" fmla="*/ 1 h 1337"/>
                    <a:gd name="T26" fmla="*/ 0 w 2124"/>
                    <a:gd name="T27" fmla="*/ 1 h 1337"/>
                    <a:gd name="T28" fmla="*/ 0 w 2124"/>
                    <a:gd name="T29" fmla="*/ 1 h 1337"/>
                    <a:gd name="T30" fmla="*/ 0 w 2124"/>
                    <a:gd name="T31" fmla="*/ 1 h 1337"/>
                    <a:gd name="T32" fmla="*/ 0 w 2124"/>
                    <a:gd name="T33" fmla="*/ 1 h 1337"/>
                    <a:gd name="T34" fmla="*/ 0 w 2124"/>
                    <a:gd name="T35" fmla="*/ 1 h 1337"/>
                    <a:gd name="T36" fmla="*/ 0 w 2124"/>
                    <a:gd name="T37" fmla="*/ 1 h 1337"/>
                    <a:gd name="T38" fmla="*/ 0 w 2124"/>
                    <a:gd name="T39" fmla="*/ 1 h 1337"/>
                    <a:gd name="T40" fmla="*/ 0 w 2124"/>
                    <a:gd name="T41" fmla="*/ 1 h 1337"/>
                    <a:gd name="T42" fmla="*/ 0 w 2124"/>
                    <a:gd name="T43" fmla="*/ 1 h 1337"/>
                    <a:gd name="T44" fmla="*/ 0 w 2124"/>
                    <a:gd name="T45" fmla="*/ 1 h 1337"/>
                    <a:gd name="T46" fmla="*/ 0 w 2124"/>
                    <a:gd name="T47" fmla="*/ 1 h 1337"/>
                    <a:gd name="T48" fmla="*/ 0 w 2124"/>
                    <a:gd name="T49" fmla="*/ 1 h 1337"/>
                    <a:gd name="T50" fmla="*/ 0 w 2124"/>
                    <a:gd name="T51" fmla="*/ 1 h 1337"/>
                    <a:gd name="T52" fmla="*/ 0 w 2124"/>
                    <a:gd name="T53" fmla="*/ 1 h 1337"/>
                    <a:gd name="T54" fmla="*/ 0 w 2124"/>
                    <a:gd name="T55" fmla="*/ 1 h 1337"/>
                    <a:gd name="T56" fmla="*/ 0 w 2124"/>
                    <a:gd name="T57" fmla="*/ 1 h 1337"/>
                    <a:gd name="T58" fmla="*/ 0 w 2124"/>
                    <a:gd name="T59" fmla="*/ 1 h 1337"/>
                    <a:gd name="T60" fmla="*/ 0 w 2124"/>
                    <a:gd name="T61" fmla="*/ 1 h 1337"/>
                    <a:gd name="T62" fmla="*/ 0 w 2124"/>
                    <a:gd name="T63" fmla="*/ 1 h 1337"/>
                    <a:gd name="T64" fmla="*/ 0 w 2124"/>
                    <a:gd name="T65" fmla="*/ 1 h 1337"/>
                    <a:gd name="T66" fmla="*/ 0 w 2124"/>
                    <a:gd name="T67" fmla="*/ 1 h 1337"/>
                    <a:gd name="T68" fmla="*/ 0 w 2124"/>
                    <a:gd name="T69" fmla="*/ 1 h 1337"/>
                    <a:gd name="T70" fmla="*/ 0 w 2124"/>
                    <a:gd name="T71" fmla="*/ 1 h 1337"/>
                    <a:gd name="T72" fmla="*/ 0 w 2124"/>
                    <a:gd name="T73" fmla="*/ 1 h 1337"/>
                    <a:gd name="T74" fmla="*/ 0 w 2124"/>
                    <a:gd name="T75" fmla="*/ 1 h 1337"/>
                    <a:gd name="T76" fmla="*/ 0 w 2124"/>
                    <a:gd name="T77" fmla="*/ 1 h 1337"/>
                    <a:gd name="T78" fmla="*/ 0 w 2124"/>
                    <a:gd name="T79" fmla="*/ 1 h 1337"/>
                    <a:gd name="T80" fmla="*/ 0 w 2124"/>
                    <a:gd name="T81" fmla="*/ 1 h 1337"/>
                    <a:gd name="T82" fmla="*/ 0 w 2124"/>
                    <a:gd name="T83" fmla="*/ 1 h 1337"/>
                    <a:gd name="T84" fmla="*/ 0 w 2124"/>
                    <a:gd name="T85" fmla="*/ 1 h 1337"/>
                    <a:gd name="T86" fmla="*/ 0 w 2124"/>
                    <a:gd name="T87" fmla="*/ 1 h 1337"/>
                    <a:gd name="T88" fmla="*/ 0 w 2124"/>
                    <a:gd name="T89" fmla="*/ 1 h 1337"/>
                    <a:gd name="T90" fmla="*/ 0 w 2124"/>
                    <a:gd name="T91" fmla="*/ 1 h 1337"/>
                    <a:gd name="T92" fmla="*/ 0 w 2124"/>
                    <a:gd name="T93" fmla="*/ 1 h 1337"/>
                    <a:gd name="T94" fmla="*/ 0 w 2124"/>
                    <a:gd name="T95" fmla="*/ 1 h 1337"/>
                    <a:gd name="T96" fmla="*/ 0 w 2124"/>
                    <a:gd name="T97" fmla="*/ 1 h 1337"/>
                    <a:gd name="T98" fmla="*/ 0 w 2124"/>
                    <a:gd name="T99" fmla="*/ 1 h 1337"/>
                    <a:gd name="T100" fmla="*/ 0 w 2124"/>
                    <a:gd name="T101" fmla="*/ 1 h 1337"/>
                    <a:gd name="T102" fmla="*/ 0 w 2124"/>
                    <a:gd name="T103" fmla="*/ 1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4"/>
                    <a:gd name="T157" fmla="*/ 0 h 1337"/>
                    <a:gd name="T158" fmla="*/ 2124 w 2124"/>
                    <a:gd name="T159" fmla="*/ 1337 h 1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53" name="Freeform 306"/>
                <p:cNvSpPr>
                  <a:spLocks noChangeAspect="1"/>
                </p:cNvSpPr>
                <p:nvPr/>
              </p:nvSpPr>
              <p:spPr bwMode="gray">
                <a:xfrm>
                  <a:off x="6565240" y="3569410"/>
                  <a:ext cx="45899" cy="44499"/>
                </a:xfrm>
                <a:custGeom>
                  <a:avLst/>
                  <a:gdLst>
                    <a:gd name="T0" fmla="*/ 0 w 75"/>
                    <a:gd name="T1" fmla="*/ 0 h 64"/>
                    <a:gd name="T2" fmla="*/ 0 w 75"/>
                    <a:gd name="T3" fmla="*/ 0 h 64"/>
                    <a:gd name="T4" fmla="*/ 0 w 75"/>
                    <a:gd name="T5" fmla="*/ 0 h 64"/>
                    <a:gd name="T6" fmla="*/ 0 w 75"/>
                    <a:gd name="T7" fmla="*/ 0 h 64"/>
                    <a:gd name="T8" fmla="*/ 0 w 75"/>
                    <a:gd name="T9" fmla="*/ 0 h 64"/>
                    <a:gd name="T10" fmla="*/ 0 60000 65536"/>
                    <a:gd name="T11" fmla="*/ 0 60000 65536"/>
                    <a:gd name="T12" fmla="*/ 0 60000 65536"/>
                    <a:gd name="T13" fmla="*/ 0 60000 65536"/>
                    <a:gd name="T14" fmla="*/ 0 60000 65536"/>
                    <a:gd name="T15" fmla="*/ 0 w 75"/>
                    <a:gd name="T16" fmla="*/ 0 h 64"/>
                    <a:gd name="T17" fmla="*/ 75 w 75"/>
                    <a:gd name="T18" fmla="*/ 64 h 64"/>
                  </a:gdLst>
                  <a:ahLst/>
                  <a:cxnLst>
                    <a:cxn ang="T10">
                      <a:pos x="T0" y="T1"/>
                    </a:cxn>
                    <a:cxn ang="T11">
                      <a:pos x="T2" y="T3"/>
                    </a:cxn>
                    <a:cxn ang="T12">
                      <a:pos x="T4" y="T5"/>
                    </a:cxn>
                    <a:cxn ang="T13">
                      <a:pos x="T6" y="T7"/>
                    </a:cxn>
                    <a:cxn ang="T14">
                      <a:pos x="T8" y="T9"/>
                    </a:cxn>
                  </a:cxnLst>
                  <a:rect l="T15" t="T16" r="T17" b="T18"/>
                  <a:pathLst>
                    <a:path w="75" h="64">
                      <a:moveTo>
                        <a:pt x="0" y="51"/>
                      </a:moveTo>
                      <a:lnTo>
                        <a:pt x="24" y="0"/>
                      </a:lnTo>
                      <a:lnTo>
                        <a:pt x="75" y="11"/>
                      </a:lnTo>
                      <a:lnTo>
                        <a:pt x="34" y="64"/>
                      </a:lnTo>
                      <a:lnTo>
                        <a:pt x="0" y="5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54" name="Freeform 307"/>
                <p:cNvSpPr>
                  <a:spLocks noChangeAspect="1"/>
                </p:cNvSpPr>
                <p:nvPr/>
              </p:nvSpPr>
              <p:spPr bwMode="gray">
                <a:xfrm>
                  <a:off x="6809159" y="3431608"/>
                  <a:ext cx="39342" cy="84691"/>
                </a:xfrm>
                <a:custGeom>
                  <a:avLst/>
                  <a:gdLst>
                    <a:gd name="T0" fmla="*/ 0 w 63"/>
                    <a:gd name="T1" fmla="*/ 1 h 114"/>
                    <a:gd name="T2" fmla="*/ 0 w 63"/>
                    <a:gd name="T3" fmla="*/ 1 h 114"/>
                    <a:gd name="T4" fmla="*/ 0 w 63"/>
                    <a:gd name="T5" fmla="*/ 0 h 114"/>
                    <a:gd name="T6" fmla="*/ 0 w 63"/>
                    <a:gd name="T7" fmla="*/ 1 h 114"/>
                    <a:gd name="T8" fmla="*/ 0 w 63"/>
                    <a:gd name="T9" fmla="*/ 1 h 114"/>
                    <a:gd name="T10" fmla="*/ 0 60000 65536"/>
                    <a:gd name="T11" fmla="*/ 0 60000 65536"/>
                    <a:gd name="T12" fmla="*/ 0 60000 65536"/>
                    <a:gd name="T13" fmla="*/ 0 60000 65536"/>
                    <a:gd name="T14" fmla="*/ 0 60000 65536"/>
                    <a:gd name="T15" fmla="*/ 0 w 63"/>
                    <a:gd name="T16" fmla="*/ 0 h 114"/>
                    <a:gd name="T17" fmla="*/ 63 w 63"/>
                    <a:gd name="T18" fmla="*/ 114 h 114"/>
                  </a:gdLst>
                  <a:ahLst/>
                  <a:cxnLst>
                    <a:cxn ang="T10">
                      <a:pos x="T0" y="T1"/>
                    </a:cxn>
                    <a:cxn ang="T11">
                      <a:pos x="T2" y="T3"/>
                    </a:cxn>
                    <a:cxn ang="T12">
                      <a:pos x="T4" y="T5"/>
                    </a:cxn>
                    <a:cxn ang="T13">
                      <a:pos x="T6" y="T7"/>
                    </a:cxn>
                    <a:cxn ang="T14">
                      <a:pos x="T8" y="T9"/>
                    </a:cxn>
                  </a:cxnLst>
                  <a:rect l="T15" t="T16" r="T17" b="T18"/>
                  <a:pathLst>
                    <a:path w="63" h="114">
                      <a:moveTo>
                        <a:pt x="0" y="47"/>
                      </a:moveTo>
                      <a:lnTo>
                        <a:pt x="25" y="114"/>
                      </a:lnTo>
                      <a:lnTo>
                        <a:pt x="63" y="0"/>
                      </a:lnTo>
                      <a:lnTo>
                        <a:pt x="30" y="1"/>
                      </a:lnTo>
                      <a:lnTo>
                        <a:pt x="0" y="4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55" name="Freeform 308"/>
                <p:cNvSpPr>
                  <a:spLocks noChangeAspect="1"/>
                </p:cNvSpPr>
                <p:nvPr/>
              </p:nvSpPr>
              <p:spPr bwMode="gray">
                <a:xfrm>
                  <a:off x="5694474" y="3118682"/>
                  <a:ext cx="626847" cy="760783"/>
                </a:xfrm>
                <a:custGeom>
                  <a:avLst/>
                  <a:gdLst>
                    <a:gd name="T0" fmla="*/ 0 w 1020"/>
                    <a:gd name="T1" fmla="*/ 1 h 1015"/>
                    <a:gd name="T2" fmla="*/ 0 w 1020"/>
                    <a:gd name="T3" fmla="*/ 1 h 1015"/>
                    <a:gd name="T4" fmla="*/ 0 w 1020"/>
                    <a:gd name="T5" fmla="*/ 1 h 1015"/>
                    <a:gd name="T6" fmla="*/ 0 w 1020"/>
                    <a:gd name="T7" fmla="*/ 1 h 1015"/>
                    <a:gd name="T8" fmla="*/ 0 w 1020"/>
                    <a:gd name="T9" fmla="*/ 1 h 1015"/>
                    <a:gd name="T10" fmla="*/ 0 w 1020"/>
                    <a:gd name="T11" fmla="*/ 1 h 1015"/>
                    <a:gd name="T12" fmla="*/ 0 w 1020"/>
                    <a:gd name="T13" fmla="*/ 1 h 1015"/>
                    <a:gd name="T14" fmla="*/ 0 w 1020"/>
                    <a:gd name="T15" fmla="*/ 1 h 1015"/>
                    <a:gd name="T16" fmla="*/ 0 w 1020"/>
                    <a:gd name="T17" fmla="*/ 1 h 1015"/>
                    <a:gd name="T18" fmla="*/ 0 w 1020"/>
                    <a:gd name="T19" fmla="*/ 1 h 1015"/>
                    <a:gd name="T20" fmla="*/ 0 w 1020"/>
                    <a:gd name="T21" fmla="*/ 1 h 1015"/>
                    <a:gd name="T22" fmla="*/ 0 w 1020"/>
                    <a:gd name="T23" fmla="*/ 1 h 1015"/>
                    <a:gd name="T24" fmla="*/ 0 w 1020"/>
                    <a:gd name="T25" fmla="*/ 1 h 1015"/>
                    <a:gd name="T26" fmla="*/ 0 w 1020"/>
                    <a:gd name="T27" fmla="*/ 0 h 1015"/>
                    <a:gd name="T28" fmla="*/ 0 w 1020"/>
                    <a:gd name="T29" fmla="*/ 1 h 1015"/>
                    <a:gd name="T30" fmla="*/ 0 w 1020"/>
                    <a:gd name="T31" fmla="*/ 1 h 1015"/>
                    <a:gd name="T32" fmla="*/ 0 w 1020"/>
                    <a:gd name="T33" fmla="*/ 1 h 1015"/>
                    <a:gd name="T34" fmla="*/ 0 w 1020"/>
                    <a:gd name="T35" fmla="*/ 1 h 1015"/>
                    <a:gd name="T36" fmla="*/ 0 w 1020"/>
                    <a:gd name="T37" fmla="*/ 1 h 1015"/>
                    <a:gd name="T38" fmla="*/ 0 w 1020"/>
                    <a:gd name="T39" fmla="*/ 1 h 1015"/>
                    <a:gd name="T40" fmla="*/ 0 w 1020"/>
                    <a:gd name="T41" fmla="*/ 1 h 1015"/>
                    <a:gd name="T42" fmla="*/ 0 w 1020"/>
                    <a:gd name="T43" fmla="*/ 1 h 1015"/>
                    <a:gd name="T44" fmla="*/ 0 w 1020"/>
                    <a:gd name="T45" fmla="*/ 1 h 1015"/>
                    <a:gd name="T46" fmla="*/ 0 w 1020"/>
                    <a:gd name="T47" fmla="*/ 1 h 1015"/>
                    <a:gd name="T48" fmla="*/ 0 w 1020"/>
                    <a:gd name="T49" fmla="*/ 1 h 1015"/>
                    <a:gd name="T50" fmla="*/ 0 w 1020"/>
                    <a:gd name="T51" fmla="*/ 1 h 1015"/>
                    <a:gd name="T52" fmla="*/ 0 w 1020"/>
                    <a:gd name="T53" fmla="*/ 1 h 1015"/>
                    <a:gd name="T54" fmla="*/ 0 w 1020"/>
                    <a:gd name="T55" fmla="*/ 1 h 1015"/>
                    <a:gd name="T56" fmla="*/ 0 w 1020"/>
                    <a:gd name="T57" fmla="*/ 1 h 1015"/>
                    <a:gd name="T58" fmla="*/ 0 w 1020"/>
                    <a:gd name="T59" fmla="*/ 1 h 1015"/>
                    <a:gd name="T60" fmla="*/ 0 w 1020"/>
                    <a:gd name="T61" fmla="*/ 1 h 1015"/>
                    <a:gd name="T62" fmla="*/ 0 w 1020"/>
                    <a:gd name="T63" fmla="*/ 1 h 1015"/>
                    <a:gd name="T64" fmla="*/ 0 w 1020"/>
                    <a:gd name="T65" fmla="*/ 1 h 1015"/>
                    <a:gd name="T66" fmla="*/ 0 w 1020"/>
                    <a:gd name="T67" fmla="*/ 1 h 1015"/>
                    <a:gd name="T68" fmla="*/ 0 w 1020"/>
                    <a:gd name="T69" fmla="*/ 1 h 1015"/>
                    <a:gd name="T70" fmla="*/ 0 w 1020"/>
                    <a:gd name="T71" fmla="*/ 1 h 1015"/>
                    <a:gd name="T72" fmla="*/ 0 w 1020"/>
                    <a:gd name="T73" fmla="*/ 1 h 1015"/>
                    <a:gd name="T74" fmla="*/ 0 w 1020"/>
                    <a:gd name="T75" fmla="*/ 1 h 1015"/>
                    <a:gd name="T76" fmla="*/ 0 w 1020"/>
                    <a:gd name="T77" fmla="*/ 1 h 1015"/>
                    <a:gd name="T78" fmla="*/ 0 w 1020"/>
                    <a:gd name="T79" fmla="*/ 1 h 1015"/>
                    <a:gd name="T80" fmla="*/ 0 w 1020"/>
                    <a:gd name="T81" fmla="*/ 1 h 1015"/>
                    <a:gd name="T82" fmla="*/ 0 w 1020"/>
                    <a:gd name="T83" fmla="*/ 1 h 1015"/>
                    <a:gd name="T84" fmla="*/ 0 w 1020"/>
                    <a:gd name="T85" fmla="*/ 1 h 1015"/>
                    <a:gd name="T86" fmla="*/ 0 w 1020"/>
                    <a:gd name="T87" fmla="*/ 1 h 1015"/>
                    <a:gd name="T88" fmla="*/ 0 w 1020"/>
                    <a:gd name="T89" fmla="*/ 1 h 1015"/>
                    <a:gd name="T90" fmla="*/ 0 w 1020"/>
                    <a:gd name="T91" fmla="*/ 1 h 1015"/>
                    <a:gd name="T92" fmla="*/ 0 w 1020"/>
                    <a:gd name="T93" fmla="*/ 1 h 1015"/>
                    <a:gd name="T94" fmla="*/ 0 w 1020"/>
                    <a:gd name="T95" fmla="*/ 1 h 1015"/>
                    <a:gd name="T96" fmla="*/ 0 w 1020"/>
                    <a:gd name="T97" fmla="*/ 1 h 1015"/>
                    <a:gd name="T98" fmla="*/ 0 w 1020"/>
                    <a:gd name="T99" fmla="*/ 1 h 1015"/>
                    <a:gd name="T100" fmla="*/ 0 w 1020"/>
                    <a:gd name="T101" fmla="*/ 1 h 1015"/>
                    <a:gd name="T102" fmla="*/ 0 w 1020"/>
                    <a:gd name="T103" fmla="*/ 1 h 1015"/>
                    <a:gd name="T104" fmla="*/ 0 w 1020"/>
                    <a:gd name="T105" fmla="*/ 1 h 1015"/>
                    <a:gd name="T106" fmla="*/ 0 w 1020"/>
                    <a:gd name="T107" fmla="*/ 1 h 1015"/>
                    <a:gd name="T108" fmla="*/ 0 w 1020"/>
                    <a:gd name="T109" fmla="*/ 1 h 1015"/>
                    <a:gd name="T110" fmla="*/ 0 w 1020"/>
                    <a:gd name="T111" fmla="*/ 1 h 1015"/>
                    <a:gd name="T112" fmla="*/ 0 w 1020"/>
                    <a:gd name="T113" fmla="*/ 1 h 1015"/>
                    <a:gd name="T114" fmla="*/ 0 w 1020"/>
                    <a:gd name="T115" fmla="*/ 1 h 1015"/>
                    <a:gd name="T116" fmla="*/ 0 w 1020"/>
                    <a:gd name="T117" fmla="*/ 1 h 1015"/>
                    <a:gd name="T118" fmla="*/ 0 w 1020"/>
                    <a:gd name="T119" fmla="*/ 1 h 1015"/>
                    <a:gd name="T120" fmla="*/ 0 w 1020"/>
                    <a:gd name="T121" fmla="*/ 1 h 1015"/>
                    <a:gd name="T122" fmla="*/ 0 w 1020"/>
                    <a:gd name="T123" fmla="*/ 1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0"/>
                    <a:gd name="T187" fmla="*/ 0 h 1015"/>
                    <a:gd name="T188" fmla="*/ 1020 w 1020"/>
                    <a:gd name="T189" fmla="*/ 1015 h 10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56" name="Freeform 309"/>
                <p:cNvSpPr>
                  <a:spLocks noChangeAspect="1"/>
                </p:cNvSpPr>
                <p:nvPr/>
              </p:nvSpPr>
              <p:spPr bwMode="gray">
                <a:xfrm>
                  <a:off x="6276733" y="3944060"/>
                  <a:ext cx="233428" cy="297136"/>
                </a:xfrm>
                <a:custGeom>
                  <a:avLst/>
                  <a:gdLst>
                    <a:gd name="T0" fmla="*/ 0 w 377"/>
                    <a:gd name="T1" fmla="*/ 0 h 394"/>
                    <a:gd name="T2" fmla="*/ 0 w 377"/>
                    <a:gd name="T3" fmla="*/ 1 h 394"/>
                    <a:gd name="T4" fmla="*/ 0 w 377"/>
                    <a:gd name="T5" fmla="*/ 1 h 394"/>
                    <a:gd name="T6" fmla="*/ 0 w 377"/>
                    <a:gd name="T7" fmla="*/ 1 h 394"/>
                    <a:gd name="T8" fmla="*/ 0 w 377"/>
                    <a:gd name="T9" fmla="*/ 1 h 394"/>
                    <a:gd name="T10" fmla="*/ 0 w 377"/>
                    <a:gd name="T11" fmla="*/ 1 h 394"/>
                    <a:gd name="T12" fmla="*/ 0 w 377"/>
                    <a:gd name="T13" fmla="*/ 1 h 394"/>
                    <a:gd name="T14" fmla="*/ 0 w 377"/>
                    <a:gd name="T15" fmla="*/ 1 h 394"/>
                    <a:gd name="T16" fmla="*/ 0 w 377"/>
                    <a:gd name="T17" fmla="*/ 1 h 394"/>
                    <a:gd name="T18" fmla="*/ 0 w 377"/>
                    <a:gd name="T19" fmla="*/ 1 h 394"/>
                    <a:gd name="T20" fmla="*/ 0 w 377"/>
                    <a:gd name="T21" fmla="*/ 1 h 394"/>
                    <a:gd name="T22" fmla="*/ 0 w 377"/>
                    <a:gd name="T23" fmla="*/ 1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394"/>
                    <a:gd name="T41" fmla="*/ 377 w 377"/>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57" name="Freeform 310"/>
                <p:cNvSpPr>
                  <a:spLocks noChangeAspect="1"/>
                </p:cNvSpPr>
                <p:nvPr/>
              </p:nvSpPr>
              <p:spPr bwMode="gray">
                <a:xfrm>
                  <a:off x="6494424" y="4244067"/>
                  <a:ext cx="195398" cy="73207"/>
                </a:xfrm>
                <a:custGeom>
                  <a:avLst/>
                  <a:gdLst>
                    <a:gd name="T0" fmla="*/ 0 w 315"/>
                    <a:gd name="T1" fmla="*/ 1 h 99"/>
                    <a:gd name="T2" fmla="*/ 0 w 315"/>
                    <a:gd name="T3" fmla="*/ 0 h 99"/>
                    <a:gd name="T4" fmla="*/ 0 w 315"/>
                    <a:gd name="T5" fmla="*/ 1 h 99"/>
                    <a:gd name="T6" fmla="*/ 0 w 315"/>
                    <a:gd name="T7" fmla="*/ 1 h 99"/>
                    <a:gd name="T8" fmla="*/ 0 w 315"/>
                    <a:gd name="T9" fmla="*/ 1 h 99"/>
                    <a:gd name="T10" fmla="*/ 0 w 315"/>
                    <a:gd name="T11" fmla="*/ 1 h 99"/>
                    <a:gd name="T12" fmla="*/ 0 w 315"/>
                    <a:gd name="T13" fmla="*/ 1 h 99"/>
                    <a:gd name="T14" fmla="*/ 0 w 315"/>
                    <a:gd name="T15" fmla="*/ 1 h 99"/>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99"/>
                    <a:gd name="T26" fmla="*/ 315 w 31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99">
                      <a:moveTo>
                        <a:pt x="0" y="28"/>
                      </a:moveTo>
                      <a:lnTo>
                        <a:pt x="21" y="0"/>
                      </a:lnTo>
                      <a:lnTo>
                        <a:pt x="242" y="31"/>
                      </a:lnTo>
                      <a:lnTo>
                        <a:pt x="264" y="56"/>
                      </a:lnTo>
                      <a:lnTo>
                        <a:pt x="309" y="65"/>
                      </a:lnTo>
                      <a:lnTo>
                        <a:pt x="315" y="99"/>
                      </a:lnTo>
                      <a:lnTo>
                        <a:pt x="55" y="51"/>
                      </a:lnTo>
                      <a:lnTo>
                        <a:pt x="0" y="2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58" name="Freeform 311"/>
                <p:cNvSpPr>
                  <a:spLocks noChangeAspect="1"/>
                </p:cNvSpPr>
                <p:nvPr/>
              </p:nvSpPr>
              <p:spPr bwMode="gray">
                <a:xfrm>
                  <a:off x="6574419" y="3977075"/>
                  <a:ext cx="211134" cy="219622"/>
                </a:xfrm>
                <a:custGeom>
                  <a:avLst/>
                  <a:gdLst>
                    <a:gd name="T0" fmla="*/ 0 w 342"/>
                    <a:gd name="T1" fmla="*/ 1 h 291"/>
                    <a:gd name="T2" fmla="*/ 0 w 342"/>
                    <a:gd name="T3" fmla="*/ 1 h 291"/>
                    <a:gd name="T4" fmla="*/ 0 w 342"/>
                    <a:gd name="T5" fmla="*/ 1 h 291"/>
                    <a:gd name="T6" fmla="*/ 0 w 342"/>
                    <a:gd name="T7" fmla="*/ 1 h 291"/>
                    <a:gd name="T8" fmla="*/ 0 w 342"/>
                    <a:gd name="T9" fmla="*/ 1 h 291"/>
                    <a:gd name="T10" fmla="*/ 0 w 342"/>
                    <a:gd name="T11" fmla="*/ 0 h 291"/>
                    <a:gd name="T12" fmla="*/ 0 w 342"/>
                    <a:gd name="T13" fmla="*/ 1 h 291"/>
                    <a:gd name="T14" fmla="*/ 0 w 342"/>
                    <a:gd name="T15" fmla="*/ 1 h 291"/>
                    <a:gd name="T16" fmla="*/ 0 w 342"/>
                    <a:gd name="T17" fmla="*/ 1 h 291"/>
                    <a:gd name="T18" fmla="*/ 0 w 342"/>
                    <a:gd name="T19" fmla="*/ 1 h 291"/>
                    <a:gd name="T20" fmla="*/ 0 w 342"/>
                    <a:gd name="T21" fmla="*/ 1 h 291"/>
                    <a:gd name="T22" fmla="*/ 0 w 342"/>
                    <a:gd name="T23" fmla="*/ 1 h 291"/>
                    <a:gd name="T24" fmla="*/ 0 w 342"/>
                    <a:gd name="T25" fmla="*/ 1 h 291"/>
                    <a:gd name="T26" fmla="*/ 0 w 342"/>
                    <a:gd name="T27" fmla="*/ 1 h 291"/>
                    <a:gd name="T28" fmla="*/ 0 w 342"/>
                    <a:gd name="T29" fmla="*/ 1 h 291"/>
                    <a:gd name="T30" fmla="*/ 0 w 342"/>
                    <a:gd name="T31" fmla="*/ 1 h 291"/>
                    <a:gd name="T32" fmla="*/ 0 w 342"/>
                    <a:gd name="T33" fmla="*/ 1 h 291"/>
                    <a:gd name="T34" fmla="*/ 0 w 342"/>
                    <a:gd name="T35" fmla="*/ 1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91"/>
                    <a:gd name="T56" fmla="*/ 342 w 34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59" name="Freeform 312"/>
                <p:cNvSpPr>
                  <a:spLocks noChangeAspect="1"/>
                </p:cNvSpPr>
                <p:nvPr/>
              </p:nvSpPr>
              <p:spPr bwMode="gray">
                <a:xfrm>
                  <a:off x="6739655" y="4310097"/>
                  <a:ext cx="52456" cy="14354"/>
                </a:xfrm>
                <a:custGeom>
                  <a:avLst/>
                  <a:gdLst>
                    <a:gd name="T0" fmla="*/ 0 w 84"/>
                    <a:gd name="T1" fmla="*/ 0 h 21"/>
                    <a:gd name="T2" fmla="*/ 0 w 84"/>
                    <a:gd name="T3" fmla="*/ 0 h 21"/>
                    <a:gd name="T4" fmla="*/ 0 w 84"/>
                    <a:gd name="T5" fmla="*/ 0 h 21"/>
                    <a:gd name="T6" fmla="*/ 0 w 84"/>
                    <a:gd name="T7" fmla="*/ 0 h 21"/>
                    <a:gd name="T8" fmla="*/ 0 w 84"/>
                    <a:gd name="T9" fmla="*/ 0 h 21"/>
                    <a:gd name="T10" fmla="*/ 0 60000 65536"/>
                    <a:gd name="T11" fmla="*/ 0 60000 65536"/>
                    <a:gd name="T12" fmla="*/ 0 60000 65536"/>
                    <a:gd name="T13" fmla="*/ 0 60000 65536"/>
                    <a:gd name="T14" fmla="*/ 0 60000 65536"/>
                    <a:gd name="T15" fmla="*/ 0 w 84"/>
                    <a:gd name="T16" fmla="*/ 0 h 21"/>
                    <a:gd name="T17" fmla="*/ 84 w 84"/>
                    <a:gd name="T18" fmla="*/ 21 h 21"/>
                  </a:gdLst>
                  <a:ahLst/>
                  <a:cxnLst>
                    <a:cxn ang="T10">
                      <a:pos x="T0" y="T1"/>
                    </a:cxn>
                    <a:cxn ang="T11">
                      <a:pos x="T2" y="T3"/>
                    </a:cxn>
                    <a:cxn ang="T12">
                      <a:pos x="T4" y="T5"/>
                    </a:cxn>
                    <a:cxn ang="T13">
                      <a:pos x="T6" y="T7"/>
                    </a:cxn>
                    <a:cxn ang="T14">
                      <a:pos x="T8" y="T9"/>
                    </a:cxn>
                  </a:cxnLst>
                  <a:rect l="T15" t="T16" r="T17" b="T18"/>
                  <a:pathLst>
                    <a:path w="84" h="21">
                      <a:moveTo>
                        <a:pt x="0" y="4"/>
                      </a:moveTo>
                      <a:lnTo>
                        <a:pt x="9" y="21"/>
                      </a:lnTo>
                      <a:lnTo>
                        <a:pt x="84" y="6"/>
                      </a:lnTo>
                      <a:lnTo>
                        <a:pt x="27" y="0"/>
                      </a:lnTo>
                      <a:lnTo>
                        <a:pt x="0" y="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60" name="Freeform 313"/>
                <p:cNvSpPr>
                  <a:spLocks noChangeAspect="1"/>
                </p:cNvSpPr>
                <p:nvPr/>
              </p:nvSpPr>
              <p:spPr bwMode="gray">
                <a:xfrm>
                  <a:off x="6785554" y="4043105"/>
                  <a:ext cx="131139" cy="190913"/>
                </a:xfrm>
                <a:custGeom>
                  <a:avLst/>
                  <a:gdLst>
                    <a:gd name="T0" fmla="*/ 0 w 214"/>
                    <a:gd name="T1" fmla="*/ 1 h 254"/>
                    <a:gd name="T2" fmla="*/ 0 w 214"/>
                    <a:gd name="T3" fmla="*/ 1 h 254"/>
                    <a:gd name="T4" fmla="*/ 0 w 214"/>
                    <a:gd name="T5" fmla="*/ 1 h 254"/>
                    <a:gd name="T6" fmla="*/ 0 w 214"/>
                    <a:gd name="T7" fmla="*/ 1 h 254"/>
                    <a:gd name="T8" fmla="*/ 0 w 214"/>
                    <a:gd name="T9" fmla="*/ 1 h 254"/>
                    <a:gd name="T10" fmla="*/ 0 w 214"/>
                    <a:gd name="T11" fmla="*/ 1 h 254"/>
                    <a:gd name="T12" fmla="*/ 0 w 214"/>
                    <a:gd name="T13" fmla="*/ 1 h 254"/>
                    <a:gd name="T14" fmla="*/ 0 w 214"/>
                    <a:gd name="T15" fmla="*/ 1 h 254"/>
                    <a:gd name="T16" fmla="*/ 0 w 214"/>
                    <a:gd name="T17" fmla="*/ 1 h 254"/>
                    <a:gd name="T18" fmla="*/ 0 w 214"/>
                    <a:gd name="T19" fmla="*/ 1 h 254"/>
                    <a:gd name="T20" fmla="*/ 0 w 214"/>
                    <a:gd name="T21" fmla="*/ 1 h 254"/>
                    <a:gd name="T22" fmla="*/ 0 w 214"/>
                    <a:gd name="T23" fmla="*/ 1 h 254"/>
                    <a:gd name="T24" fmla="*/ 0 w 214"/>
                    <a:gd name="T25" fmla="*/ 1 h 254"/>
                    <a:gd name="T26" fmla="*/ 0 w 214"/>
                    <a:gd name="T27" fmla="*/ 1 h 254"/>
                    <a:gd name="T28" fmla="*/ 0 w 214"/>
                    <a:gd name="T29" fmla="*/ 0 h 254"/>
                    <a:gd name="T30" fmla="*/ 0 w 214"/>
                    <a:gd name="T31" fmla="*/ 1 h 254"/>
                    <a:gd name="T32" fmla="*/ 0 w 214"/>
                    <a:gd name="T33" fmla="*/ 1 h 254"/>
                    <a:gd name="T34" fmla="*/ 0 w 214"/>
                    <a:gd name="T35" fmla="*/ 1 h 254"/>
                    <a:gd name="T36" fmla="*/ 0 w 214"/>
                    <a:gd name="T37" fmla="*/ 1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254"/>
                    <a:gd name="T59" fmla="*/ 214 w 214"/>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61" name="Freeform 314"/>
                <p:cNvSpPr>
                  <a:spLocks noChangeAspect="1"/>
                </p:cNvSpPr>
                <p:nvPr/>
              </p:nvSpPr>
              <p:spPr bwMode="gray">
                <a:xfrm>
                  <a:off x="6887843" y="4310097"/>
                  <a:ext cx="74749" cy="47370"/>
                </a:xfrm>
                <a:custGeom>
                  <a:avLst/>
                  <a:gdLst>
                    <a:gd name="T0" fmla="*/ 0 w 120"/>
                    <a:gd name="T1" fmla="*/ 1 h 65"/>
                    <a:gd name="T2" fmla="*/ 0 w 120"/>
                    <a:gd name="T3" fmla="*/ 1 h 65"/>
                    <a:gd name="T4" fmla="*/ 0 w 120"/>
                    <a:gd name="T5" fmla="*/ 0 h 65"/>
                    <a:gd name="T6" fmla="*/ 0 w 120"/>
                    <a:gd name="T7" fmla="*/ 1 h 65"/>
                    <a:gd name="T8" fmla="*/ 0 w 120"/>
                    <a:gd name="T9" fmla="*/ 1 h 65"/>
                    <a:gd name="T10" fmla="*/ 0 60000 65536"/>
                    <a:gd name="T11" fmla="*/ 0 60000 65536"/>
                    <a:gd name="T12" fmla="*/ 0 60000 65536"/>
                    <a:gd name="T13" fmla="*/ 0 60000 65536"/>
                    <a:gd name="T14" fmla="*/ 0 60000 65536"/>
                    <a:gd name="T15" fmla="*/ 0 w 120"/>
                    <a:gd name="T16" fmla="*/ 0 h 65"/>
                    <a:gd name="T17" fmla="*/ 120 w 120"/>
                    <a:gd name="T18" fmla="*/ 65 h 65"/>
                  </a:gdLst>
                  <a:ahLst/>
                  <a:cxnLst>
                    <a:cxn ang="T10">
                      <a:pos x="T0" y="T1"/>
                    </a:cxn>
                    <a:cxn ang="T11">
                      <a:pos x="T2" y="T3"/>
                    </a:cxn>
                    <a:cxn ang="T12">
                      <a:pos x="T4" y="T5"/>
                    </a:cxn>
                    <a:cxn ang="T13">
                      <a:pos x="T6" y="T7"/>
                    </a:cxn>
                    <a:cxn ang="T14">
                      <a:pos x="T8" y="T9"/>
                    </a:cxn>
                  </a:cxnLst>
                  <a:rect l="T15" t="T16" r="T17" b="T18"/>
                  <a:pathLst>
                    <a:path w="120" h="65">
                      <a:moveTo>
                        <a:pt x="0" y="38"/>
                      </a:moveTo>
                      <a:lnTo>
                        <a:pt x="5" y="65"/>
                      </a:lnTo>
                      <a:lnTo>
                        <a:pt x="120" y="0"/>
                      </a:lnTo>
                      <a:lnTo>
                        <a:pt x="34" y="20"/>
                      </a:lnTo>
                      <a:lnTo>
                        <a:pt x="0" y="3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62" name="Freeform 315"/>
                <p:cNvSpPr>
                  <a:spLocks noChangeAspect="1"/>
                </p:cNvSpPr>
                <p:nvPr/>
              </p:nvSpPr>
              <p:spPr bwMode="gray">
                <a:xfrm>
                  <a:off x="6967838" y="4034493"/>
                  <a:ext cx="22294" cy="76078"/>
                </a:xfrm>
                <a:custGeom>
                  <a:avLst/>
                  <a:gdLst>
                    <a:gd name="T0" fmla="*/ 0 w 40"/>
                    <a:gd name="T1" fmla="*/ 1 h 104"/>
                    <a:gd name="T2" fmla="*/ 0 w 40"/>
                    <a:gd name="T3" fmla="*/ 1 h 104"/>
                    <a:gd name="T4" fmla="*/ 0 w 40"/>
                    <a:gd name="T5" fmla="*/ 1 h 104"/>
                    <a:gd name="T6" fmla="*/ 0 w 40"/>
                    <a:gd name="T7" fmla="*/ 1 h 104"/>
                    <a:gd name="T8" fmla="*/ 0 w 40"/>
                    <a:gd name="T9" fmla="*/ 1 h 104"/>
                    <a:gd name="T10" fmla="*/ 0 w 40"/>
                    <a:gd name="T11" fmla="*/ 1 h 104"/>
                    <a:gd name="T12" fmla="*/ 0 w 40"/>
                    <a:gd name="T13" fmla="*/ 1 h 104"/>
                    <a:gd name="T14" fmla="*/ 0 w 40"/>
                    <a:gd name="T15" fmla="*/ 0 h 104"/>
                    <a:gd name="T16" fmla="*/ 0 w 40"/>
                    <a:gd name="T17" fmla="*/ 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04"/>
                    <a:gd name="T29" fmla="*/ 40 w 4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04">
                      <a:moveTo>
                        <a:pt x="0" y="37"/>
                      </a:moveTo>
                      <a:lnTo>
                        <a:pt x="9" y="83"/>
                      </a:lnTo>
                      <a:lnTo>
                        <a:pt x="32" y="104"/>
                      </a:lnTo>
                      <a:lnTo>
                        <a:pt x="17" y="60"/>
                      </a:lnTo>
                      <a:lnTo>
                        <a:pt x="40" y="55"/>
                      </a:lnTo>
                      <a:lnTo>
                        <a:pt x="38" y="22"/>
                      </a:lnTo>
                      <a:lnTo>
                        <a:pt x="9" y="43"/>
                      </a:lnTo>
                      <a:lnTo>
                        <a:pt x="21" y="0"/>
                      </a:lnTo>
                      <a:lnTo>
                        <a:pt x="0" y="3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63" name="Freeform 316"/>
                <p:cNvSpPr>
                  <a:spLocks noChangeAspect="1"/>
                </p:cNvSpPr>
                <p:nvPr/>
              </p:nvSpPr>
              <p:spPr bwMode="gray">
                <a:xfrm>
                  <a:off x="6978329" y="4160811"/>
                  <a:ext cx="59013" cy="24402"/>
                </a:xfrm>
                <a:custGeom>
                  <a:avLst/>
                  <a:gdLst>
                    <a:gd name="T0" fmla="*/ 0 w 99"/>
                    <a:gd name="T1" fmla="*/ 1 h 33"/>
                    <a:gd name="T2" fmla="*/ 0 w 99"/>
                    <a:gd name="T3" fmla="*/ 0 h 33"/>
                    <a:gd name="T4" fmla="*/ 0 w 99"/>
                    <a:gd name="T5" fmla="*/ 1 h 33"/>
                    <a:gd name="T6" fmla="*/ 0 w 99"/>
                    <a:gd name="T7" fmla="*/ 1 h 33"/>
                    <a:gd name="T8" fmla="*/ 0 60000 65536"/>
                    <a:gd name="T9" fmla="*/ 0 60000 65536"/>
                    <a:gd name="T10" fmla="*/ 0 60000 65536"/>
                    <a:gd name="T11" fmla="*/ 0 60000 65536"/>
                    <a:gd name="T12" fmla="*/ 0 w 99"/>
                    <a:gd name="T13" fmla="*/ 0 h 33"/>
                    <a:gd name="T14" fmla="*/ 99 w 99"/>
                    <a:gd name="T15" fmla="*/ 33 h 33"/>
                  </a:gdLst>
                  <a:ahLst/>
                  <a:cxnLst>
                    <a:cxn ang="T8">
                      <a:pos x="T0" y="T1"/>
                    </a:cxn>
                    <a:cxn ang="T9">
                      <a:pos x="T2" y="T3"/>
                    </a:cxn>
                    <a:cxn ang="T10">
                      <a:pos x="T4" y="T5"/>
                    </a:cxn>
                    <a:cxn ang="T11">
                      <a:pos x="T6" y="T7"/>
                    </a:cxn>
                  </a:cxnLst>
                  <a:rect l="T12" t="T13" r="T14" b="T15"/>
                  <a:pathLst>
                    <a:path w="99" h="33">
                      <a:moveTo>
                        <a:pt x="0" y="13"/>
                      </a:moveTo>
                      <a:lnTo>
                        <a:pt x="55" y="0"/>
                      </a:lnTo>
                      <a:lnTo>
                        <a:pt x="99" y="33"/>
                      </a:lnTo>
                      <a:lnTo>
                        <a:pt x="0" y="1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64" name="Freeform 317"/>
                <p:cNvSpPr>
                  <a:spLocks noChangeAspect="1"/>
                </p:cNvSpPr>
                <p:nvPr/>
              </p:nvSpPr>
              <p:spPr bwMode="gray">
                <a:xfrm>
                  <a:off x="7038653" y="4099087"/>
                  <a:ext cx="224248" cy="225364"/>
                </a:xfrm>
                <a:custGeom>
                  <a:avLst/>
                  <a:gdLst>
                    <a:gd name="T0" fmla="*/ 0 w 362"/>
                    <a:gd name="T1" fmla="*/ 1 h 300"/>
                    <a:gd name="T2" fmla="*/ 0 w 362"/>
                    <a:gd name="T3" fmla="*/ 1 h 300"/>
                    <a:gd name="T4" fmla="*/ 0 w 362"/>
                    <a:gd name="T5" fmla="*/ 1 h 300"/>
                    <a:gd name="T6" fmla="*/ 0 w 362"/>
                    <a:gd name="T7" fmla="*/ 1 h 300"/>
                    <a:gd name="T8" fmla="*/ 0 w 362"/>
                    <a:gd name="T9" fmla="*/ 1 h 300"/>
                    <a:gd name="T10" fmla="*/ 0 w 362"/>
                    <a:gd name="T11" fmla="*/ 1 h 300"/>
                    <a:gd name="T12" fmla="*/ 0 w 362"/>
                    <a:gd name="T13" fmla="*/ 1 h 300"/>
                    <a:gd name="T14" fmla="*/ 0 w 362"/>
                    <a:gd name="T15" fmla="*/ 1 h 300"/>
                    <a:gd name="T16" fmla="*/ 0 w 362"/>
                    <a:gd name="T17" fmla="*/ 1 h 300"/>
                    <a:gd name="T18" fmla="*/ 0 w 362"/>
                    <a:gd name="T19" fmla="*/ 1 h 300"/>
                    <a:gd name="T20" fmla="*/ 0 w 362"/>
                    <a:gd name="T21" fmla="*/ 1 h 300"/>
                    <a:gd name="T22" fmla="*/ 0 w 362"/>
                    <a:gd name="T23" fmla="*/ 1 h 300"/>
                    <a:gd name="T24" fmla="*/ 0 w 362"/>
                    <a:gd name="T25" fmla="*/ 1 h 300"/>
                    <a:gd name="T26" fmla="*/ 0 w 362"/>
                    <a:gd name="T27" fmla="*/ 1 h 300"/>
                    <a:gd name="T28" fmla="*/ 0 w 362"/>
                    <a:gd name="T29" fmla="*/ 1 h 300"/>
                    <a:gd name="T30" fmla="*/ 0 w 362"/>
                    <a:gd name="T31" fmla="*/ 1 h 300"/>
                    <a:gd name="T32" fmla="*/ 0 w 362"/>
                    <a:gd name="T33" fmla="*/ 1 h 300"/>
                    <a:gd name="T34" fmla="*/ 0 w 362"/>
                    <a:gd name="T35" fmla="*/ 1 h 300"/>
                    <a:gd name="T36" fmla="*/ 0 w 362"/>
                    <a:gd name="T37" fmla="*/ 0 h 300"/>
                    <a:gd name="T38" fmla="*/ 0 w 362"/>
                    <a:gd name="T39" fmla="*/ 1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00"/>
                    <a:gd name="T62" fmla="*/ 362 w 362"/>
                    <a:gd name="T63" fmla="*/ 300 h 3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65" name="Freeform 318"/>
                <p:cNvSpPr>
                  <a:spLocks noChangeAspect="1"/>
                </p:cNvSpPr>
                <p:nvPr/>
              </p:nvSpPr>
              <p:spPr bwMode="gray">
                <a:xfrm>
                  <a:off x="7046521" y="4271340"/>
                  <a:ext cx="10491" cy="20096"/>
                </a:xfrm>
                <a:custGeom>
                  <a:avLst/>
                  <a:gdLst>
                    <a:gd name="T0" fmla="*/ 0 w 16"/>
                    <a:gd name="T1" fmla="*/ 1 h 26"/>
                    <a:gd name="T2" fmla="*/ 1 w 16"/>
                    <a:gd name="T3" fmla="*/ 0 h 26"/>
                    <a:gd name="T4" fmla="*/ 1 w 16"/>
                    <a:gd name="T5" fmla="*/ 1 h 26"/>
                    <a:gd name="T6" fmla="*/ 0 w 16"/>
                    <a:gd name="T7" fmla="*/ 1 h 26"/>
                    <a:gd name="T8" fmla="*/ 0 60000 65536"/>
                    <a:gd name="T9" fmla="*/ 0 60000 65536"/>
                    <a:gd name="T10" fmla="*/ 0 60000 65536"/>
                    <a:gd name="T11" fmla="*/ 0 60000 65536"/>
                    <a:gd name="T12" fmla="*/ 0 w 16"/>
                    <a:gd name="T13" fmla="*/ 0 h 26"/>
                    <a:gd name="T14" fmla="*/ 16 w 16"/>
                    <a:gd name="T15" fmla="*/ 26 h 26"/>
                  </a:gdLst>
                  <a:ahLst/>
                  <a:cxnLst>
                    <a:cxn ang="T8">
                      <a:pos x="T0" y="T1"/>
                    </a:cxn>
                    <a:cxn ang="T9">
                      <a:pos x="T2" y="T3"/>
                    </a:cxn>
                    <a:cxn ang="T10">
                      <a:pos x="T4" y="T5"/>
                    </a:cxn>
                    <a:cxn ang="T11">
                      <a:pos x="T6" y="T7"/>
                    </a:cxn>
                  </a:cxnLst>
                  <a:rect l="T12" t="T13" r="T14" b="T15"/>
                  <a:pathLst>
                    <a:path w="16" h="26">
                      <a:moveTo>
                        <a:pt x="0" y="26"/>
                      </a:moveTo>
                      <a:lnTo>
                        <a:pt x="10" y="0"/>
                      </a:lnTo>
                      <a:lnTo>
                        <a:pt x="16" y="15"/>
                      </a:lnTo>
                      <a:lnTo>
                        <a:pt x="0" y="2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66" name="Freeform 319"/>
                <p:cNvSpPr>
                  <a:spLocks noChangeAspect="1"/>
                </p:cNvSpPr>
                <p:nvPr/>
              </p:nvSpPr>
              <p:spPr bwMode="gray">
                <a:xfrm>
                  <a:off x="5181719" y="3003847"/>
                  <a:ext cx="409155" cy="423455"/>
                </a:xfrm>
                <a:custGeom>
                  <a:avLst/>
                  <a:gdLst>
                    <a:gd name="T0" fmla="*/ 0 w 665"/>
                    <a:gd name="T1" fmla="*/ 1 h 567"/>
                    <a:gd name="T2" fmla="*/ 0 w 665"/>
                    <a:gd name="T3" fmla="*/ 0 h 567"/>
                    <a:gd name="T4" fmla="*/ 0 w 665"/>
                    <a:gd name="T5" fmla="*/ 1 h 567"/>
                    <a:gd name="T6" fmla="*/ 0 w 665"/>
                    <a:gd name="T7" fmla="*/ 1 h 567"/>
                    <a:gd name="T8" fmla="*/ 0 w 665"/>
                    <a:gd name="T9" fmla="*/ 1 h 567"/>
                    <a:gd name="T10" fmla="*/ 0 w 665"/>
                    <a:gd name="T11" fmla="*/ 1 h 567"/>
                    <a:gd name="T12" fmla="*/ 0 w 665"/>
                    <a:gd name="T13" fmla="*/ 1 h 567"/>
                    <a:gd name="T14" fmla="*/ 0 w 665"/>
                    <a:gd name="T15" fmla="*/ 1 h 567"/>
                    <a:gd name="T16" fmla="*/ 0 w 665"/>
                    <a:gd name="T17" fmla="*/ 1 h 567"/>
                    <a:gd name="T18" fmla="*/ 0 w 665"/>
                    <a:gd name="T19" fmla="*/ 1 h 567"/>
                    <a:gd name="T20" fmla="*/ 0 w 665"/>
                    <a:gd name="T21" fmla="*/ 1 h 567"/>
                    <a:gd name="T22" fmla="*/ 0 w 665"/>
                    <a:gd name="T23" fmla="*/ 1 h 567"/>
                    <a:gd name="T24" fmla="*/ 0 w 665"/>
                    <a:gd name="T25" fmla="*/ 1 h 567"/>
                    <a:gd name="T26" fmla="*/ 0 w 665"/>
                    <a:gd name="T27" fmla="*/ 1 h 567"/>
                    <a:gd name="T28" fmla="*/ 0 w 665"/>
                    <a:gd name="T29" fmla="*/ 1 h 567"/>
                    <a:gd name="T30" fmla="*/ 0 w 665"/>
                    <a:gd name="T31" fmla="*/ 1 h 567"/>
                    <a:gd name="T32" fmla="*/ 0 w 665"/>
                    <a:gd name="T33" fmla="*/ 1 h 567"/>
                    <a:gd name="T34" fmla="*/ 0 w 665"/>
                    <a:gd name="T35" fmla="*/ 1 h 567"/>
                    <a:gd name="T36" fmla="*/ 0 w 665"/>
                    <a:gd name="T37" fmla="*/ 1 h 567"/>
                    <a:gd name="T38" fmla="*/ 0 w 665"/>
                    <a:gd name="T39" fmla="*/ 1 h 567"/>
                    <a:gd name="T40" fmla="*/ 0 w 665"/>
                    <a:gd name="T41" fmla="*/ 1 h 567"/>
                    <a:gd name="T42" fmla="*/ 0 w 665"/>
                    <a:gd name="T43" fmla="*/ 1 h 567"/>
                    <a:gd name="T44" fmla="*/ 0 w 665"/>
                    <a:gd name="T45" fmla="*/ 1 h 567"/>
                    <a:gd name="T46" fmla="*/ 0 w 665"/>
                    <a:gd name="T47" fmla="*/ 1 h 567"/>
                    <a:gd name="T48" fmla="*/ 0 w 665"/>
                    <a:gd name="T49" fmla="*/ 1 h 567"/>
                    <a:gd name="T50" fmla="*/ 0 w 665"/>
                    <a:gd name="T51" fmla="*/ 1 h 567"/>
                    <a:gd name="T52" fmla="*/ 0 w 665"/>
                    <a:gd name="T53" fmla="*/ 1 h 567"/>
                    <a:gd name="T54" fmla="*/ 0 w 665"/>
                    <a:gd name="T55" fmla="*/ 1 h 567"/>
                    <a:gd name="T56" fmla="*/ 0 w 665"/>
                    <a:gd name="T57" fmla="*/ 1 h 567"/>
                    <a:gd name="T58" fmla="*/ 0 w 665"/>
                    <a:gd name="T59" fmla="*/ 1 h 567"/>
                    <a:gd name="T60" fmla="*/ 0 w 665"/>
                    <a:gd name="T61" fmla="*/ 1 h 567"/>
                    <a:gd name="T62" fmla="*/ 0 w 665"/>
                    <a:gd name="T63" fmla="*/ 1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5"/>
                    <a:gd name="T97" fmla="*/ 0 h 567"/>
                    <a:gd name="T98" fmla="*/ 665 w 665"/>
                    <a:gd name="T99" fmla="*/ 567 h 5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67" name="Freeform 320"/>
                <p:cNvSpPr>
                  <a:spLocks noChangeAspect="1"/>
                </p:cNvSpPr>
                <p:nvPr/>
              </p:nvSpPr>
              <p:spPr bwMode="gray">
                <a:xfrm>
                  <a:off x="5065004" y="3081361"/>
                  <a:ext cx="213757" cy="236848"/>
                </a:xfrm>
                <a:custGeom>
                  <a:avLst/>
                  <a:gdLst>
                    <a:gd name="T0" fmla="*/ 0 w 345"/>
                    <a:gd name="T1" fmla="*/ 1 h 315"/>
                    <a:gd name="T2" fmla="*/ 0 w 345"/>
                    <a:gd name="T3" fmla="*/ 1 h 315"/>
                    <a:gd name="T4" fmla="*/ 0 w 345"/>
                    <a:gd name="T5" fmla="*/ 1 h 315"/>
                    <a:gd name="T6" fmla="*/ 0 w 345"/>
                    <a:gd name="T7" fmla="*/ 1 h 315"/>
                    <a:gd name="T8" fmla="*/ 0 w 345"/>
                    <a:gd name="T9" fmla="*/ 1 h 315"/>
                    <a:gd name="T10" fmla="*/ 0 w 345"/>
                    <a:gd name="T11" fmla="*/ 1 h 315"/>
                    <a:gd name="T12" fmla="*/ 0 w 345"/>
                    <a:gd name="T13" fmla="*/ 1 h 315"/>
                    <a:gd name="T14" fmla="*/ 0 w 345"/>
                    <a:gd name="T15" fmla="*/ 1 h 315"/>
                    <a:gd name="T16" fmla="*/ 0 w 345"/>
                    <a:gd name="T17" fmla="*/ 1 h 315"/>
                    <a:gd name="T18" fmla="*/ 0 w 345"/>
                    <a:gd name="T19" fmla="*/ 1 h 315"/>
                    <a:gd name="T20" fmla="*/ 0 w 345"/>
                    <a:gd name="T21" fmla="*/ 1 h 315"/>
                    <a:gd name="T22" fmla="*/ 0 w 345"/>
                    <a:gd name="T23" fmla="*/ 1 h 315"/>
                    <a:gd name="T24" fmla="*/ 0 w 345"/>
                    <a:gd name="T25" fmla="*/ 0 h 315"/>
                    <a:gd name="T26" fmla="*/ 0 w 345"/>
                    <a:gd name="T27" fmla="*/ 1 h 315"/>
                    <a:gd name="T28" fmla="*/ 0 w 345"/>
                    <a:gd name="T29" fmla="*/ 1 h 315"/>
                    <a:gd name="T30" fmla="*/ 0 w 345"/>
                    <a:gd name="T31" fmla="*/ 1 h 315"/>
                    <a:gd name="T32" fmla="*/ 0 w 345"/>
                    <a:gd name="T33" fmla="*/ 1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315"/>
                    <a:gd name="T53" fmla="*/ 345 w 34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68" name="Freeform 321"/>
                <p:cNvSpPr>
                  <a:spLocks noChangeAspect="1"/>
                </p:cNvSpPr>
                <p:nvPr/>
              </p:nvSpPr>
              <p:spPr bwMode="gray">
                <a:xfrm>
                  <a:off x="7016359" y="3184712"/>
                  <a:ext cx="48522" cy="71772"/>
                </a:xfrm>
                <a:custGeom>
                  <a:avLst/>
                  <a:gdLst>
                    <a:gd name="T0" fmla="*/ 0 w 81"/>
                    <a:gd name="T1" fmla="*/ 1 h 97"/>
                    <a:gd name="T2" fmla="*/ 0 w 81"/>
                    <a:gd name="T3" fmla="*/ 1 h 97"/>
                    <a:gd name="T4" fmla="*/ 0 w 81"/>
                    <a:gd name="T5" fmla="*/ 1 h 97"/>
                    <a:gd name="T6" fmla="*/ 0 w 81"/>
                    <a:gd name="T7" fmla="*/ 1 h 97"/>
                    <a:gd name="T8" fmla="*/ 0 w 81"/>
                    <a:gd name="T9" fmla="*/ 1 h 97"/>
                    <a:gd name="T10" fmla="*/ 0 w 81"/>
                    <a:gd name="T11" fmla="*/ 1 h 97"/>
                    <a:gd name="T12" fmla="*/ 0 w 81"/>
                    <a:gd name="T13" fmla="*/ 1 h 97"/>
                    <a:gd name="T14" fmla="*/ 0 w 81"/>
                    <a:gd name="T15" fmla="*/ 1 h 97"/>
                    <a:gd name="T16" fmla="*/ 0 w 81"/>
                    <a:gd name="T17" fmla="*/ 0 h 97"/>
                    <a:gd name="T18" fmla="*/ 0 w 81"/>
                    <a:gd name="T19" fmla="*/ 1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69" name="Freeform 322"/>
                <p:cNvSpPr>
                  <a:spLocks noChangeAspect="1"/>
                </p:cNvSpPr>
                <p:nvPr/>
              </p:nvSpPr>
              <p:spPr bwMode="gray">
                <a:xfrm>
                  <a:off x="7039964" y="2959348"/>
                  <a:ext cx="241297" cy="233977"/>
                </a:xfrm>
                <a:custGeom>
                  <a:avLst/>
                  <a:gdLst>
                    <a:gd name="T0" fmla="*/ 0 w 391"/>
                    <a:gd name="T1" fmla="*/ 1 h 314"/>
                    <a:gd name="T2" fmla="*/ 0 w 391"/>
                    <a:gd name="T3" fmla="*/ 1 h 314"/>
                    <a:gd name="T4" fmla="*/ 0 w 391"/>
                    <a:gd name="T5" fmla="*/ 1 h 314"/>
                    <a:gd name="T6" fmla="*/ 0 w 391"/>
                    <a:gd name="T7" fmla="*/ 1 h 314"/>
                    <a:gd name="T8" fmla="*/ 0 w 391"/>
                    <a:gd name="T9" fmla="*/ 1 h 314"/>
                    <a:gd name="T10" fmla="*/ 0 w 391"/>
                    <a:gd name="T11" fmla="*/ 1 h 314"/>
                    <a:gd name="T12" fmla="*/ 0 w 391"/>
                    <a:gd name="T13" fmla="*/ 1 h 314"/>
                    <a:gd name="T14" fmla="*/ 0 w 391"/>
                    <a:gd name="T15" fmla="*/ 1 h 314"/>
                    <a:gd name="T16" fmla="*/ 0 w 391"/>
                    <a:gd name="T17" fmla="*/ 1 h 314"/>
                    <a:gd name="T18" fmla="*/ 0 w 391"/>
                    <a:gd name="T19" fmla="*/ 1 h 314"/>
                    <a:gd name="T20" fmla="*/ 0 w 391"/>
                    <a:gd name="T21" fmla="*/ 0 h 314"/>
                    <a:gd name="T22" fmla="*/ 0 w 391"/>
                    <a:gd name="T23" fmla="*/ 1 h 314"/>
                    <a:gd name="T24" fmla="*/ 0 w 391"/>
                    <a:gd name="T25" fmla="*/ 1 h 314"/>
                    <a:gd name="T26" fmla="*/ 0 w 391"/>
                    <a:gd name="T27" fmla="*/ 1 h 314"/>
                    <a:gd name="T28" fmla="*/ 0 w 391"/>
                    <a:gd name="T29" fmla="*/ 1 h 314"/>
                    <a:gd name="T30" fmla="*/ 0 w 391"/>
                    <a:gd name="T31" fmla="*/ 1 h 314"/>
                    <a:gd name="T32" fmla="*/ 0 w 391"/>
                    <a:gd name="T33" fmla="*/ 1 h 314"/>
                    <a:gd name="T34" fmla="*/ 0 w 391"/>
                    <a:gd name="T35" fmla="*/ 1 h 314"/>
                    <a:gd name="T36" fmla="*/ 0 w 391"/>
                    <a:gd name="T37" fmla="*/ 1 h 314"/>
                    <a:gd name="T38" fmla="*/ 0 w 391"/>
                    <a:gd name="T39" fmla="*/ 1 h 314"/>
                    <a:gd name="T40" fmla="*/ 0 w 391"/>
                    <a:gd name="T41" fmla="*/ 1 h 314"/>
                    <a:gd name="T42" fmla="*/ 0 w 391"/>
                    <a:gd name="T43" fmla="*/ 1 h 314"/>
                    <a:gd name="T44" fmla="*/ 0 w 391"/>
                    <a:gd name="T45" fmla="*/ 1 h 314"/>
                    <a:gd name="T46" fmla="*/ 0 w 391"/>
                    <a:gd name="T47" fmla="*/ 1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1"/>
                    <a:gd name="T73" fmla="*/ 0 h 314"/>
                    <a:gd name="T74" fmla="*/ 391 w 391"/>
                    <a:gd name="T75" fmla="*/ 314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70" name="Freeform 323"/>
                <p:cNvSpPr>
                  <a:spLocks noChangeAspect="1"/>
                </p:cNvSpPr>
                <p:nvPr/>
              </p:nvSpPr>
              <p:spPr bwMode="gray">
                <a:xfrm>
                  <a:off x="7068815" y="3174664"/>
                  <a:ext cx="49833" cy="40192"/>
                </a:xfrm>
                <a:custGeom>
                  <a:avLst/>
                  <a:gdLst>
                    <a:gd name="T0" fmla="*/ 0 w 81"/>
                    <a:gd name="T1" fmla="*/ 1 h 56"/>
                    <a:gd name="T2" fmla="*/ 0 w 81"/>
                    <a:gd name="T3" fmla="*/ 1 h 56"/>
                    <a:gd name="T4" fmla="*/ 0 w 81"/>
                    <a:gd name="T5" fmla="*/ 1 h 56"/>
                    <a:gd name="T6" fmla="*/ 0 w 81"/>
                    <a:gd name="T7" fmla="*/ 0 h 56"/>
                    <a:gd name="T8" fmla="*/ 0 w 81"/>
                    <a:gd name="T9" fmla="*/ 1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0" y="29"/>
                      </a:moveTo>
                      <a:lnTo>
                        <a:pt x="27" y="56"/>
                      </a:lnTo>
                      <a:lnTo>
                        <a:pt x="74" y="35"/>
                      </a:lnTo>
                      <a:lnTo>
                        <a:pt x="81" y="0"/>
                      </a:lnTo>
                      <a:lnTo>
                        <a:pt x="0" y="29"/>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71" name="Freeform 324"/>
                <p:cNvSpPr>
                  <a:spLocks noChangeAspect="1"/>
                </p:cNvSpPr>
                <p:nvPr/>
              </p:nvSpPr>
              <p:spPr bwMode="gray">
                <a:xfrm>
                  <a:off x="7235362" y="2831594"/>
                  <a:ext cx="124582" cy="127754"/>
                </a:xfrm>
                <a:custGeom>
                  <a:avLst/>
                  <a:gdLst>
                    <a:gd name="T0" fmla="*/ 0 w 203"/>
                    <a:gd name="T1" fmla="*/ 1 h 169"/>
                    <a:gd name="T2" fmla="*/ 0 w 203"/>
                    <a:gd name="T3" fmla="*/ 1 h 169"/>
                    <a:gd name="T4" fmla="*/ 0 w 203"/>
                    <a:gd name="T5" fmla="*/ 1 h 169"/>
                    <a:gd name="T6" fmla="*/ 0 w 203"/>
                    <a:gd name="T7" fmla="*/ 1 h 169"/>
                    <a:gd name="T8" fmla="*/ 0 w 203"/>
                    <a:gd name="T9" fmla="*/ 1 h 169"/>
                    <a:gd name="T10" fmla="*/ 0 w 203"/>
                    <a:gd name="T11" fmla="*/ 1 h 169"/>
                    <a:gd name="T12" fmla="*/ 0 w 203"/>
                    <a:gd name="T13" fmla="*/ 1 h 169"/>
                    <a:gd name="T14" fmla="*/ 0 w 203"/>
                    <a:gd name="T15" fmla="*/ 1 h 169"/>
                    <a:gd name="T16" fmla="*/ 0 w 203"/>
                    <a:gd name="T17" fmla="*/ 1 h 169"/>
                    <a:gd name="T18" fmla="*/ 0 w 203"/>
                    <a:gd name="T19" fmla="*/ 1 h 169"/>
                    <a:gd name="T20" fmla="*/ 0 w 203"/>
                    <a:gd name="T21" fmla="*/ 0 h 169"/>
                    <a:gd name="T22" fmla="*/ 0 w 203"/>
                    <a:gd name="T23" fmla="*/ 1 h 169"/>
                    <a:gd name="T24" fmla="*/ 0 w 203"/>
                    <a:gd name="T25" fmla="*/ 1 h 169"/>
                    <a:gd name="T26" fmla="*/ 0 w 203"/>
                    <a:gd name="T27" fmla="*/ 1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69"/>
                    <a:gd name="T44" fmla="*/ 203 w 203"/>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72" name="Freeform 325"/>
                <p:cNvSpPr>
                  <a:spLocks noChangeAspect="1"/>
                </p:cNvSpPr>
                <p:nvPr/>
              </p:nvSpPr>
              <p:spPr bwMode="gray">
                <a:xfrm>
                  <a:off x="6902268" y="2911979"/>
                  <a:ext cx="132451" cy="159334"/>
                </a:xfrm>
                <a:custGeom>
                  <a:avLst/>
                  <a:gdLst>
                    <a:gd name="T0" fmla="*/ 0 w 221"/>
                    <a:gd name="T1" fmla="*/ 1 h 212"/>
                    <a:gd name="T2" fmla="*/ 0 w 221"/>
                    <a:gd name="T3" fmla="*/ 1 h 212"/>
                    <a:gd name="T4" fmla="*/ 0 w 221"/>
                    <a:gd name="T5" fmla="*/ 1 h 212"/>
                    <a:gd name="T6" fmla="*/ 0 w 221"/>
                    <a:gd name="T7" fmla="*/ 1 h 212"/>
                    <a:gd name="T8" fmla="*/ 0 w 221"/>
                    <a:gd name="T9" fmla="*/ 1 h 212"/>
                    <a:gd name="T10" fmla="*/ 0 w 221"/>
                    <a:gd name="T11" fmla="*/ 1 h 212"/>
                    <a:gd name="T12" fmla="*/ 0 w 221"/>
                    <a:gd name="T13" fmla="*/ 1 h 212"/>
                    <a:gd name="T14" fmla="*/ 0 w 221"/>
                    <a:gd name="T15" fmla="*/ 1 h 212"/>
                    <a:gd name="T16" fmla="*/ 0 w 221"/>
                    <a:gd name="T17" fmla="*/ 1 h 212"/>
                    <a:gd name="T18" fmla="*/ 0 w 221"/>
                    <a:gd name="T19" fmla="*/ 0 h 212"/>
                    <a:gd name="T20" fmla="*/ 0 w 221"/>
                    <a:gd name="T21" fmla="*/ 1 h 212"/>
                    <a:gd name="T22" fmla="*/ 0 w 221"/>
                    <a:gd name="T23" fmla="*/ 1 h 212"/>
                    <a:gd name="T24" fmla="*/ 0 w 221"/>
                    <a:gd name="T25" fmla="*/ 1 h 212"/>
                    <a:gd name="T26" fmla="*/ 0 w 221"/>
                    <a:gd name="T27" fmla="*/ 1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
                    <a:gd name="T43" fmla="*/ 0 h 212"/>
                    <a:gd name="T44" fmla="*/ 221 w 221"/>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73" name="Freeform 326"/>
                <p:cNvSpPr>
                  <a:spLocks noChangeAspect="1"/>
                </p:cNvSpPr>
                <p:nvPr/>
              </p:nvSpPr>
              <p:spPr bwMode="gray">
                <a:xfrm>
                  <a:off x="6937676" y="3042604"/>
                  <a:ext cx="77372" cy="123448"/>
                </a:xfrm>
                <a:custGeom>
                  <a:avLst/>
                  <a:gdLst>
                    <a:gd name="T0" fmla="*/ 0 w 121"/>
                    <a:gd name="T1" fmla="*/ 1 h 166"/>
                    <a:gd name="T2" fmla="*/ 0 w 121"/>
                    <a:gd name="T3" fmla="*/ 1 h 166"/>
                    <a:gd name="T4" fmla="*/ 0 w 121"/>
                    <a:gd name="T5" fmla="*/ 0 h 166"/>
                    <a:gd name="T6" fmla="*/ 0 w 121"/>
                    <a:gd name="T7" fmla="*/ 1 h 166"/>
                    <a:gd name="T8" fmla="*/ 0 w 121"/>
                    <a:gd name="T9" fmla="*/ 1 h 166"/>
                    <a:gd name="T10" fmla="*/ 0 w 121"/>
                    <a:gd name="T11" fmla="*/ 1 h 166"/>
                    <a:gd name="T12" fmla="*/ 0 60000 65536"/>
                    <a:gd name="T13" fmla="*/ 0 60000 65536"/>
                    <a:gd name="T14" fmla="*/ 0 60000 65536"/>
                    <a:gd name="T15" fmla="*/ 0 60000 65536"/>
                    <a:gd name="T16" fmla="*/ 0 60000 65536"/>
                    <a:gd name="T17" fmla="*/ 0 60000 65536"/>
                    <a:gd name="T18" fmla="*/ 0 w 121"/>
                    <a:gd name="T19" fmla="*/ 0 h 166"/>
                    <a:gd name="T20" fmla="*/ 121 w 12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21" h="166">
                      <a:moveTo>
                        <a:pt x="0" y="166"/>
                      </a:moveTo>
                      <a:lnTo>
                        <a:pt x="13" y="37"/>
                      </a:lnTo>
                      <a:lnTo>
                        <a:pt x="78" y="0"/>
                      </a:lnTo>
                      <a:lnTo>
                        <a:pt x="121" y="101"/>
                      </a:lnTo>
                      <a:lnTo>
                        <a:pt x="76" y="149"/>
                      </a:lnTo>
                      <a:lnTo>
                        <a:pt x="0" y="16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74" name="Freeform 327"/>
                <p:cNvSpPr>
                  <a:spLocks noChangeAspect="1"/>
                </p:cNvSpPr>
                <p:nvPr/>
              </p:nvSpPr>
              <p:spPr bwMode="gray">
                <a:xfrm>
                  <a:off x="6384267" y="3500509"/>
                  <a:ext cx="154745" cy="216751"/>
                </a:xfrm>
                <a:custGeom>
                  <a:avLst/>
                  <a:gdLst>
                    <a:gd name="T0" fmla="*/ 0 w 249"/>
                    <a:gd name="T1" fmla="*/ 1 h 290"/>
                    <a:gd name="T2" fmla="*/ 0 w 249"/>
                    <a:gd name="T3" fmla="*/ 1 h 290"/>
                    <a:gd name="T4" fmla="*/ 0 w 249"/>
                    <a:gd name="T5" fmla="*/ 1 h 290"/>
                    <a:gd name="T6" fmla="*/ 0 w 249"/>
                    <a:gd name="T7" fmla="*/ 1 h 290"/>
                    <a:gd name="T8" fmla="*/ 0 w 249"/>
                    <a:gd name="T9" fmla="*/ 1 h 290"/>
                    <a:gd name="T10" fmla="*/ 0 w 249"/>
                    <a:gd name="T11" fmla="*/ 1 h 290"/>
                    <a:gd name="T12" fmla="*/ 0 w 249"/>
                    <a:gd name="T13" fmla="*/ 1 h 290"/>
                    <a:gd name="T14" fmla="*/ 0 w 249"/>
                    <a:gd name="T15" fmla="*/ 1 h 290"/>
                    <a:gd name="T16" fmla="*/ 0 w 249"/>
                    <a:gd name="T17" fmla="*/ 1 h 290"/>
                    <a:gd name="T18" fmla="*/ 0 w 249"/>
                    <a:gd name="T19" fmla="*/ 1 h 290"/>
                    <a:gd name="T20" fmla="*/ 0 w 249"/>
                    <a:gd name="T21" fmla="*/ 1 h 290"/>
                    <a:gd name="T22" fmla="*/ 0 w 249"/>
                    <a:gd name="T23" fmla="*/ 1 h 290"/>
                    <a:gd name="T24" fmla="*/ 0 w 249"/>
                    <a:gd name="T25" fmla="*/ 0 h 290"/>
                    <a:gd name="T26" fmla="*/ 0 w 249"/>
                    <a:gd name="T27" fmla="*/ 1 h 290"/>
                    <a:gd name="T28" fmla="*/ 0 w 249"/>
                    <a:gd name="T29" fmla="*/ 1 h 290"/>
                    <a:gd name="T30" fmla="*/ 0 w 249"/>
                    <a:gd name="T31" fmla="*/ 1 h 290"/>
                    <a:gd name="T32" fmla="*/ 0 w 249"/>
                    <a:gd name="T33" fmla="*/ 1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290"/>
                    <a:gd name="T53" fmla="*/ 249 w 249"/>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75" name="Freeform 328"/>
                <p:cNvSpPr>
                  <a:spLocks noChangeAspect="1"/>
                </p:cNvSpPr>
                <p:nvPr/>
              </p:nvSpPr>
              <p:spPr bwMode="gray">
                <a:xfrm>
                  <a:off x="6385579" y="3921093"/>
                  <a:ext cx="81306" cy="127754"/>
                </a:xfrm>
                <a:custGeom>
                  <a:avLst/>
                  <a:gdLst>
                    <a:gd name="T0" fmla="*/ 0 w 130"/>
                    <a:gd name="T1" fmla="*/ 0 h 172"/>
                    <a:gd name="T2" fmla="*/ 0 w 130"/>
                    <a:gd name="T3" fmla="*/ 0 h 172"/>
                    <a:gd name="T4" fmla="*/ 0 w 130"/>
                    <a:gd name="T5" fmla="*/ 1 h 172"/>
                    <a:gd name="T6" fmla="*/ 0 w 130"/>
                    <a:gd name="T7" fmla="*/ 1 h 172"/>
                    <a:gd name="T8" fmla="*/ 0 w 130"/>
                    <a:gd name="T9" fmla="*/ 1 h 172"/>
                    <a:gd name="T10" fmla="*/ 0 w 130"/>
                    <a:gd name="T11" fmla="*/ 1 h 172"/>
                    <a:gd name="T12" fmla="*/ 0 w 130"/>
                    <a:gd name="T13" fmla="*/ 1 h 172"/>
                    <a:gd name="T14" fmla="*/ 0 w 130"/>
                    <a:gd name="T15" fmla="*/ 1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72"/>
                    <a:gd name="T29" fmla="*/ 130 w 130"/>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76" name="Freeform 329"/>
                <p:cNvSpPr>
                  <a:spLocks noChangeAspect="1"/>
                </p:cNvSpPr>
                <p:nvPr/>
              </p:nvSpPr>
              <p:spPr bwMode="gray">
                <a:xfrm>
                  <a:off x="6588845" y="3912480"/>
                  <a:ext cx="203266" cy="155027"/>
                </a:xfrm>
                <a:custGeom>
                  <a:avLst/>
                  <a:gdLst>
                    <a:gd name="T0" fmla="*/ 0 w 331"/>
                    <a:gd name="T1" fmla="*/ 1 h 207"/>
                    <a:gd name="T2" fmla="*/ 0 w 331"/>
                    <a:gd name="T3" fmla="*/ 1 h 207"/>
                    <a:gd name="T4" fmla="*/ 0 w 331"/>
                    <a:gd name="T5" fmla="*/ 1 h 207"/>
                    <a:gd name="T6" fmla="*/ 0 w 331"/>
                    <a:gd name="T7" fmla="*/ 1 h 207"/>
                    <a:gd name="T8" fmla="*/ 0 w 331"/>
                    <a:gd name="T9" fmla="*/ 1 h 207"/>
                    <a:gd name="T10" fmla="*/ 0 w 331"/>
                    <a:gd name="T11" fmla="*/ 1 h 207"/>
                    <a:gd name="T12" fmla="*/ 0 w 331"/>
                    <a:gd name="T13" fmla="*/ 1 h 207"/>
                    <a:gd name="T14" fmla="*/ 0 w 331"/>
                    <a:gd name="T15" fmla="*/ 1 h 207"/>
                    <a:gd name="T16" fmla="*/ 0 w 331"/>
                    <a:gd name="T17" fmla="*/ 0 h 207"/>
                    <a:gd name="T18" fmla="*/ 0 w 331"/>
                    <a:gd name="T19" fmla="*/ 1 h 207"/>
                    <a:gd name="T20" fmla="*/ 0 w 331"/>
                    <a:gd name="T21" fmla="*/ 1 h 207"/>
                    <a:gd name="T22" fmla="*/ 0 w 331"/>
                    <a:gd name="T23" fmla="*/ 1 h 207"/>
                    <a:gd name="T24" fmla="*/ 0 w 331"/>
                    <a:gd name="T25" fmla="*/ 1 h 207"/>
                    <a:gd name="T26" fmla="*/ 0 w 331"/>
                    <a:gd name="T27" fmla="*/ 1 h 207"/>
                    <a:gd name="T28" fmla="*/ 0 w 331"/>
                    <a:gd name="T29" fmla="*/ 1 h 207"/>
                    <a:gd name="T30" fmla="*/ 0 w 331"/>
                    <a:gd name="T31" fmla="*/ 1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207"/>
                    <a:gd name="T50" fmla="*/ 331 w 33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77" name="Freeform 330"/>
                <p:cNvSpPr>
                  <a:spLocks noChangeAspect="1"/>
                </p:cNvSpPr>
                <p:nvPr/>
              </p:nvSpPr>
              <p:spPr bwMode="gray">
                <a:xfrm>
                  <a:off x="6118054" y="2606230"/>
                  <a:ext cx="679302" cy="344505"/>
                </a:xfrm>
                <a:custGeom>
                  <a:avLst/>
                  <a:gdLst>
                    <a:gd name="T0" fmla="*/ 0 w 1101"/>
                    <a:gd name="T1" fmla="*/ 1 h 463"/>
                    <a:gd name="T2" fmla="*/ 0 w 1101"/>
                    <a:gd name="T3" fmla="*/ 1 h 463"/>
                    <a:gd name="T4" fmla="*/ 0 w 1101"/>
                    <a:gd name="T5" fmla="*/ 1 h 463"/>
                    <a:gd name="T6" fmla="*/ 0 w 1101"/>
                    <a:gd name="T7" fmla="*/ 1 h 463"/>
                    <a:gd name="T8" fmla="*/ 0 w 1101"/>
                    <a:gd name="T9" fmla="*/ 1 h 463"/>
                    <a:gd name="T10" fmla="*/ 0 w 1101"/>
                    <a:gd name="T11" fmla="*/ 1 h 463"/>
                    <a:gd name="T12" fmla="*/ 0 w 1101"/>
                    <a:gd name="T13" fmla="*/ 1 h 463"/>
                    <a:gd name="T14" fmla="*/ 0 w 1101"/>
                    <a:gd name="T15" fmla="*/ 1 h 463"/>
                    <a:gd name="T16" fmla="*/ 0 w 1101"/>
                    <a:gd name="T17" fmla="*/ 1 h 463"/>
                    <a:gd name="T18" fmla="*/ 0 w 1101"/>
                    <a:gd name="T19" fmla="*/ 1 h 463"/>
                    <a:gd name="T20" fmla="*/ 0 w 1101"/>
                    <a:gd name="T21" fmla="*/ 1 h 463"/>
                    <a:gd name="T22" fmla="*/ 0 w 1101"/>
                    <a:gd name="T23" fmla="*/ 1 h 463"/>
                    <a:gd name="T24" fmla="*/ 0 w 1101"/>
                    <a:gd name="T25" fmla="*/ 1 h 463"/>
                    <a:gd name="T26" fmla="*/ 0 w 1101"/>
                    <a:gd name="T27" fmla="*/ 1 h 463"/>
                    <a:gd name="T28" fmla="*/ 0 w 1101"/>
                    <a:gd name="T29" fmla="*/ 1 h 463"/>
                    <a:gd name="T30" fmla="*/ 0 w 1101"/>
                    <a:gd name="T31" fmla="*/ 1 h 463"/>
                    <a:gd name="T32" fmla="*/ 0 w 1101"/>
                    <a:gd name="T33" fmla="*/ 1 h 463"/>
                    <a:gd name="T34" fmla="*/ 0 w 1101"/>
                    <a:gd name="T35" fmla="*/ 1 h 463"/>
                    <a:gd name="T36" fmla="*/ 0 w 1101"/>
                    <a:gd name="T37" fmla="*/ 1 h 463"/>
                    <a:gd name="T38" fmla="*/ 0 w 1101"/>
                    <a:gd name="T39" fmla="*/ 1 h 463"/>
                    <a:gd name="T40" fmla="*/ 0 w 1101"/>
                    <a:gd name="T41" fmla="*/ 1 h 463"/>
                    <a:gd name="T42" fmla="*/ 0 w 1101"/>
                    <a:gd name="T43" fmla="*/ 1 h 463"/>
                    <a:gd name="T44" fmla="*/ 0 w 1101"/>
                    <a:gd name="T45" fmla="*/ 1 h 463"/>
                    <a:gd name="T46" fmla="*/ 0 w 1101"/>
                    <a:gd name="T47" fmla="*/ 0 h 463"/>
                    <a:gd name="T48" fmla="*/ 0 w 1101"/>
                    <a:gd name="T49" fmla="*/ 1 h 463"/>
                    <a:gd name="T50" fmla="*/ 0 w 1101"/>
                    <a:gd name="T51" fmla="*/ 1 h 463"/>
                    <a:gd name="T52" fmla="*/ 0 w 1101"/>
                    <a:gd name="T53" fmla="*/ 1 h 463"/>
                    <a:gd name="T54" fmla="*/ 0 w 1101"/>
                    <a:gd name="T55" fmla="*/ 1 h 4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1"/>
                    <a:gd name="T85" fmla="*/ 0 h 463"/>
                    <a:gd name="T86" fmla="*/ 1101 w 1101"/>
                    <a:gd name="T87" fmla="*/ 463 h 4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78" name="Freeform 331"/>
                <p:cNvSpPr>
                  <a:spLocks noChangeAspect="1"/>
                </p:cNvSpPr>
                <p:nvPr/>
              </p:nvSpPr>
              <p:spPr bwMode="gray">
                <a:xfrm>
                  <a:off x="5352200" y="3434479"/>
                  <a:ext cx="163924" cy="223929"/>
                </a:xfrm>
                <a:custGeom>
                  <a:avLst/>
                  <a:gdLst>
                    <a:gd name="T0" fmla="*/ 0 w 266"/>
                    <a:gd name="T1" fmla="*/ 1 h 300"/>
                    <a:gd name="T2" fmla="*/ 0 w 266"/>
                    <a:gd name="T3" fmla="*/ 1 h 300"/>
                    <a:gd name="T4" fmla="*/ 0 w 266"/>
                    <a:gd name="T5" fmla="*/ 1 h 300"/>
                    <a:gd name="T6" fmla="*/ 0 w 266"/>
                    <a:gd name="T7" fmla="*/ 1 h 300"/>
                    <a:gd name="T8" fmla="*/ 0 w 266"/>
                    <a:gd name="T9" fmla="*/ 1 h 300"/>
                    <a:gd name="T10" fmla="*/ 0 w 266"/>
                    <a:gd name="T11" fmla="*/ 1 h 300"/>
                    <a:gd name="T12" fmla="*/ 0 w 266"/>
                    <a:gd name="T13" fmla="*/ 1 h 300"/>
                    <a:gd name="T14" fmla="*/ 0 w 266"/>
                    <a:gd name="T15" fmla="*/ 1 h 300"/>
                    <a:gd name="T16" fmla="*/ 0 w 266"/>
                    <a:gd name="T17" fmla="*/ 0 h 300"/>
                    <a:gd name="T18" fmla="*/ 0 w 266"/>
                    <a:gd name="T19" fmla="*/ 1 h 300"/>
                    <a:gd name="T20" fmla="*/ 0 w 266"/>
                    <a:gd name="T21" fmla="*/ 1 h 300"/>
                    <a:gd name="T22" fmla="*/ 0 w 266"/>
                    <a:gd name="T23" fmla="*/ 1 h 300"/>
                    <a:gd name="T24" fmla="*/ 0 w 266"/>
                    <a:gd name="T25" fmla="*/ 1 h 300"/>
                    <a:gd name="T26" fmla="*/ 0 w 266"/>
                    <a:gd name="T27" fmla="*/ 1 h 300"/>
                    <a:gd name="T28" fmla="*/ 0 w 266"/>
                    <a:gd name="T29" fmla="*/ 1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300"/>
                    <a:gd name="T47" fmla="*/ 266 w 266"/>
                    <a:gd name="T48" fmla="*/ 300 h 3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79" name="Freeform 332"/>
                <p:cNvSpPr>
                  <a:spLocks noChangeAspect="1"/>
                </p:cNvSpPr>
                <p:nvPr/>
              </p:nvSpPr>
              <p:spPr bwMode="gray">
                <a:xfrm>
                  <a:off x="5950196" y="3283758"/>
                  <a:ext cx="173104" cy="107658"/>
                </a:xfrm>
                <a:custGeom>
                  <a:avLst/>
                  <a:gdLst>
                    <a:gd name="T0" fmla="*/ 0 w 278"/>
                    <a:gd name="T1" fmla="*/ 1 h 143"/>
                    <a:gd name="T2" fmla="*/ 0 w 278"/>
                    <a:gd name="T3" fmla="*/ 0 h 143"/>
                    <a:gd name="T4" fmla="*/ 0 w 278"/>
                    <a:gd name="T5" fmla="*/ 1 h 143"/>
                    <a:gd name="T6" fmla="*/ 0 w 278"/>
                    <a:gd name="T7" fmla="*/ 1 h 143"/>
                    <a:gd name="T8" fmla="*/ 0 w 278"/>
                    <a:gd name="T9" fmla="*/ 1 h 143"/>
                    <a:gd name="T10" fmla="*/ 0 w 278"/>
                    <a:gd name="T11" fmla="*/ 1 h 143"/>
                    <a:gd name="T12" fmla="*/ 0 w 278"/>
                    <a:gd name="T13" fmla="*/ 1 h 143"/>
                    <a:gd name="T14" fmla="*/ 0 w 278"/>
                    <a:gd name="T15" fmla="*/ 1 h 143"/>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43"/>
                    <a:gd name="T26" fmla="*/ 278 w 278"/>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43">
                      <a:moveTo>
                        <a:pt x="0" y="56"/>
                      </a:moveTo>
                      <a:lnTo>
                        <a:pt x="34" y="0"/>
                      </a:lnTo>
                      <a:lnTo>
                        <a:pt x="144" y="36"/>
                      </a:lnTo>
                      <a:lnTo>
                        <a:pt x="203" y="90"/>
                      </a:lnTo>
                      <a:lnTo>
                        <a:pt x="278" y="90"/>
                      </a:lnTo>
                      <a:lnTo>
                        <a:pt x="274" y="143"/>
                      </a:lnTo>
                      <a:lnTo>
                        <a:pt x="93" y="109"/>
                      </a:lnTo>
                      <a:lnTo>
                        <a:pt x="0" y="5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80" name="Freeform 333"/>
                <p:cNvSpPr>
                  <a:spLocks noChangeAspect="1"/>
                </p:cNvSpPr>
                <p:nvPr/>
              </p:nvSpPr>
              <p:spPr bwMode="gray">
                <a:xfrm>
                  <a:off x="5542352" y="3088538"/>
                  <a:ext cx="358011" cy="376085"/>
                </a:xfrm>
                <a:custGeom>
                  <a:avLst/>
                  <a:gdLst>
                    <a:gd name="T0" fmla="*/ 0 w 582"/>
                    <a:gd name="T1" fmla="*/ 1 h 505"/>
                    <a:gd name="T2" fmla="*/ 0 w 582"/>
                    <a:gd name="T3" fmla="*/ 1 h 505"/>
                    <a:gd name="T4" fmla="*/ 0 w 582"/>
                    <a:gd name="T5" fmla="*/ 1 h 505"/>
                    <a:gd name="T6" fmla="*/ 0 w 582"/>
                    <a:gd name="T7" fmla="*/ 1 h 505"/>
                    <a:gd name="T8" fmla="*/ 0 w 582"/>
                    <a:gd name="T9" fmla="*/ 1 h 505"/>
                    <a:gd name="T10" fmla="*/ 0 w 582"/>
                    <a:gd name="T11" fmla="*/ 1 h 505"/>
                    <a:gd name="T12" fmla="*/ 0 w 582"/>
                    <a:gd name="T13" fmla="*/ 1 h 505"/>
                    <a:gd name="T14" fmla="*/ 0 w 582"/>
                    <a:gd name="T15" fmla="*/ 1 h 505"/>
                    <a:gd name="T16" fmla="*/ 0 w 582"/>
                    <a:gd name="T17" fmla="*/ 1 h 505"/>
                    <a:gd name="T18" fmla="*/ 0 w 582"/>
                    <a:gd name="T19" fmla="*/ 1 h 505"/>
                    <a:gd name="T20" fmla="*/ 0 w 582"/>
                    <a:gd name="T21" fmla="*/ 1 h 505"/>
                    <a:gd name="T22" fmla="*/ 0 w 582"/>
                    <a:gd name="T23" fmla="*/ 0 h 505"/>
                    <a:gd name="T24" fmla="*/ 0 w 582"/>
                    <a:gd name="T25" fmla="*/ 1 h 505"/>
                    <a:gd name="T26" fmla="*/ 0 w 582"/>
                    <a:gd name="T27" fmla="*/ 1 h 505"/>
                    <a:gd name="T28" fmla="*/ 0 w 582"/>
                    <a:gd name="T29" fmla="*/ 1 h 505"/>
                    <a:gd name="T30" fmla="*/ 0 w 582"/>
                    <a:gd name="T31" fmla="*/ 1 h 505"/>
                    <a:gd name="T32" fmla="*/ 0 w 582"/>
                    <a:gd name="T33" fmla="*/ 1 h 505"/>
                    <a:gd name="T34" fmla="*/ 0 w 582"/>
                    <a:gd name="T35" fmla="*/ 1 h 505"/>
                    <a:gd name="T36" fmla="*/ 0 w 582"/>
                    <a:gd name="T37" fmla="*/ 1 h 505"/>
                    <a:gd name="T38" fmla="*/ 0 w 582"/>
                    <a:gd name="T39" fmla="*/ 1 h 505"/>
                    <a:gd name="T40" fmla="*/ 0 w 582"/>
                    <a:gd name="T41" fmla="*/ 1 h 505"/>
                    <a:gd name="T42" fmla="*/ 0 w 582"/>
                    <a:gd name="T43" fmla="*/ 1 h 505"/>
                    <a:gd name="T44" fmla="*/ 0 w 582"/>
                    <a:gd name="T45" fmla="*/ 1 h 505"/>
                    <a:gd name="T46" fmla="*/ 0 w 582"/>
                    <a:gd name="T47" fmla="*/ 1 h 505"/>
                    <a:gd name="T48" fmla="*/ 0 w 582"/>
                    <a:gd name="T49" fmla="*/ 1 h 505"/>
                    <a:gd name="T50" fmla="*/ 0 w 582"/>
                    <a:gd name="T51" fmla="*/ 1 h 505"/>
                    <a:gd name="T52" fmla="*/ 0 w 582"/>
                    <a:gd name="T53" fmla="*/ 1 h 505"/>
                    <a:gd name="T54" fmla="*/ 0 w 582"/>
                    <a:gd name="T55" fmla="*/ 1 h 505"/>
                    <a:gd name="T56" fmla="*/ 0 w 582"/>
                    <a:gd name="T57" fmla="*/ 1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505"/>
                    <a:gd name="T89" fmla="*/ 582 w 582"/>
                    <a:gd name="T90" fmla="*/ 505 h 5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81" name="Freeform 334"/>
                <p:cNvSpPr>
                  <a:spLocks noChangeAspect="1"/>
                </p:cNvSpPr>
                <p:nvPr/>
              </p:nvSpPr>
              <p:spPr bwMode="gray">
                <a:xfrm>
                  <a:off x="7258967" y="4157940"/>
                  <a:ext cx="215069" cy="199526"/>
                </a:xfrm>
                <a:custGeom>
                  <a:avLst/>
                  <a:gdLst>
                    <a:gd name="T0" fmla="*/ 0 w 343"/>
                    <a:gd name="T1" fmla="*/ 0 h 268"/>
                    <a:gd name="T2" fmla="*/ 0 w 343"/>
                    <a:gd name="T3" fmla="*/ 1 h 268"/>
                    <a:gd name="T4" fmla="*/ 0 w 343"/>
                    <a:gd name="T5" fmla="*/ 1 h 268"/>
                    <a:gd name="T6" fmla="*/ 0 w 343"/>
                    <a:gd name="T7" fmla="*/ 1 h 268"/>
                    <a:gd name="T8" fmla="*/ 0 w 343"/>
                    <a:gd name="T9" fmla="*/ 1 h 268"/>
                    <a:gd name="T10" fmla="*/ 0 w 343"/>
                    <a:gd name="T11" fmla="*/ 1 h 268"/>
                    <a:gd name="T12" fmla="*/ 0 w 343"/>
                    <a:gd name="T13" fmla="*/ 1 h 268"/>
                    <a:gd name="T14" fmla="*/ 0 w 343"/>
                    <a:gd name="T15" fmla="*/ 1 h 268"/>
                    <a:gd name="T16" fmla="*/ 0 w 343"/>
                    <a:gd name="T17" fmla="*/ 1 h 268"/>
                    <a:gd name="T18" fmla="*/ 0 w 343"/>
                    <a:gd name="T19" fmla="*/ 1 h 268"/>
                    <a:gd name="T20" fmla="*/ 0 w 343"/>
                    <a:gd name="T21" fmla="*/ 1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268"/>
                    <a:gd name="T38" fmla="*/ 343 w 343"/>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82" name="Freeform 335"/>
                <p:cNvSpPr>
                  <a:spLocks noChangeAspect="1"/>
                </p:cNvSpPr>
                <p:nvPr/>
              </p:nvSpPr>
              <p:spPr bwMode="gray">
                <a:xfrm>
                  <a:off x="7415023" y="4201004"/>
                  <a:ext cx="91798" cy="51676"/>
                </a:xfrm>
                <a:custGeom>
                  <a:avLst/>
                  <a:gdLst>
                    <a:gd name="T0" fmla="*/ 0 w 143"/>
                    <a:gd name="T1" fmla="*/ 1 h 71"/>
                    <a:gd name="T2" fmla="*/ 0 w 143"/>
                    <a:gd name="T3" fmla="*/ 1 h 71"/>
                    <a:gd name="T4" fmla="*/ 0 w 143"/>
                    <a:gd name="T5" fmla="*/ 1 h 71"/>
                    <a:gd name="T6" fmla="*/ 0 w 143"/>
                    <a:gd name="T7" fmla="*/ 0 h 71"/>
                    <a:gd name="T8" fmla="*/ 0 w 143"/>
                    <a:gd name="T9" fmla="*/ 1 h 71"/>
                    <a:gd name="T10" fmla="*/ 0 w 143"/>
                    <a:gd name="T11" fmla="*/ 1 h 71"/>
                    <a:gd name="T12" fmla="*/ 0 60000 65536"/>
                    <a:gd name="T13" fmla="*/ 0 60000 65536"/>
                    <a:gd name="T14" fmla="*/ 0 60000 65536"/>
                    <a:gd name="T15" fmla="*/ 0 60000 65536"/>
                    <a:gd name="T16" fmla="*/ 0 60000 65536"/>
                    <a:gd name="T17" fmla="*/ 0 60000 65536"/>
                    <a:gd name="T18" fmla="*/ 0 w 143"/>
                    <a:gd name="T19" fmla="*/ 0 h 71"/>
                    <a:gd name="T20" fmla="*/ 143 w 14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3" h="71">
                      <a:moveTo>
                        <a:pt x="0" y="47"/>
                      </a:moveTo>
                      <a:lnTo>
                        <a:pt x="84" y="71"/>
                      </a:lnTo>
                      <a:lnTo>
                        <a:pt x="143" y="22"/>
                      </a:lnTo>
                      <a:lnTo>
                        <a:pt x="119" y="0"/>
                      </a:lnTo>
                      <a:lnTo>
                        <a:pt x="101" y="28"/>
                      </a:lnTo>
                      <a:lnTo>
                        <a:pt x="0" y="4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83" name="Freeform 336"/>
                <p:cNvSpPr>
                  <a:spLocks noChangeAspect="1"/>
                </p:cNvSpPr>
                <p:nvPr/>
              </p:nvSpPr>
              <p:spPr bwMode="gray">
                <a:xfrm>
                  <a:off x="7470102" y="4160811"/>
                  <a:ext cx="45899" cy="50240"/>
                </a:xfrm>
                <a:custGeom>
                  <a:avLst/>
                  <a:gdLst>
                    <a:gd name="T0" fmla="*/ 0 w 74"/>
                    <a:gd name="T1" fmla="*/ 0 h 68"/>
                    <a:gd name="T2" fmla="*/ 0 w 74"/>
                    <a:gd name="T3" fmla="*/ 1 h 68"/>
                    <a:gd name="T4" fmla="*/ 0 w 74"/>
                    <a:gd name="T5" fmla="*/ 1 h 68"/>
                    <a:gd name="T6" fmla="*/ 0 w 74"/>
                    <a:gd name="T7" fmla="*/ 1 h 68"/>
                    <a:gd name="T8" fmla="*/ 0 w 74"/>
                    <a:gd name="T9" fmla="*/ 0 h 68"/>
                    <a:gd name="T10" fmla="*/ 0 60000 65536"/>
                    <a:gd name="T11" fmla="*/ 0 60000 65536"/>
                    <a:gd name="T12" fmla="*/ 0 60000 65536"/>
                    <a:gd name="T13" fmla="*/ 0 60000 65536"/>
                    <a:gd name="T14" fmla="*/ 0 60000 65536"/>
                    <a:gd name="T15" fmla="*/ 0 w 74"/>
                    <a:gd name="T16" fmla="*/ 0 h 68"/>
                    <a:gd name="T17" fmla="*/ 74 w 74"/>
                    <a:gd name="T18" fmla="*/ 68 h 68"/>
                  </a:gdLst>
                  <a:ahLst/>
                  <a:cxnLst>
                    <a:cxn ang="T10">
                      <a:pos x="T0" y="T1"/>
                    </a:cxn>
                    <a:cxn ang="T11">
                      <a:pos x="T2" y="T3"/>
                    </a:cxn>
                    <a:cxn ang="T12">
                      <a:pos x="T4" y="T5"/>
                    </a:cxn>
                    <a:cxn ang="T13">
                      <a:pos x="T6" y="T7"/>
                    </a:cxn>
                    <a:cxn ang="T14">
                      <a:pos x="T8" y="T9"/>
                    </a:cxn>
                  </a:cxnLst>
                  <a:rect l="T15" t="T16" r="T17" b="T18"/>
                  <a:pathLst>
                    <a:path w="74" h="68">
                      <a:moveTo>
                        <a:pt x="0" y="0"/>
                      </a:moveTo>
                      <a:lnTo>
                        <a:pt x="56" y="31"/>
                      </a:lnTo>
                      <a:lnTo>
                        <a:pt x="74" y="68"/>
                      </a:lnTo>
                      <a:lnTo>
                        <a:pt x="73" y="41"/>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84" name="Freeform 337"/>
                <p:cNvSpPr>
                  <a:spLocks noChangeAspect="1"/>
                </p:cNvSpPr>
                <p:nvPr/>
              </p:nvSpPr>
              <p:spPr bwMode="gray">
                <a:xfrm>
                  <a:off x="6747523" y="3796210"/>
                  <a:ext cx="49833" cy="76078"/>
                </a:xfrm>
                <a:custGeom>
                  <a:avLst/>
                  <a:gdLst>
                    <a:gd name="T0" fmla="*/ 0 w 80"/>
                    <a:gd name="T1" fmla="*/ 1 h 100"/>
                    <a:gd name="T2" fmla="*/ 0 w 80"/>
                    <a:gd name="T3" fmla="*/ 1 h 100"/>
                    <a:gd name="T4" fmla="*/ 0 w 80"/>
                    <a:gd name="T5" fmla="*/ 0 h 100"/>
                    <a:gd name="T6" fmla="*/ 0 w 80"/>
                    <a:gd name="T7" fmla="*/ 1 h 100"/>
                    <a:gd name="T8" fmla="*/ 0 60000 65536"/>
                    <a:gd name="T9" fmla="*/ 0 60000 65536"/>
                    <a:gd name="T10" fmla="*/ 0 60000 65536"/>
                    <a:gd name="T11" fmla="*/ 0 60000 65536"/>
                    <a:gd name="T12" fmla="*/ 0 w 80"/>
                    <a:gd name="T13" fmla="*/ 0 h 100"/>
                    <a:gd name="T14" fmla="*/ 80 w 80"/>
                    <a:gd name="T15" fmla="*/ 100 h 100"/>
                  </a:gdLst>
                  <a:ahLst/>
                  <a:cxnLst>
                    <a:cxn ang="T8">
                      <a:pos x="T0" y="T1"/>
                    </a:cxn>
                    <a:cxn ang="T9">
                      <a:pos x="T2" y="T3"/>
                    </a:cxn>
                    <a:cxn ang="T10">
                      <a:pos x="T4" y="T5"/>
                    </a:cxn>
                    <a:cxn ang="T11">
                      <a:pos x="T6" y="T7"/>
                    </a:cxn>
                  </a:cxnLst>
                  <a:rect l="T12" t="T13" r="T14" b="T15"/>
                  <a:pathLst>
                    <a:path w="80" h="100">
                      <a:moveTo>
                        <a:pt x="0" y="100"/>
                      </a:moveTo>
                      <a:lnTo>
                        <a:pt x="55" y="53"/>
                      </a:lnTo>
                      <a:lnTo>
                        <a:pt x="80" y="0"/>
                      </a:lnTo>
                      <a:lnTo>
                        <a:pt x="0" y="10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85" name="Freeform 338"/>
                <p:cNvSpPr>
                  <a:spLocks noChangeAspect="1"/>
                </p:cNvSpPr>
                <p:nvPr/>
              </p:nvSpPr>
              <p:spPr bwMode="gray">
                <a:xfrm>
                  <a:off x="5598742" y="3298112"/>
                  <a:ext cx="85241" cy="160769"/>
                </a:xfrm>
                <a:custGeom>
                  <a:avLst/>
                  <a:gdLst>
                    <a:gd name="T0" fmla="*/ 0 w 142"/>
                    <a:gd name="T1" fmla="*/ 1 h 211"/>
                    <a:gd name="T2" fmla="*/ 0 w 142"/>
                    <a:gd name="T3" fmla="*/ 0 h 211"/>
                    <a:gd name="T4" fmla="*/ 0 w 142"/>
                    <a:gd name="T5" fmla="*/ 1 h 211"/>
                    <a:gd name="T6" fmla="*/ 0 w 142"/>
                    <a:gd name="T7" fmla="*/ 1 h 211"/>
                    <a:gd name="T8" fmla="*/ 0 w 142"/>
                    <a:gd name="T9" fmla="*/ 1 h 211"/>
                    <a:gd name="T10" fmla="*/ 0 w 142"/>
                    <a:gd name="T11" fmla="*/ 1 h 211"/>
                    <a:gd name="T12" fmla="*/ 0 w 142"/>
                    <a:gd name="T13" fmla="*/ 1 h 211"/>
                    <a:gd name="T14" fmla="*/ 0 w 142"/>
                    <a:gd name="T15" fmla="*/ 1 h 211"/>
                    <a:gd name="T16" fmla="*/ 0 w 142"/>
                    <a:gd name="T17" fmla="*/ 1 h 211"/>
                    <a:gd name="T18" fmla="*/ 0 w 142"/>
                    <a:gd name="T19" fmla="*/ 1 h 211"/>
                    <a:gd name="T20" fmla="*/ 0 w 142"/>
                    <a:gd name="T21" fmla="*/ 1 h 211"/>
                    <a:gd name="T22" fmla="*/ 0 w 142"/>
                    <a:gd name="T23" fmla="*/ 1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211"/>
                    <a:gd name="T38" fmla="*/ 142 w 142"/>
                    <a:gd name="T39" fmla="*/ 211 h 2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86" name="Freeform 339"/>
                <p:cNvSpPr>
                  <a:spLocks noChangeAspect="1"/>
                </p:cNvSpPr>
                <p:nvPr/>
              </p:nvSpPr>
              <p:spPr bwMode="gray">
                <a:xfrm>
                  <a:off x="6813093" y="3741663"/>
                  <a:ext cx="24916" cy="30144"/>
                </a:xfrm>
                <a:custGeom>
                  <a:avLst/>
                  <a:gdLst>
                    <a:gd name="T0" fmla="*/ 0 w 40"/>
                    <a:gd name="T1" fmla="*/ 0 h 42"/>
                    <a:gd name="T2" fmla="*/ 0 w 40"/>
                    <a:gd name="T3" fmla="*/ 0 h 42"/>
                    <a:gd name="T4" fmla="*/ 0 w 40"/>
                    <a:gd name="T5" fmla="*/ 1 h 42"/>
                    <a:gd name="T6" fmla="*/ 0 w 40"/>
                    <a:gd name="T7" fmla="*/ 1 h 42"/>
                    <a:gd name="T8" fmla="*/ 0 w 40"/>
                    <a:gd name="T9" fmla="*/ 0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0" y="0"/>
                      </a:moveTo>
                      <a:lnTo>
                        <a:pt x="21" y="0"/>
                      </a:lnTo>
                      <a:lnTo>
                        <a:pt x="40" y="8"/>
                      </a:lnTo>
                      <a:lnTo>
                        <a:pt x="30" y="42"/>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87" name="Freeform 340"/>
                <p:cNvSpPr>
                  <a:spLocks noChangeAspect="1"/>
                </p:cNvSpPr>
                <p:nvPr/>
              </p:nvSpPr>
              <p:spPr bwMode="gray">
                <a:xfrm>
                  <a:off x="6848501" y="3780420"/>
                  <a:ext cx="22294" cy="41628"/>
                </a:xfrm>
                <a:custGeom>
                  <a:avLst/>
                  <a:gdLst>
                    <a:gd name="T0" fmla="*/ 0 w 37"/>
                    <a:gd name="T1" fmla="*/ 0 h 55"/>
                    <a:gd name="T2" fmla="*/ 0 w 37"/>
                    <a:gd name="T3" fmla="*/ 1 h 55"/>
                    <a:gd name="T4" fmla="*/ 0 w 37"/>
                    <a:gd name="T5" fmla="*/ 1 h 55"/>
                    <a:gd name="T6" fmla="*/ 0 w 37"/>
                    <a:gd name="T7" fmla="*/ 0 h 55"/>
                    <a:gd name="T8" fmla="*/ 0 60000 65536"/>
                    <a:gd name="T9" fmla="*/ 0 60000 65536"/>
                    <a:gd name="T10" fmla="*/ 0 60000 65536"/>
                    <a:gd name="T11" fmla="*/ 0 60000 65536"/>
                    <a:gd name="T12" fmla="*/ 0 w 37"/>
                    <a:gd name="T13" fmla="*/ 0 h 55"/>
                    <a:gd name="T14" fmla="*/ 37 w 37"/>
                    <a:gd name="T15" fmla="*/ 55 h 55"/>
                  </a:gdLst>
                  <a:ahLst/>
                  <a:cxnLst>
                    <a:cxn ang="T8">
                      <a:pos x="T0" y="T1"/>
                    </a:cxn>
                    <a:cxn ang="T9">
                      <a:pos x="T2" y="T3"/>
                    </a:cxn>
                    <a:cxn ang="T10">
                      <a:pos x="T4" y="T5"/>
                    </a:cxn>
                    <a:cxn ang="T11">
                      <a:pos x="T6" y="T7"/>
                    </a:cxn>
                  </a:cxnLst>
                  <a:rect l="T12" t="T13" r="T14" b="T15"/>
                  <a:pathLst>
                    <a:path w="37" h="55">
                      <a:moveTo>
                        <a:pt x="0" y="0"/>
                      </a:moveTo>
                      <a:lnTo>
                        <a:pt x="2" y="55"/>
                      </a:lnTo>
                      <a:lnTo>
                        <a:pt x="37" y="32"/>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88" name="Freeform 341"/>
                <p:cNvSpPr>
                  <a:spLocks noChangeAspect="1"/>
                </p:cNvSpPr>
                <p:nvPr/>
              </p:nvSpPr>
              <p:spPr bwMode="gray">
                <a:xfrm>
                  <a:off x="6848501" y="3836402"/>
                  <a:ext cx="91798" cy="107658"/>
                </a:xfrm>
                <a:custGeom>
                  <a:avLst/>
                  <a:gdLst>
                    <a:gd name="T0" fmla="*/ 0 w 152"/>
                    <a:gd name="T1" fmla="*/ 1 h 144"/>
                    <a:gd name="T2" fmla="*/ 0 w 152"/>
                    <a:gd name="T3" fmla="*/ 1 h 144"/>
                    <a:gd name="T4" fmla="*/ 0 w 152"/>
                    <a:gd name="T5" fmla="*/ 1 h 144"/>
                    <a:gd name="T6" fmla="*/ 0 w 152"/>
                    <a:gd name="T7" fmla="*/ 0 h 144"/>
                    <a:gd name="T8" fmla="*/ 0 w 152"/>
                    <a:gd name="T9" fmla="*/ 1 h 144"/>
                    <a:gd name="T10" fmla="*/ 0 w 152"/>
                    <a:gd name="T11" fmla="*/ 1 h 144"/>
                    <a:gd name="T12" fmla="*/ 0 w 152"/>
                    <a:gd name="T13" fmla="*/ 1 h 144"/>
                    <a:gd name="T14" fmla="*/ 0 w 152"/>
                    <a:gd name="T15" fmla="*/ 1 h 144"/>
                    <a:gd name="T16" fmla="*/ 0 w 152"/>
                    <a:gd name="T17" fmla="*/ 1 h 144"/>
                    <a:gd name="T18" fmla="*/ 0 w 152"/>
                    <a:gd name="T19" fmla="*/ 1 h 144"/>
                    <a:gd name="T20" fmla="*/ 0 w 152"/>
                    <a:gd name="T21" fmla="*/ 1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44"/>
                    <a:gd name="T35" fmla="*/ 152 w 15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89" name="Freeform 342"/>
                <p:cNvSpPr>
                  <a:spLocks noChangeAspect="1"/>
                </p:cNvSpPr>
                <p:nvPr/>
              </p:nvSpPr>
              <p:spPr bwMode="gray">
                <a:xfrm>
                  <a:off x="6861615" y="3811999"/>
                  <a:ext cx="19671" cy="44499"/>
                </a:xfrm>
                <a:custGeom>
                  <a:avLst/>
                  <a:gdLst>
                    <a:gd name="T0" fmla="*/ 0 w 34"/>
                    <a:gd name="T1" fmla="*/ 1 h 58"/>
                    <a:gd name="T2" fmla="*/ 0 w 34"/>
                    <a:gd name="T3" fmla="*/ 1 h 58"/>
                    <a:gd name="T4" fmla="*/ 0 w 34"/>
                    <a:gd name="T5" fmla="*/ 0 h 58"/>
                    <a:gd name="T6" fmla="*/ 0 w 34"/>
                    <a:gd name="T7" fmla="*/ 1 h 58"/>
                    <a:gd name="T8" fmla="*/ 0 w 34"/>
                    <a:gd name="T9" fmla="*/ 1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0" y="38"/>
                      </a:moveTo>
                      <a:lnTo>
                        <a:pt x="8" y="25"/>
                      </a:lnTo>
                      <a:lnTo>
                        <a:pt x="34" y="0"/>
                      </a:lnTo>
                      <a:lnTo>
                        <a:pt x="23" y="58"/>
                      </a:lnTo>
                      <a:lnTo>
                        <a:pt x="0" y="3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90" name="Freeform 343"/>
                <p:cNvSpPr>
                  <a:spLocks noChangeAspect="1"/>
                </p:cNvSpPr>
                <p:nvPr/>
              </p:nvSpPr>
              <p:spPr bwMode="gray">
                <a:xfrm>
                  <a:off x="4983698" y="3229211"/>
                  <a:ext cx="445874" cy="453599"/>
                </a:xfrm>
                <a:custGeom>
                  <a:avLst/>
                  <a:gdLst>
                    <a:gd name="T0" fmla="*/ 0 w 731"/>
                    <a:gd name="T1" fmla="*/ 1 h 607"/>
                    <a:gd name="T2" fmla="*/ 0 w 731"/>
                    <a:gd name="T3" fmla="*/ 1 h 607"/>
                    <a:gd name="T4" fmla="*/ 0 w 731"/>
                    <a:gd name="T5" fmla="*/ 1 h 607"/>
                    <a:gd name="T6" fmla="*/ 0 w 731"/>
                    <a:gd name="T7" fmla="*/ 1 h 607"/>
                    <a:gd name="T8" fmla="*/ 0 w 731"/>
                    <a:gd name="T9" fmla="*/ 1 h 607"/>
                    <a:gd name="T10" fmla="*/ 0 w 731"/>
                    <a:gd name="T11" fmla="*/ 1 h 607"/>
                    <a:gd name="T12" fmla="*/ 0 w 731"/>
                    <a:gd name="T13" fmla="*/ 0 h 607"/>
                    <a:gd name="T14" fmla="*/ 0 w 731"/>
                    <a:gd name="T15" fmla="*/ 1 h 607"/>
                    <a:gd name="T16" fmla="*/ 0 w 731"/>
                    <a:gd name="T17" fmla="*/ 1 h 607"/>
                    <a:gd name="T18" fmla="*/ 0 w 731"/>
                    <a:gd name="T19" fmla="*/ 1 h 607"/>
                    <a:gd name="T20" fmla="*/ 0 w 731"/>
                    <a:gd name="T21" fmla="*/ 1 h 607"/>
                    <a:gd name="T22" fmla="*/ 0 w 731"/>
                    <a:gd name="T23" fmla="*/ 1 h 607"/>
                    <a:gd name="T24" fmla="*/ 0 w 731"/>
                    <a:gd name="T25" fmla="*/ 1 h 607"/>
                    <a:gd name="T26" fmla="*/ 0 w 731"/>
                    <a:gd name="T27" fmla="*/ 1 h 607"/>
                    <a:gd name="T28" fmla="*/ 0 w 731"/>
                    <a:gd name="T29" fmla="*/ 1 h 607"/>
                    <a:gd name="T30" fmla="*/ 0 w 731"/>
                    <a:gd name="T31" fmla="*/ 1 h 607"/>
                    <a:gd name="T32" fmla="*/ 0 w 731"/>
                    <a:gd name="T33" fmla="*/ 1 h 607"/>
                    <a:gd name="T34" fmla="*/ 0 w 731"/>
                    <a:gd name="T35" fmla="*/ 1 h 607"/>
                    <a:gd name="T36" fmla="*/ 0 w 731"/>
                    <a:gd name="T37" fmla="*/ 1 h 607"/>
                    <a:gd name="T38" fmla="*/ 0 w 731"/>
                    <a:gd name="T39" fmla="*/ 1 h 607"/>
                    <a:gd name="T40" fmla="*/ 0 w 731"/>
                    <a:gd name="T41" fmla="*/ 1 h 607"/>
                    <a:gd name="T42" fmla="*/ 0 w 731"/>
                    <a:gd name="T43" fmla="*/ 1 h 607"/>
                    <a:gd name="T44" fmla="*/ 0 w 731"/>
                    <a:gd name="T45" fmla="*/ 1 h 607"/>
                    <a:gd name="T46" fmla="*/ 0 w 731"/>
                    <a:gd name="T47" fmla="*/ 1 h 607"/>
                    <a:gd name="T48" fmla="*/ 0 w 731"/>
                    <a:gd name="T49" fmla="*/ 1 h 607"/>
                    <a:gd name="T50" fmla="*/ 0 w 731"/>
                    <a:gd name="T51" fmla="*/ 1 h 607"/>
                    <a:gd name="T52" fmla="*/ 0 w 731"/>
                    <a:gd name="T53" fmla="*/ 1 h 607"/>
                    <a:gd name="T54" fmla="*/ 0 w 731"/>
                    <a:gd name="T55" fmla="*/ 1 h 607"/>
                    <a:gd name="T56" fmla="*/ 0 w 731"/>
                    <a:gd name="T57" fmla="*/ 1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1"/>
                    <a:gd name="T88" fmla="*/ 0 h 607"/>
                    <a:gd name="T89" fmla="*/ 731 w 731"/>
                    <a:gd name="T90" fmla="*/ 607 h 6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91" name="Freeform 344"/>
                <p:cNvSpPr>
                  <a:spLocks noChangeAspect="1"/>
                </p:cNvSpPr>
                <p:nvPr/>
              </p:nvSpPr>
              <p:spPr bwMode="gray">
                <a:xfrm>
                  <a:off x="7270770" y="2531587"/>
                  <a:ext cx="68193" cy="281346"/>
                </a:xfrm>
                <a:custGeom>
                  <a:avLst/>
                  <a:gdLst>
                    <a:gd name="T0" fmla="*/ 0 w 108"/>
                    <a:gd name="T1" fmla="*/ 1 h 377"/>
                    <a:gd name="T2" fmla="*/ 0 w 108"/>
                    <a:gd name="T3" fmla="*/ 1 h 377"/>
                    <a:gd name="T4" fmla="*/ 0 w 108"/>
                    <a:gd name="T5" fmla="*/ 1 h 377"/>
                    <a:gd name="T6" fmla="*/ 0 w 108"/>
                    <a:gd name="T7" fmla="*/ 1 h 377"/>
                    <a:gd name="T8" fmla="*/ 0 w 108"/>
                    <a:gd name="T9" fmla="*/ 1 h 377"/>
                    <a:gd name="T10" fmla="*/ 0 w 108"/>
                    <a:gd name="T11" fmla="*/ 1 h 377"/>
                    <a:gd name="T12" fmla="*/ 0 w 108"/>
                    <a:gd name="T13" fmla="*/ 1 h 377"/>
                    <a:gd name="T14" fmla="*/ 0 w 108"/>
                    <a:gd name="T15" fmla="*/ 1 h 377"/>
                    <a:gd name="T16" fmla="*/ 0 w 108"/>
                    <a:gd name="T17" fmla="*/ 1 h 377"/>
                    <a:gd name="T18" fmla="*/ 0 w 108"/>
                    <a:gd name="T19" fmla="*/ 0 h 377"/>
                    <a:gd name="T20" fmla="*/ 0 w 108"/>
                    <a:gd name="T21" fmla="*/ 1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377"/>
                    <a:gd name="T35" fmla="*/ 108 w 108"/>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92" name="Freeform 345"/>
                <p:cNvSpPr>
                  <a:spLocks noChangeAspect="1"/>
                </p:cNvSpPr>
                <p:nvPr/>
              </p:nvSpPr>
              <p:spPr bwMode="gray">
                <a:xfrm>
                  <a:off x="4995501" y="3084232"/>
                  <a:ext cx="152122" cy="140673"/>
                </a:xfrm>
                <a:custGeom>
                  <a:avLst/>
                  <a:gdLst>
                    <a:gd name="T0" fmla="*/ 0 w 247"/>
                    <a:gd name="T1" fmla="*/ 1 h 189"/>
                    <a:gd name="T2" fmla="*/ 0 w 247"/>
                    <a:gd name="T3" fmla="*/ 1 h 189"/>
                    <a:gd name="T4" fmla="*/ 0 w 247"/>
                    <a:gd name="T5" fmla="*/ 1 h 189"/>
                    <a:gd name="T6" fmla="*/ 0 w 247"/>
                    <a:gd name="T7" fmla="*/ 1 h 189"/>
                    <a:gd name="T8" fmla="*/ 0 w 247"/>
                    <a:gd name="T9" fmla="*/ 1 h 189"/>
                    <a:gd name="T10" fmla="*/ 0 w 247"/>
                    <a:gd name="T11" fmla="*/ 1 h 189"/>
                    <a:gd name="T12" fmla="*/ 0 w 247"/>
                    <a:gd name="T13" fmla="*/ 0 h 189"/>
                    <a:gd name="T14" fmla="*/ 0 w 247"/>
                    <a:gd name="T15" fmla="*/ 1 h 189"/>
                    <a:gd name="T16" fmla="*/ 0 w 247"/>
                    <a:gd name="T17" fmla="*/ 1 h 189"/>
                    <a:gd name="T18" fmla="*/ 0 w 247"/>
                    <a:gd name="T19" fmla="*/ 1 h 189"/>
                    <a:gd name="T20" fmla="*/ 0 w 247"/>
                    <a:gd name="T21" fmla="*/ 1 h 189"/>
                    <a:gd name="T22" fmla="*/ 0 w 247"/>
                    <a:gd name="T23" fmla="*/ 1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189"/>
                    <a:gd name="T38" fmla="*/ 247 w 24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93" name="Freeform 346"/>
                <p:cNvSpPr>
                  <a:spLocks noChangeAspect="1"/>
                </p:cNvSpPr>
                <p:nvPr/>
              </p:nvSpPr>
              <p:spPr bwMode="gray">
                <a:xfrm>
                  <a:off x="6325254" y="3547879"/>
                  <a:ext cx="170481" cy="396181"/>
                </a:xfrm>
                <a:custGeom>
                  <a:avLst/>
                  <a:gdLst>
                    <a:gd name="T0" fmla="*/ 0 w 275"/>
                    <a:gd name="T1" fmla="*/ 1 h 529"/>
                    <a:gd name="T2" fmla="*/ 0 w 275"/>
                    <a:gd name="T3" fmla="*/ 1 h 529"/>
                    <a:gd name="T4" fmla="*/ 0 w 275"/>
                    <a:gd name="T5" fmla="*/ 0 h 529"/>
                    <a:gd name="T6" fmla="*/ 0 w 275"/>
                    <a:gd name="T7" fmla="*/ 1 h 529"/>
                    <a:gd name="T8" fmla="*/ 0 w 275"/>
                    <a:gd name="T9" fmla="*/ 1 h 529"/>
                    <a:gd name="T10" fmla="*/ 0 w 275"/>
                    <a:gd name="T11" fmla="*/ 1 h 529"/>
                    <a:gd name="T12" fmla="*/ 0 w 275"/>
                    <a:gd name="T13" fmla="*/ 1 h 529"/>
                    <a:gd name="T14" fmla="*/ 0 w 275"/>
                    <a:gd name="T15" fmla="*/ 1 h 529"/>
                    <a:gd name="T16" fmla="*/ 0 w 275"/>
                    <a:gd name="T17" fmla="*/ 1 h 529"/>
                    <a:gd name="T18" fmla="*/ 0 w 275"/>
                    <a:gd name="T19" fmla="*/ 1 h 529"/>
                    <a:gd name="T20" fmla="*/ 0 w 275"/>
                    <a:gd name="T21" fmla="*/ 1 h 529"/>
                    <a:gd name="T22" fmla="*/ 0 w 275"/>
                    <a:gd name="T23" fmla="*/ 1 h 529"/>
                    <a:gd name="T24" fmla="*/ 0 w 275"/>
                    <a:gd name="T25" fmla="*/ 1 h 529"/>
                    <a:gd name="T26" fmla="*/ 0 w 275"/>
                    <a:gd name="T27" fmla="*/ 1 h 529"/>
                    <a:gd name="T28" fmla="*/ 0 w 275"/>
                    <a:gd name="T29" fmla="*/ 1 h 529"/>
                    <a:gd name="T30" fmla="*/ 0 w 275"/>
                    <a:gd name="T31" fmla="*/ 1 h 529"/>
                    <a:gd name="T32" fmla="*/ 0 w 275"/>
                    <a:gd name="T33" fmla="*/ 1 h 529"/>
                    <a:gd name="T34" fmla="*/ 0 w 275"/>
                    <a:gd name="T35" fmla="*/ 1 h 529"/>
                    <a:gd name="T36" fmla="*/ 0 w 275"/>
                    <a:gd name="T37" fmla="*/ 1 h 529"/>
                    <a:gd name="T38" fmla="*/ 0 w 275"/>
                    <a:gd name="T39" fmla="*/ 1 h 529"/>
                    <a:gd name="T40" fmla="*/ 0 w 275"/>
                    <a:gd name="T41" fmla="*/ 1 h 529"/>
                    <a:gd name="T42" fmla="*/ 0 w 275"/>
                    <a:gd name="T43" fmla="*/ 1 h 529"/>
                    <a:gd name="T44" fmla="*/ 0 w 275"/>
                    <a:gd name="T45" fmla="*/ 1 h 529"/>
                    <a:gd name="T46" fmla="*/ 0 w 275"/>
                    <a:gd name="T47" fmla="*/ 1 h 529"/>
                    <a:gd name="T48" fmla="*/ 0 w 275"/>
                    <a:gd name="T49" fmla="*/ 1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529"/>
                    <a:gd name="T77" fmla="*/ 275 w 275"/>
                    <a:gd name="T78" fmla="*/ 529 h 5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94" name="Freeform 347"/>
                <p:cNvSpPr>
                  <a:spLocks noChangeAspect="1"/>
                </p:cNvSpPr>
                <p:nvPr/>
              </p:nvSpPr>
              <p:spPr bwMode="gray">
                <a:xfrm>
                  <a:off x="5329906" y="3401464"/>
                  <a:ext cx="111469" cy="91868"/>
                </a:xfrm>
                <a:custGeom>
                  <a:avLst/>
                  <a:gdLst>
                    <a:gd name="T0" fmla="*/ 0 w 181"/>
                    <a:gd name="T1" fmla="*/ 1 h 124"/>
                    <a:gd name="T2" fmla="*/ 0 w 181"/>
                    <a:gd name="T3" fmla="*/ 1 h 124"/>
                    <a:gd name="T4" fmla="*/ 0 w 181"/>
                    <a:gd name="T5" fmla="*/ 1 h 124"/>
                    <a:gd name="T6" fmla="*/ 0 w 181"/>
                    <a:gd name="T7" fmla="*/ 1 h 124"/>
                    <a:gd name="T8" fmla="*/ 0 w 181"/>
                    <a:gd name="T9" fmla="*/ 0 h 124"/>
                    <a:gd name="T10" fmla="*/ 0 w 181"/>
                    <a:gd name="T11" fmla="*/ 1 h 124"/>
                    <a:gd name="T12" fmla="*/ 0 w 181"/>
                    <a:gd name="T13" fmla="*/ 1 h 124"/>
                    <a:gd name="T14" fmla="*/ 0 w 181"/>
                    <a:gd name="T15" fmla="*/ 1 h 124"/>
                    <a:gd name="T16" fmla="*/ 0 w 181"/>
                    <a:gd name="T17" fmla="*/ 1 h 124"/>
                    <a:gd name="T18" fmla="*/ 0 w 181"/>
                    <a:gd name="T19" fmla="*/ 1 h 124"/>
                    <a:gd name="T20" fmla="*/ 0 w 181"/>
                    <a:gd name="T21" fmla="*/ 1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24"/>
                    <a:gd name="T35" fmla="*/ 181 w 181"/>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95" name="Freeform 348"/>
                <p:cNvSpPr>
                  <a:spLocks noChangeAspect="1"/>
                </p:cNvSpPr>
                <p:nvPr/>
              </p:nvSpPr>
              <p:spPr bwMode="gray">
                <a:xfrm>
                  <a:off x="6424920" y="3480413"/>
                  <a:ext cx="150810" cy="390440"/>
                </a:xfrm>
                <a:custGeom>
                  <a:avLst/>
                  <a:gdLst>
                    <a:gd name="T0" fmla="*/ 0 w 242"/>
                    <a:gd name="T1" fmla="*/ 1 h 517"/>
                    <a:gd name="T2" fmla="*/ 0 w 242"/>
                    <a:gd name="T3" fmla="*/ 1 h 517"/>
                    <a:gd name="T4" fmla="*/ 0 w 242"/>
                    <a:gd name="T5" fmla="*/ 1 h 517"/>
                    <a:gd name="T6" fmla="*/ 0 w 242"/>
                    <a:gd name="T7" fmla="*/ 1 h 517"/>
                    <a:gd name="T8" fmla="*/ 0 w 242"/>
                    <a:gd name="T9" fmla="*/ 1 h 517"/>
                    <a:gd name="T10" fmla="*/ 0 w 242"/>
                    <a:gd name="T11" fmla="*/ 1 h 517"/>
                    <a:gd name="T12" fmla="*/ 0 w 242"/>
                    <a:gd name="T13" fmla="*/ 1 h 517"/>
                    <a:gd name="T14" fmla="*/ 0 w 242"/>
                    <a:gd name="T15" fmla="*/ 1 h 517"/>
                    <a:gd name="T16" fmla="*/ 0 w 242"/>
                    <a:gd name="T17" fmla="*/ 1 h 517"/>
                    <a:gd name="T18" fmla="*/ 0 w 242"/>
                    <a:gd name="T19" fmla="*/ 1 h 517"/>
                    <a:gd name="T20" fmla="*/ 0 w 242"/>
                    <a:gd name="T21" fmla="*/ 1 h 517"/>
                    <a:gd name="T22" fmla="*/ 0 w 242"/>
                    <a:gd name="T23" fmla="*/ 1 h 517"/>
                    <a:gd name="T24" fmla="*/ 0 w 242"/>
                    <a:gd name="T25" fmla="*/ 1 h 517"/>
                    <a:gd name="T26" fmla="*/ 0 w 242"/>
                    <a:gd name="T27" fmla="*/ 1 h 517"/>
                    <a:gd name="T28" fmla="*/ 0 w 242"/>
                    <a:gd name="T29" fmla="*/ 1 h 517"/>
                    <a:gd name="T30" fmla="*/ 0 w 242"/>
                    <a:gd name="T31" fmla="*/ 1 h 517"/>
                    <a:gd name="T32" fmla="*/ 0 w 242"/>
                    <a:gd name="T33" fmla="*/ 1 h 517"/>
                    <a:gd name="T34" fmla="*/ 0 w 242"/>
                    <a:gd name="T35" fmla="*/ 0 h 517"/>
                    <a:gd name="T36" fmla="*/ 0 w 242"/>
                    <a:gd name="T37" fmla="*/ 1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17"/>
                    <a:gd name="T59" fmla="*/ 242 w 242"/>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96" name="Freeform 349"/>
                <p:cNvSpPr>
                  <a:spLocks noChangeAspect="1"/>
                </p:cNvSpPr>
                <p:nvPr/>
              </p:nvSpPr>
              <p:spPr bwMode="gray">
                <a:xfrm>
                  <a:off x="5168605" y="3593813"/>
                  <a:ext cx="204578" cy="167946"/>
                </a:xfrm>
                <a:custGeom>
                  <a:avLst/>
                  <a:gdLst>
                    <a:gd name="T0" fmla="*/ 0 w 334"/>
                    <a:gd name="T1" fmla="*/ 1 h 224"/>
                    <a:gd name="T2" fmla="*/ 0 w 334"/>
                    <a:gd name="T3" fmla="*/ 1 h 224"/>
                    <a:gd name="T4" fmla="*/ 0 w 334"/>
                    <a:gd name="T5" fmla="*/ 1 h 224"/>
                    <a:gd name="T6" fmla="*/ 0 w 334"/>
                    <a:gd name="T7" fmla="*/ 1 h 224"/>
                    <a:gd name="T8" fmla="*/ 0 w 334"/>
                    <a:gd name="T9" fmla="*/ 1 h 224"/>
                    <a:gd name="T10" fmla="*/ 0 w 334"/>
                    <a:gd name="T11" fmla="*/ 0 h 224"/>
                    <a:gd name="T12" fmla="*/ 0 w 334"/>
                    <a:gd name="T13" fmla="*/ 1 h 224"/>
                    <a:gd name="T14" fmla="*/ 0 w 334"/>
                    <a:gd name="T15" fmla="*/ 1 h 224"/>
                    <a:gd name="T16" fmla="*/ 0 w 334"/>
                    <a:gd name="T17" fmla="*/ 1 h 224"/>
                    <a:gd name="T18" fmla="*/ 0 w 334"/>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224"/>
                    <a:gd name="T32" fmla="*/ 334 w 334"/>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97" name="Freeform 350"/>
                <p:cNvSpPr>
                  <a:spLocks noChangeAspect="1"/>
                </p:cNvSpPr>
                <p:nvPr/>
              </p:nvSpPr>
              <p:spPr bwMode="gray">
                <a:xfrm>
                  <a:off x="5148934" y="3638311"/>
                  <a:ext cx="81306" cy="123448"/>
                </a:xfrm>
                <a:custGeom>
                  <a:avLst/>
                  <a:gdLst>
                    <a:gd name="T0" fmla="*/ 0 w 125"/>
                    <a:gd name="T1" fmla="*/ 1 h 164"/>
                    <a:gd name="T2" fmla="*/ 0 w 125"/>
                    <a:gd name="T3" fmla="*/ 1 h 164"/>
                    <a:gd name="T4" fmla="*/ 0 w 125"/>
                    <a:gd name="T5" fmla="*/ 1 h 164"/>
                    <a:gd name="T6" fmla="*/ 0 w 125"/>
                    <a:gd name="T7" fmla="*/ 1 h 164"/>
                    <a:gd name="T8" fmla="*/ 0 w 125"/>
                    <a:gd name="T9" fmla="*/ 1 h 164"/>
                    <a:gd name="T10" fmla="*/ 0 w 125"/>
                    <a:gd name="T11" fmla="*/ 1 h 164"/>
                    <a:gd name="T12" fmla="*/ 0 w 125"/>
                    <a:gd name="T13" fmla="*/ 0 h 164"/>
                    <a:gd name="T14" fmla="*/ 0 w 125"/>
                    <a:gd name="T15" fmla="*/ 1 h 164"/>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4"/>
                    <a:gd name="T26" fmla="*/ 125 w 125"/>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4">
                      <a:moveTo>
                        <a:pt x="0" y="33"/>
                      </a:moveTo>
                      <a:lnTo>
                        <a:pt x="27" y="164"/>
                      </a:lnTo>
                      <a:lnTo>
                        <a:pt x="115" y="115"/>
                      </a:lnTo>
                      <a:lnTo>
                        <a:pt x="99" y="90"/>
                      </a:lnTo>
                      <a:lnTo>
                        <a:pt x="125" y="61"/>
                      </a:lnTo>
                      <a:lnTo>
                        <a:pt x="125" y="24"/>
                      </a:lnTo>
                      <a:lnTo>
                        <a:pt x="62" y="0"/>
                      </a:lnTo>
                      <a:lnTo>
                        <a:pt x="0" y="3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98" name="Freeform 351"/>
                <p:cNvSpPr>
                  <a:spLocks noChangeAspect="1"/>
                </p:cNvSpPr>
                <p:nvPr/>
              </p:nvSpPr>
              <p:spPr bwMode="gray">
                <a:xfrm>
                  <a:off x="5196144" y="3312466"/>
                  <a:ext cx="40653" cy="14354"/>
                </a:xfrm>
                <a:custGeom>
                  <a:avLst/>
                  <a:gdLst>
                    <a:gd name="T0" fmla="*/ 0 w 64"/>
                    <a:gd name="T1" fmla="*/ 0 h 17"/>
                    <a:gd name="T2" fmla="*/ 0 w 64"/>
                    <a:gd name="T3" fmla="*/ 1 h 17"/>
                    <a:gd name="T4" fmla="*/ 0 w 64"/>
                    <a:gd name="T5" fmla="*/ 1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0"/>
                      </a:moveTo>
                      <a:lnTo>
                        <a:pt x="33" y="17"/>
                      </a:lnTo>
                      <a:lnTo>
                        <a:pt x="64" y="4"/>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99" name="Freeform 352"/>
                <p:cNvSpPr>
                  <a:spLocks noChangeAspect="1"/>
                </p:cNvSpPr>
                <p:nvPr/>
              </p:nvSpPr>
              <p:spPr bwMode="gray">
                <a:xfrm>
                  <a:off x="4966650" y="3203373"/>
                  <a:ext cx="31473" cy="107658"/>
                </a:xfrm>
                <a:custGeom>
                  <a:avLst/>
                  <a:gdLst>
                    <a:gd name="T0" fmla="*/ 0 w 55"/>
                    <a:gd name="T1" fmla="*/ 1 h 147"/>
                    <a:gd name="T2" fmla="*/ 0 w 55"/>
                    <a:gd name="T3" fmla="*/ 1 h 147"/>
                    <a:gd name="T4" fmla="*/ 0 w 55"/>
                    <a:gd name="T5" fmla="*/ 1 h 147"/>
                    <a:gd name="T6" fmla="*/ 0 w 55"/>
                    <a:gd name="T7" fmla="*/ 1 h 147"/>
                    <a:gd name="T8" fmla="*/ 0 w 55"/>
                    <a:gd name="T9" fmla="*/ 1 h 147"/>
                    <a:gd name="T10" fmla="*/ 0 w 55"/>
                    <a:gd name="T11" fmla="*/ 1 h 147"/>
                    <a:gd name="T12" fmla="*/ 0 w 55"/>
                    <a:gd name="T13" fmla="*/ 1 h 147"/>
                    <a:gd name="T14" fmla="*/ 0 w 55"/>
                    <a:gd name="T15" fmla="*/ 0 h 147"/>
                    <a:gd name="T16" fmla="*/ 0 w 55"/>
                    <a:gd name="T17" fmla="*/ 1 h 147"/>
                    <a:gd name="T18" fmla="*/ 0 w 55"/>
                    <a:gd name="T19" fmla="*/ 1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47"/>
                    <a:gd name="T32" fmla="*/ 55 w 55"/>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00" name="Freeform 353"/>
                <p:cNvSpPr>
                  <a:spLocks noChangeAspect="1"/>
                </p:cNvSpPr>
                <p:nvPr/>
              </p:nvSpPr>
              <p:spPr bwMode="gray">
                <a:xfrm>
                  <a:off x="4983698" y="3197631"/>
                  <a:ext cx="93109" cy="120577"/>
                </a:xfrm>
                <a:custGeom>
                  <a:avLst/>
                  <a:gdLst>
                    <a:gd name="T0" fmla="*/ 0 w 152"/>
                    <a:gd name="T1" fmla="*/ 1 h 162"/>
                    <a:gd name="T2" fmla="*/ 0 w 152"/>
                    <a:gd name="T3" fmla="*/ 1 h 162"/>
                    <a:gd name="T4" fmla="*/ 0 w 152"/>
                    <a:gd name="T5" fmla="*/ 1 h 162"/>
                    <a:gd name="T6" fmla="*/ 0 w 152"/>
                    <a:gd name="T7" fmla="*/ 1 h 162"/>
                    <a:gd name="T8" fmla="*/ 0 w 152"/>
                    <a:gd name="T9" fmla="*/ 0 h 162"/>
                    <a:gd name="T10" fmla="*/ 0 w 152"/>
                    <a:gd name="T11" fmla="*/ 1 h 162"/>
                    <a:gd name="T12" fmla="*/ 0 w 152"/>
                    <a:gd name="T13" fmla="*/ 1 h 162"/>
                    <a:gd name="T14" fmla="*/ 0 w 152"/>
                    <a:gd name="T15" fmla="*/ 1 h 162"/>
                    <a:gd name="T16" fmla="*/ 0 w 152"/>
                    <a:gd name="T17" fmla="*/ 1 h 162"/>
                    <a:gd name="T18" fmla="*/ 0 w 152"/>
                    <a:gd name="T19" fmla="*/ 1 h 162"/>
                    <a:gd name="T20" fmla="*/ 0 w 152"/>
                    <a:gd name="T21" fmla="*/ 1 h 162"/>
                    <a:gd name="T22" fmla="*/ 0 w 152"/>
                    <a:gd name="T23" fmla="*/ 1 h 162"/>
                    <a:gd name="T24" fmla="*/ 0 w 152"/>
                    <a:gd name="T25" fmla="*/ 1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2"/>
                    <a:gd name="T41" fmla="*/ 152 w 152"/>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01" name="Freeform 354"/>
                <p:cNvSpPr>
                  <a:spLocks noChangeAspect="1"/>
                </p:cNvSpPr>
                <p:nvPr/>
              </p:nvSpPr>
              <p:spPr bwMode="gray">
                <a:xfrm>
                  <a:off x="5236797" y="3290935"/>
                  <a:ext cx="36719" cy="40192"/>
                </a:xfrm>
                <a:custGeom>
                  <a:avLst/>
                  <a:gdLst>
                    <a:gd name="T0" fmla="*/ 0 w 62"/>
                    <a:gd name="T1" fmla="*/ 1 h 52"/>
                    <a:gd name="T2" fmla="*/ 0 w 62"/>
                    <a:gd name="T3" fmla="*/ 0 h 52"/>
                    <a:gd name="T4" fmla="*/ 0 w 62"/>
                    <a:gd name="T5" fmla="*/ 1 h 52"/>
                    <a:gd name="T6" fmla="*/ 0 w 62"/>
                    <a:gd name="T7" fmla="*/ 1 h 52"/>
                    <a:gd name="T8" fmla="*/ 0 60000 65536"/>
                    <a:gd name="T9" fmla="*/ 0 60000 65536"/>
                    <a:gd name="T10" fmla="*/ 0 60000 65536"/>
                    <a:gd name="T11" fmla="*/ 0 60000 65536"/>
                    <a:gd name="T12" fmla="*/ 0 w 62"/>
                    <a:gd name="T13" fmla="*/ 0 h 52"/>
                    <a:gd name="T14" fmla="*/ 62 w 62"/>
                    <a:gd name="T15" fmla="*/ 52 h 52"/>
                  </a:gdLst>
                  <a:ahLst/>
                  <a:cxnLst>
                    <a:cxn ang="T8">
                      <a:pos x="T0" y="T1"/>
                    </a:cxn>
                    <a:cxn ang="T9">
                      <a:pos x="T2" y="T3"/>
                    </a:cxn>
                    <a:cxn ang="T10">
                      <a:pos x="T4" y="T5"/>
                    </a:cxn>
                    <a:cxn ang="T11">
                      <a:pos x="T6" y="T7"/>
                    </a:cxn>
                  </a:cxnLst>
                  <a:rect l="T12" t="T13" r="T14" b="T15"/>
                  <a:pathLst>
                    <a:path w="62" h="52">
                      <a:moveTo>
                        <a:pt x="0" y="32"/>
                      </a:moveTo>
                      <a:lnTo>
                        <a:pt x="51" y="0"/>
                      </a:lnTo>
                      <a:lnTo>
                        <a:pt x="62" y="52"/>
                      </a:lnTo>
                      <a:lnTo>
                        <a:pt x="0" y="3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02" name="Freeform 355"/>
                <p:cNvSpPr>
                  <a:spLocks noChangeAspect="1"/>
                </p:cNvSpPr>
                <p:nvPr/>
              </p:nvSpPr>
              <p:spPr bwMode="gray">
                <a:xfrm>
                  <a:off x="4990255" y="3156004"/>
                  <a:ext cx="31473" cy="47370"/>
                </a:xfrm>
                <a:custGeom>
                  <a:avLst/>
                  <a:gdLst>
                    <a:gd name="T0" fmla="*/ 0 w 55"/>
                    <a:gd name="T1" fmla="*/ 1 h 61"/>
                    <a:gd name="T2" fmla="*/ 0 w 55"/>
                    <a:gd name="T3" fmla="*/ 1 h 61"/>
                    <a:gd name="T4" fmla="*/ 0 w 55"/>
                    <a:gd name="T5" fmla="*/ 1 h 61"/>
                    <a:gd name="T6" fmla="*/ 0 w 55"/>
                    <a:gd name="T7" fmla="*/ 0 h 61"/>
                    <a:gd name="T8" fmla="*/ 0 w 55"/>
                    <a:gd name="T9" fmla="*/ 1 h 61"/>
                    <a:gd name="T10" fmla="*/ 0 60000 65536"/>
                    <a:gd name="T11" fmla="*/ 0 60000 65536"/>
                    <a:gd name="T12" fmla="*/ 0 60000 65536"/>
                    <a:gd name="T13" fmla="*/ 0 60000 65536"/>
                    <a:gd name="T14" fmla="*/ 0 60000 65536"/>
                    <a:gd name="T15" fmla="*/ 0 w 55"/>
                    <a:gd name="T16" fmla="*/ 0 h 61"/>
                    <a:gd name="T17" fmla="*/ 55 w 55"/>
                    <a:gd name="T18" fmla="*/ 61 h 61"/>
                  </a:gdLst>
                  <a:ahLst/>
                  <a:cxnLst>
                    <a:cxn ang="T10">
                      <a:pos x="T0" y="T1"/>
                    </a:cxn>
                    <a:cxn ang="T11">
                      <a:pos x="T2" y="T3"/>
                    </a:cxn>
                    <a:cxn ang="T12">
                      <a:pos x="T4" y="T5"/>
                    </a:cxn>
                    <a:cxn ang="T13">
                      <a:pos x="T6" y="T7"/>
                    </a:cxn>
                    <a:cxn ang="T14">
                      <a:pos x="T8" y="T9"/>
                    </a:cxn>
                  </a:cxnLst>
                  <a:rect l="T15" t="T16" r="T17" b="T18"/>
                  <a:pathLst>
                    <a:path w="55" h="61">
                      <a:moveTo>
                        <a:pt x="0" y="61"/>
                      </a:moveTo>
                      <a:lnTo>
                        <a:pt x="19" y="58"/>
                      </a:lnTo>
                      <a:lnTo>
                        <a:pt x="55" y="18"/>
                      </a:lnTo>
                      <a:lnTo>
                        <a:pt x="34" y="0"/>
                      </a:lnTo>
                      <a:lnTo>
                        <a:pt x="0" y="6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03" name="Freeform 356"/>
                <p:cNvSpPr>
                  <a:spLocks noChangeAspect="1"/>
                </p:cNvSpPr>
                <p:nvPr/>
              </p:nvSpPr>
              <p:spPr bwMode="gray">
                <a:xfrm>
                  <a:off x="5324661" y="3401464"/>
                  <a:ext cx="11803" cy="41628"/>
                </a:xfrm>
                <a:custGeom>
                  <a:avLst/>
                  <a:gdLst>
                    <a:gd name="T0" fmla="*/ 0 w 19"/>
                    <a:gd name="T1" fmla="*/ 1 h 56"/>
                    <a:gd name="T2" fmla="*/ 0 w 19"/>
                    <a:gd name="T3" fmla="*/ 1 h 56"/>
                    <a:gd name="T4" fmla="*/ 0 w 19"/>
                    <a:gd name="T5" fmla="*/ 1 h 56"/>
                    <a:gd name="T6" fmla="*/ 0 w 19"/>
                    <a:gd name="T7" fmla="*/ 0 h 56"/>
                    <a:gd name="T8" fmla="*/ 0 w 19"/>
                    <a:gd name="T9" fmla="*/ 1 h 56"/>
                    <a:gd name="T10" fmla="*/ 0 60000 65536"/>
                    <a:gd name="T11" fmla="*/ 0 60000 65536"/>
                    <a:gd name="T12" fmla="*/ 0 60000 65536"/>
                    <a:gd name="T13" fmla="*/ 0 60000 65536"/>
                    <a:gd name="T14" fmla="*/ 0 60000 65536"/>
                    <a:gd name="T15" fmla="*/ 0 w 19"/>
                    <a:gd name="T16" fmla="*/ 0 h 56"/>
                    <a:gd name="T17" fmla="*/ 19 w 19"/>
                    <a:gd name="T18" fmla="*/ 56 h 56"/>
                  </a:gdLst>
                  <a:ahLst/>
                  <a:cxnLst>
                    <a:cxn ang="T10">
                      <a:pos x="T0" y="T1"/>
                    </a:cxn>
                    <a:cxn ang="T11">
                      <a:pos x="T2" y="T3"/>
                    </a:cxn>
                    <a:cxn ang="T12">
                      <a:pos x="T4" y="T5"/>
                    </a:cxn>
                    <a:cxn ang="T13">
                      <a:pos x="T6" y="T7"/>
                    </a:cxn>
                    <a:cxn ang="T14">
                      <a:pos x="T8" y="T9"/>
                    </a:cxn>
                  </a:cxnLst>
                  <a:rect l="T15" t="T16" r="T17" b="T18"/>
                  <a:pathLst>
                    <a:path w="19" h="56">
                      <a:moveTo>
                        <a:pt x="0" y="47"/>
                      </a:moveTo>
                      <a:lnTo>
                        <a:pt x="9" y="56"/>
                      </a:lnTo>
                      <a:lnTo>
                        <a:pt x="19" y="54"/>
                      </a:lnTo>
                      <a:lnTo>
                        <a:pt x="11" y="0"/>
                      </a:lnTo>
                      <a:lnTo>
                        <a:pt x="0" y="4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04" name="Freeform 357"/>
                <p:cNvSpPr>
                  <a:spLocks noChangeAspect="1"/>
                </p:cNvSpPr>
                <p:nvPr/>
              </p:nvSpPr>
              <p:spPr bwMode="gray">
                <a:xfrm>
                  <a:off x="5202701" y="2491395"/>
                  <a:ext cx="896994" cy="469389"/>
                </a:xfrm>
                <a:custGeom>
                  <a:avLst/>
                  <a:gdLst>
                    <a:gd name="T0" fmla="*/ 0 w 1452"/>
                    <a:gd name="T1" fmla="*/ 1 h 623"/>
                    <a:gd name="T2" fmla="*/ 0 w 1452"/>
                    <a:gd name="T3" fmla="*/ 1 h 623"/>
                    <a:gd name="T4" fmla="*/ 0 w 1452"/>
                    <a:gd name="T5" fmla="*/ 1 h 623"/>
                    <a:gd name="T6" fmla="*/ 0 w 1452"/>
                    <a:gd name="T7" fmla="*/ 1 h 623"/>
                    <a:gd name="T8" fmla="*/ 0 w 1452"/>
                    <a:gd name="T9" fmla="*/ 1 h 623"/>
                    <a:gd name="T10" fmla="*/ 0 w 1452"/>
                    <a:gd name="T11" fmla="*/ 1 h 623"/>
                    <a:gd name="T12" fmla="*/ 0 w 1452"/>
                    <a:gd name="T13" fmla="*/ 1 h 623"/>
                    <a:gd name="T14" fmla="*/ 0 w 1452"/>
                    <a:gd name="T15" fmla="*/ 1 h 623"/>
                    <a:gd name="T16" fmla="*/ 0 w 1452"/>
                    <a:gd name="T17" fmla="*/ 1 h 623"/>
                    <a:gd name="T18" fmla="*/ 0 w 1452"/>
                    <a:gd name="T19" fmla="*/ 1 h 623"/>
                    <a:gd name="T20" fmla="*/ 0 w 1452"/>
                    <a:gd name="T21" fmla="*/ 1 h 623"/>
                    <a:gd name="T22" fmla="*/ 0 w 1452"/>
                    <a:gd name="T23" fmla="*/ 1 h 623"/>
                    <a:gd name="T24" fmla="*/ 0 w 1452"/>
                    <a:gd name="T25" fmla="*/ 1 h 623"/>
                    <a:gd name="T26" fmla="*/ 0 w 1452"/>
                    <a:gd name="T27" fmla="*/ 1 h 623"/>
                    <a:gd name="T28" fmla="*/ 0 w 1452"/>
                    <a:gd name="T29" fmla="*/ 1 h 623"/>
                    <a:gd name="T30" fmla="*/ 0 w 1452"/>
                    <a:gd name="T31" fmla="*/ 1 h 623"/>
                    <a:gd name="T32" fmla="*/ 0 w 1452"/>
                    <a:gd name="T33" fmla="*/ 1 h 623"/>
                    <a:gd name="T34" fmla="*/ 0 w 1452"/>
                    <a:gd name="T35" fmla="*/ 1 h 623"/>
                    <a:gd name="T36" fmla="*/ 0 w 1452"/>
                    <a:gd name="T37" fmla="*/ 1 h 623"/>
                    <a:gd name="T38" fmla="*/ 0 w 1452"/>
                    <a:gd name="T39" fmla="*/ 1 h 623"/>
                    <a:gd name="T40" fmla="*/ 0 w 1452"/>
                    <a:gd name="T41" fmla="*/ 1 h 623"/>
                    <a:gd name="T42" fmla="*/ 0 w 1452"/>
                    <a:gd name="T43" fmla="*/ 1 h 623"/>
                    <a:gd name="T44" fmla="*/ 0 w 1452"/>
                    <a:gd name="T45" fmla="*/ 1 h 623"/>
                    <a:gd name="T46" fmla="*/ 0 w 1452"/>
                    <a:gd name="T47" fmla="*/ 1 h 623"/>
                    <a:gd name="T48" fmla="*/ 0 w 1452"/>
                    <a:gd name="T49" fmla="*/ 1 h 623"/>
                    <a:gd name="T50" fmla="*/ 0 w 1452"/>
                    <a:gd name="T51" fmla="*/ 1 h 623"/>
                    <a:gd name="T52" fmla="*/ 0 w 1452"/>
                    <a:gd name="T53" fmla="*/ 1 h 623"/>
                    <a:gd name="T54" fmla="*/ 0 w 1452"/>
                    <a:gd name="T55" fmla="*/ 1 h 623"/>
                    <a:gd name="T56" fmla="*/ 0 w 1452"/>
                    <a:gd name="T57" fmla="*/ 1 h 623"/>
                    <a:gd name="T58" fmla="*/ 0 w 1452"/>
                    <a:gd name="T59" fmla="*/ 1 h 623"/>
                    <a:gd name="T60" fmla="*/ 0 w 1452"/>
                    <a:gd name="T61" fmla="*/ 1 h 623"/>
                    <a:gd name="T62" fmla="*/ 0 w 1452"/>
                    <a:gd name="T63" fmla="*/ 1 h 623"/>
                    <a:gd name="T64" fmla="*/ 0 w 1452"/>
                    <a:gd name="T65" fmla="*/ 1 h 623"/>
                    <a:gd name="T66" fmla="*/ 0 w 1452"/>
                    <a:gd name="T67" fmla="*/ 1 h 623"/>
                    <a:gd name="T68" fmla="*/ 0 w 1452"/>
                    <a:gd name="T69" fmla="*/ 1 h 623"/>
                    <a:gd name="T70" fmla="*/ 0 w 1452"/>
                    <a:gd name="T71" fmla="*/ 1 h 623"/>
                    <a:gd name="T72" fmla="*/ 0 w 1452"/>
                    <a:gd name="T73" fmla="*/ 1 h 623"/>
                    <a:gd name="T74" fmla="*/ 0 w 1452"/>
                    <a:gd name="T75" fmla="*/ 1 h 623"/>
                    <a:gd name="T76" fmla="*/ 0 w 1452"/>
                    <a:gd name="T77" fmla="*/ 1 h 623"/>
                    <a:gd name="T78" fmla="*/ 0 w 1452"/>
                    <a:gd name="T79" fmla="*/ 1 h 623"/>
                    <a:gd name="T80" fmla="*/ 0 w 1452"/>
                    <a:gd name="T81" fmla="*/ 1 h 623"/>
                    <a:gd name="T82" fmla="*/ 0 w 1452"/>
                    <a:gd name="T83" fmla="*/ 1 h 623"/>
                    <a:gd name="T84" fmla="*/ 0 w 1452"/>
                    <a:gd name="T85" fmla="*/ 1 h 623"/>
                    <a:gd name="T86" fmla="*/ 0 w 1452"/>
                    <a:gd name="T87" fmla="*/ 1 h 623"/>
                    <a:gd name="T88" fmla="*/ 0 w 1452"/>
                    <a:gd name="T89" fmla="*/ 1 h 623"/>
                    <a:gd name="T90" fmla="*/ 0 w 1452"/>
                    <a:gd name="T91" fmla="*/ 1 h 623"/>
                    <a:gd name="T92" fmla="*/ 0 w 1452"/>
                    <a:gd name="T93" fmla="*/ 1 h 623"/>
                    <a:gd name="T94" fmla="*/ 0 w 1452"/>
                    <a:gd name="T95" fmla="*/ 1 h 623"/>
                    <a:gd name="T96" fmla="*/ 0 w 1452"/>
                    <a:gd name="T97" fmla="*/ 1 h 623"/>
                    <a:gd name="T98" fmla="*/ 0 w 1452"/>
                    <a:gd name="T99" fmla="*/ 1 h 623"/>
                    <a:gd name="T100" fmla="*/ 0 w 1452"/>
                    <a:gd name="T101" fmla="*/ 1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2"/>
                    <a:gd name="T154" fmla="*/ 0 h 623"/>
                    <a:gd name="T155" fmla="*/ 1452 w 1452"/>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05" name="Freeform 358"/>
                <p:cNvSpPr>
                  <a:spLocks noChangeAspect="1"/>
                </p:cNvSpPr>
                <p:nvPr/>
              </p:nvSpPr>
              <p:spPr bwMode="gray">
                <a:xfrm>
                  <a:off x="5419081" y="2795708"/>
                  <a:ext cx="392107" cy="288523"/>
                </a:xfrm>
                <a:custGeom>
                  <a:avLst/>
                  <a:gdLst>
                    <a:gd name="T0" fmla="*/ 0 w 634"/>
                    <a:gd name="T1" fmla="*/ 1 h 386"/>
                    <a:gd name="T2" fmla="*/ 0 w 634"/>
                    <a:gd name="T3" fmla="*/ 1 h 386"/>
                    <a:gd name="T4" fmla="*/ 0 w 634"/>
                    <a:gd name="T5" fmla="*/ 1 h 386"/>
                    <a:gd name="T6" fmla="*/ 0 w 634"/>
                    <a:gd name="T7" fmla="*/ 1 h 386"/>
                    <a:gd name="T8" fmla="*/ 0 w 634"/>
                    <a:gd name="T9" fmla="*/ 1 h 386"/>
                    <a:gd name="T10" fmla="*/ 0 w 634"/>
                    <a:gd name="T11" fmla="*/ 1 h 386"/>
                    <a:gd name="T12" fmla="*/ 0 w 634"/>
                    <a:gd name="T13" fmla="*/ 1 h 386"/>
                    <a:gd name="T14" fmla="*/ 0 w 634"/>
                    <a:gd name="T15" fmla="*/ 1 h 386"/>
                    <a:gd name="T16" fmla="*/ 0 w 634"/>
                    <a:gd name="T17" fmla="*/ 1 h 386"/>
                    <a:gd name="T18" fmla="*/ 0 w 634"/>
                    <a:gd name="T19" fmla="*/ 1 h 386"/>
                    <a:gd name="T20" fmla="*/ 0 w 634"/>
                    <a:gd name="T21" fmla="*/ 1 h 386"/>
                    <a:gd name="T22" fmla="*/ 0 w 634"/>
                    <a:gd name="T23" fmla="*/ 1 h 386"/>
                    <a:gd name="T24" fmla="*/ 0 w 634"/>
                    <a:gd name="T25" fmla="*/ 1 h 386"/>
                    <a:gd name="T26" fmla="*/ 0 w 634"/>
                    <a:gd name="T27" fmla="*/ 1 h 386"/>
                    <a:gd name="T28" fmla="*/ 0 w 634"/>
                    <a:gd name="T29" fmla="*/ 1 h 386"/>
                    <a:gd name="T30" fmla="*/ 0 w 634"/>
                    <a:gd name="T31" fmla="*/ 1 h 386"/>
                    <a:gd name="T32" fmla="*/ 0 w 634"/>
                    <a:gd name="T33" fmla="*/ 1 h 386"/>
                    <a:gd name="T34" fmla="*/ 0 w 634"/>
                    <a:gd name="T35" fmla="*/ 1 h 386"/>
                    <a:gd name="T36" fmla="*/ 0 w 634"/>
                    <a:gd name="T37" fmla="*/ 1 h 386"/>
                    <a:gd name="T38" fmla="*/ 0 w 634"/>
                    <a:gd name="T39" fmla="*/ 1 h 386"/>
                    <a:gd name="T40" fmla="*/ 0 w 634"/>
                    <a:gd name="T41" fmla="*/ 1 h 386"/>
                    <a:gd name="T42" fmla="*/ 0 w 634"/>
                    <a:gd name="T43" fmla="*/ 1 h 386"/>
                    <a:gd name="T44" fmla="*/ 0 w 634"/>
                    <a:gd name="T45" fmla="*/ 1 h 386"/>
                    <a:gd name="T46" fmla="*/ 0 w 634"/>
                    <a:gd name="T47" fmla="*/ 1 h 386"/>
                    <a:gd name="T48" fmla="*/ 0 w 634"/>
                    <a:gd name="T49" fmla="*/ 1 h 386"/>
                    <a:gd name="T50" fmla="*/ 0 w 634"/>
                    <a:gd name="T51" fmla="*/ 1 h 386"/>
                    <a:gd name="T52" fmla="*/ 0 w 634"/>
                    <a:gd name="T53" fmla="*/ 1 h 386"/>
                    <a:gd name="T54" fmla="*/ 0 w 634"/>
                    <a:gd name="T55" fmla="*/ 1 h 386"/>
                    <a:gd name="T56" fmla="*/ 0 w 634"/>
                    <a:gd name="T57" fmla="*/ 1 h 386"/>
                    <a:gd name="T58" fmla="*/ 0 w 634"/>
                    <a:gd name="T59" fmla="*/ 1 h 386"/>
                    <a:gd name="T60" fmla="*/ 0 w 634"/>
                    <a:gd name="T61" fmla="*/ 1 h 386"/>
                    <a:gd name="T62" fmla="*/ 0 w 634"/>
                    <a:gd name="T63" fmla="*/ 1 h 386"/>
                    <a:gd name="T64" fmla="*/ 0 w 634"/>
                    <a:gd name="T65" fmla="*/ 1 h 386"/>
                    <a:gd name="T66" fmla="*/ 0 w 634"/>
                    <a:gd name="T67" fmla="*/ 0 h 386"/>
                    <a:gd name="T68" fmla="*/ 0 w 634"/>
                    <a:gd name="T69" fmla="*/ 1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4"/>
                    <a:gd name="T106" fmla="*/ 0 h 386"/>
                    <a:gd name="T107" fmla="*/ 634 w 634"/>
                    <a:gd name="T108" fmla="*/ 386 h 3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06" name="Freeform 359"/>
                <p:cNvSpPr>
                  <a:spLocks noChangeAspect="1"/>
                </p:cNvSpPr>
                <p:nvPr/>
              </p:nvSpPr>
              <p:spPr bwMode="gray">
                <a:xfrm>
                  <a:off x="5369248" y="2890447"/>
                  <a:ext cx="297687" cy="252637"/>
                </a:xfrm>
                <a:custGeom>
                  <a:avLst/>
                  <a:gdLst>
                    <a:gd name="T0" fmla="*/ 0 w 485"/>
                    <a:gd name="T1" fmla="*/ 1 h 338"/>
                    <a:gd name="T2" fmla="*/ 0 w 485"/>
                    <a:gd name="T3" fmla="*/ 1 h 338"/>
                    <a:gd name="T4" fmla="*/ 0 w 485"/>
                    <a:gd name="T5" fmla="*/ 1 h 338"/>
                    <a:gd name="T6" fmla="*/ 0 w 485"/>
                    <a:gd name="T7" fmla="*/ 1 h 338"/>
                    <a:gd name="T8" fmla="*/ 0 w 485"/>
                    <a:gd name="T9" fmla="*/ 1 h 338"/>
                    <a:gd name="T10" fmla="*/ 0 w 485"/>
                    <a:gd name="T11" fmla="*/ 1 h 338"/>
                    <a:gd name="T12" fmla="*/ 0 w 485"/>
                    <a:gd name="T13" fmla="*/ 1 h 338"/>
                    <a:gd name="T14" fmla="*/ 0 w 485"/>
                    <a:gd name="T15" fmla="*/ 1 h 338"/>
                    <a:gd name="T16" fmla="*/ 0 w 485"/>
                    <a:gd name="T17" fmla="*/ 1 h 338"/>
                    <a:gd name="T18" fmla="*/ 0 w 485"/>
                    <a:gd name="T19" fmla="*/ 1 h 338"/>
                    <a:gd name="T20" fmla="*/ 0 w 485"/>
                    <a:gd name="T21" fmla="*/ 1 h 338"/>
                    <a:gd name="T22" fmla="*/ 0 w 485"/>
                    <a:gd name="T23" fmla="*/ 1 h 338"/>
                    <a:gd name="T24" fmla="*/ 0 w 485"/>
                    <a:gd name="T25" fmla="*/ 1 h 338"/>
                    <a:gd name="T26" fmla="*/ 0 w 485"/>
                    <a:gd name="T27" fmla="*/ 1 h 338"/>
                    <a:gd name="T28" fmla="*/ 0 w 485"/>
                    <a:gd name="T29" fmla="*/ 1 h 338"/>
                    <a:gd name="T30" fmla="*/ 0 w 485"/>
                    <a:gd name="T31" fmla="*/ 1 h 338"/>
                    <a:gd name="T32" fmla="*/ 0 w 485"/>
                    <a:gd name="T33" fmla="*/ 1 h 338"/>
                    <a:gd name="T34" fmla="*/ 0 w 485"/>
                    <a:gd name="T35" fmla="*/ 1 h 338"/>
                    <a:gd name="T36" fmla="*/ 0 w 485"/>
                    <a:gd name="T37" fmla="*/ 1 h 338"/>
                    <a:gd name="T38" fmla="*/ 0 w 485"/>
                    <a:gd name="T39" fmla="*/ 1 h 338"/>
                    <a:gd name="T40" fmla="*/ 0 w 485"/>
                    <a:gd name="T41" fmla="*/ 1 h 338"/>
                    <a:gd name="T42" fmla="*/ 0 w 485"/>
                    <a:gd name="T43" fmla="*/ 1 h 338"/>
                    <a:gd name="T44" fmla="*/ 0 w 485"/>
                    <a:gd name="T45" fmla="*/ 1 h 338"/>
                    <a:gd name="T46" fmla="*/ 0 w 485"/>
                    <a:gd name="T47" fmla="*/ 1 h 338"/>
                    <a:gd name="T48" fmla="*/ 0 w 485"/>
                    <a:gd name="T49" fmla="*/ 1 h 338"/>
                    <a:gd name="T50" fmla="*/ 0 w 485"/>
                    <a:gd name="T51" fmla="*/ 1 h 338"/>
                    <a:gd name="T52" fmla="*/ 0 w 485"/>
                    <a:gd name="T53" fmla="*/ 1 h 338"/>
                    <a:gd name="T54" fmla="*/ 0 w 485"/>
                    <a:gd name="T55" fmla="*/ 1 h 338"/>
                    <a:gd name="T56" fmla="*/ 0 w 485"/>
                    <a:gd name="T57" fmla="*/ 1 h 338"/>
                    <a:gd name="T58" fmla="*/ 0 w 485"/>
                    <a:gd name="T59" fmla="*/ 1 h 338"/>
                    <a:gd name="T60" fmla="*/ 0 w 485"/>
                    <a:gd name="T61" fmla="*/ 1 h 338"/>
                    <a:gd name="T62" fmla="*/ 0 w 485"/>
                    <a:gd name="T63" fmla="*/ 1 h 338"/>
                    <a:gd name="T64" fmla="*/ 0 w 485"/>
                    <a:gd name="T65" fmla="*/ 1 h 338"/>
                    <a:gd name="T66" fmla="*/ 0 w 485"/>
                    <a:gd name="T67" fmla="*/ 1 h 338"/>
                    <a:gd name="T68" fmla="*/ 0 w 485"/>
                    <a:gd name="T69" fmla="*/ 1 h 338"/>
                    <a:gd name="T70" fmla="*/ 0 w 485"/>
                    <a:gd name="T71" fmla="*/ 1 h 338"/>
                    <a:gd name="T72" fmla="*/ 0 w 485"/>
                    <a:gd name="T73" fmla="*/ 1 h 338"/>
                    <a:gd name="T74" fmla="*/ 0 w 485"/>
                    <a:gd name="T75" fmla="*/ 1 h 338"/>
                    <a:gd name="T76" fmla="*/ 0 w 485"/>
                    <a:gd name="T77" fmla="*/ 1 h 338"/>
                    <a:gd name="T78" fmla="*/ 0 w 485"/>
                    <a:gd name="T79" fmla="*/ 0 h 338"/>
                    <a:gd name="T80" fmla="*/ 0 w 485"/>
                    <a:gd name="T81" fmla="*/ 1 h 338"/>
                    <a:gd name="T82" fmla="*/ 0 w 485"/>
                    <a:gd name="T83" fmla="*/ 1 h 338"/>
                    <a:gd name="T84" fmla="*/ 0 w 485"/>
                    <a:gd name="T85" fmla="*/ 1 h 338"/>
                    <a:gd name="T86" fmla="*/ 0 w 485"/>
                    <a:gd name="T87" fmla="*/ 1 h 338"/>
                    <a:gd name="T88" fmla="*/ 0 w 485"/>
                    <a:gd name="T89" fmla="*/ 1 h 338"/>
                    <a:gd name="T90" fmla="*/ 0 w 485"/>
                    <a:gd name="T91" fmla="*/ 1 h 338"/>
                    <a:gd name="T92" fmla="*/ 0 w 485"/>
                    <a:gd name="T93" fmla="*/ 1 h 338"/>
                    <a:gd name="T94" fmla="*/ 0 w 485"/>
                    <a:gd name="T95" fmla="*/ 1 h 338"/>
                    <a:gd name="T96" fmla="*/ 0 w 485"/>
                    <a:gd name="T97" fmla="*/ 1 h 338"/>
                    <a:gd name="T98" fmla="*/ 0 w 485"/>
                    <a:gd name="T99" fmla="*/ 1 h 338"/>
                    <a:gd name="T100" fmla="*/ 0 w 485"/>
                    <a:gd name="T101" fmla="*/ 1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338"/>
                    <a:gd name="T155" fmla="*/ 485 w 485"/>
                    <a:gd name="T156" fmla="*/ 338 h 3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07" name="Freeform 360"/>
                <p:cNvSpPr>
                  <a:spLocks noChangeAspect="1"/>
                </p:cNvSpPr>
                <p:nvPr/>
              </p:nvSpPr>
              <p:spPr bwMode="gray">
                <a:xfrm>
                  <a:off x="5702342" y="2887576"/>
                  <a:ext cx="250476" cy="126319"/>
                </a:xfrm>
                <a:custGeom>
                  <a:avLst/>
                  <a:gdLst>
                    <a:gd name="T0" fmla="*/ 0 w 405"/>
                    <a:gd name="T1" fmla="*/ 1 h 172"/>
                    <a:gd name="T2" fmla="*/ 0 w 405"/>
                    <a:gd name="T3" fmla="*/ 1 h 172"/>
                    <a:gd name="T4" fmla="*/ 0 w 405"/>
                    <a:gd name="T5" fmla="*/ 1 h 172"/>
                    <a:gd name="T6" fmla="*/ 0 w 405"/>
                    <a:gd name="T7" fmla="*/ 1 h 172"/>
                    <a:gd name="T8" fmla="*/ 0 w 405"/>
                    <a:gd name="T9" fmla="*/ 1 h 172"/>
                    <a:gd name="T10" fmla="*/ 0 w 405"/>
                    <a:gd name="T11" fmla="*/ 1 h 172"/>
                    <a:gd name="T12" fmla="*/ 0 w 405"/>
                    <a:gd name="T13" fmla="*/ 1 h 172"/>
                    <a:gd name="T14" fmla="*/ 0 w 405"/>
                    <a:gd name="T15" fmla="*/ 1 h 172"/>
                    <a:gd name="T16" fmla="*/ 0 w 405"/>
                    <a:gd name="T17" fmla="*/ 1 h 172"/>
                    <a:gd name="T18" fmla="*/ 0 w 405"/>
                    <a:gd name="T19" fmla="*/ 1 h 172"/>
                    <a:gd name="T20" fmla="*/ 0 w 405"/>
                    <a:gd name="T21" fmla="*/ 1 h 172"/>
                    <a:gd name="T22" fmla="*/ 0 w 405"/>
                    <a:gd name="T23" fmla="*/ 1 h 172"/>
                    <a:gd name="T24" fmla="*/ 0 w 405"/>
                    <a:gd name="T25" fmla="*/ 1 h 172"/>
                    <a:gd name="T26" fmla="*/ 0 w 405"/>
                    <a:gd name="T27" fmla="*/ 1 h 172"/>
                    <a:gd name="T28" fmla="*/ 0 w 405"/>
                    <a:gd name="T29" fmla="*/ 1 h 172"/>
                    <a:gd name="T30" fmla="*/ 0 w 405"/>
                    <a:gd name="T31" fmla="*/ 1 h 172"/>
                    <a:gd name="T32" fmla="*/ 0 w 405"/>
                    <a:gd name="T33" fmla="*/ 1 h 172"/>
                    <a:gd name="T34" fmla="*/ 0 w 405"/>
                    <a:gd name="T35" fmla="*/ 1 h 172"/>
                    <a:gd name="T36" fmla="*/ 0 w 405"/>
                    <a:gd name="T37" fmla="*/ 1 h 172"/>
                    <a:gd name="T38" fmla="*/ 0 w 405"/>
                    <a:gd name="T39" fmla="*/ 1 h 172"/>
                    <a:gd name="T40" fmla="*/ 0 w 405"/>
                    <a:gd name="T41" fmla="*/ 1 h 172"/>
                    <a:gd name="T42" fmla="*/ 0 w 405"/>
                    <a:gd name="T43" fmla="*/ 0 h 172"/>
                    <a:gd name="T44" fmla="*/ 0 w 405"/>
                    <a:gd name="T45" fmla="*/ 1 h 172"/>
                    <a:gd name="T46" fmla="*/ 0 w 405"/>
                    <a:gd name="T47" fmla="*/ 1 h 172"/>
                    <a:gd name="T48" fmla="*/ 0 w 405"/>
                    <a:gd name="T49" fmla="*/ 1 h 172"/>
                    <a:gd name="T50" fmla="*/ 0 w 405"/>
                    <a:gd name="T51" fmla="*/ 1 h 172"/>
                    <a:gd name="T52" fmla="*/ 0 w 405"/>
                    <a:gd name="T53" fmla="*/ 1 h 172"/>
                    <a:gd name="T54" fmla="*/ 0 w 405"/>
                    <a:gd name="T55" fmla="*/ 1 h 172"/>
                    <a:gd name="T56" fmla="*/ 0 w 405"/>
                    <a:gd name="T57" fmla="*/ 1 h 172"/>
                    <a:gd name="T58" fmla="*/ 0 w 405"/>
                    <a:gd name="T59" fmla="*/ 1 h 172"/>
                    <a:gd name="T60" fmla="*/ 0 w 405"/>
                    <a:gd name="T61" fmla="*/ 1 h 172"/>
                    <a:gd name="T62" fmla="*/ 0 w 405"/>
                    <a:gd name="T63" fmla="*/ 1 h 172"/>
                    <a:gd name="T64" fmla="*/ 0 w 405"/>
                    <a:gd name="T65" fmla="*/ 1 h 172"/>
                    <a:gd name="T66" fmla="*/ 0 w 405"/>
                    <a:gd name="T67" fmla="*/ 1 h 172"/>
                    <a:gd name="T68" fmla="*/ 0 w 405"/>
                    <a:gd name="T69" fmla="*/ 1 h 172"/>
                    <a:gd name="T70" fmla="*/ 0 w 405"/>
                    <a:gd name="T71" fmla="*/ 1 h 172"/>
                    <a:gd name="T72" fmla="*/ 0 w 405"/>
                    <a:gd name="T73" fmla="*/ 1 h 172"/>
                    <a:gd name="T74" fmla="*/ 0 w 405"/>
                    <a:gd name="T75" fmla="*/ 1 h 172"/>
                    <a:gd name="T76" fmla="*/ 0 w 405"/>
                    <a:gd name="T77" fmla="*/ 1 h 172"/>
                    <a:gd name="T78" fmla="*/ 0 w 405"/>
                    <a:gd name="T79" fmla="*/ 1 h 172"/>
                    <a:gd name="T80" fmla="*/ 0 w 405"/>
                    <a:gd name="T81" fmla="*/ 1 h 172"/>
                    <a:gd name="T82" fmla="*/ 0 w 405"/>
                    <a:gd name="T83" fmla="*/ 1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5"/>
                    <a:gd name="T127" fmla="*/ 0 h 172"/>
                    <a:gd name="T128" fmla="*/ 405 w 405"/>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608" name="Freeform 361"/>
                <p:cNvSpPr>
                  <a:spLocks noChangeAspect="1"/>
                </p:cNvSpPr>
                <p:nvPr/>
              </p:nvSpPr>
              <p:spPr bwMode="gray">
                <a:xfrm>
                  <a:off x="5669557" y="2953607"/>
                  <a:ext cx="157367" cy="130625"/>
                </a:xfrm>
                <a:custGeom>
                  <a:avLst/>
                  <a:gdLst>
                    <a:gd name="T0" fmla="*/ 0 w 256"/>
                    <a:gd name="T1" fmla="*/ 1 h 178"/>
                    <a:gd name="T2" fmla="*/ 0 w 256"/>
                    <a:gd name="T3" fmla="*/ 1 h 178"/>
                    <a:gd name="T4" fmla="*/ 0 w 256"/>
                    <a:gd name="T5" fmla="*/ 1 h 178"/>
                    <a:gd name="T6" fmla="*/ 0 w 256"/>
                    <a:gd name="T7" fmla="*/ 1 h 178"/>
                    <a:gd name="T8" fmla="*/ 0 w 256"/>
                    <a:gd name="T9" fmla="*/ 1 h 178"/>
                    <a:gd name="T10" fmla="*/ 0 w 256"/>
                    <a:gd name="T11" fmla="*/ 1 h 178"/>
                    <a:gd name="T12" fmla="*/ 0 w 256"/>
                    <a:gd name="T13" fmla="*/ 1 h 178"/>
                    <a:gd name="T14" fmla="*/ 0 w 256"/>
                    <a:gd name="T15" fmla="*/ 1 h 178"/>
                    <a:gd name="T16" fmla="*/ 0 w 256"/>
                    <a:gd name="T17" fmla="*/ 1 h 178"/>
                    <a:gd name="T18" fmla="*/ 0 w 256"/>
                    <a:gd name="T19" fmla="*/ 1 h 178"/>
                    <a:gd name="T20" fmla="*/ 0 w 256"/>
                    <a:gd name="T21" fmla="*/ 1 h 178"/>
                    <a:gd name="T22" fmla="*/ 0 w 256"/>
                    <a:gd name="T23" fmla="*/ 1 h 178"/>
                    <a:gd name="T24" fmla="*/ 0 w 256"/>
                    <a:gd name="T25" fmla="*/ 1 h 178"/>
                    <a:gd name="T26" fmla="*/ 0 w 256"/>
                    <a:gd name="T27" fmla="*/ 1 h 178"/>
                    <a:gd name="T28" fmla="*/ 0 w 256"/>
                    <a:gd name="T29" fmla="*/ 1 h 178"/>
                    <a:gd name="T30" fmla="*/ 0 w 256"/>
                    <a:gd name="T31" fmla="*/ 1 h 178"/>
                    <a:gd name="T32" fmla="*/ 0 w 256"/>
                    <a:gd name="T33" fmla="*/ 1 h 178"/>
                    <a:gd name="T34" fmla="*/ 0 w 256"/>
                    <a:gd name="T35" fmla="*/ 1 h 178"/>
                    <a:gd name="T36" fmla="*/ 0 w 256"/>
                    <a:gd name="T37" fmla="*/ 1 h 178"/>
                    <a:gd name="T38" fmla="*/ 0 w 256"/>
                    <a:gd name="T39" fmla="*/ 1 h 178"/>
                    <a:gd name="T40" fmla="*/ 0 w 256"/>
                    <a:gd name="T41" fmla="*/ 1 h 178"/>
                    <a:gd name="T42" fmla="*/ 0 w 256"/>
                    <a:gd name="T43" fmla="*/ 1 h 178"/>
                    <a:gd name="T44" fmla="*/ 0 w 256"/>
                    <a:gd name="T45" fmla="*/ 1 h 178"/>
                    <a:gd name="T46" fmla="*/ 0 w 256"/>
                    <a:gd name="T47" fmla="*/ 1 h 178"/>
                    <a:gd name="T48" fmla="*/ 0 w 256"/>
                    <a:gd name="T49" fmla="*/ 0 h 178"/>
                    <a:gd name="T50" fmla="*/ 0 w 256"/>
                    <a:gd name="T51" fmla="*/ 1 h 178"/>
                    <a:gd name="T52" fmla="*/ 0 w 256"/>
                    <a:gd name="T53" fmla="*/ 1 h 178"/>
                    <a:gd name="T54" fmla="*/ 0 w 256"/>
                    <a:gd name="T55" fmla="*/ 1 h 178"/>
                    <a:gd name="T56" fmla="*/ 0 w 256"/>
                    <a:gd name="T57" fmla="*/ 1 h 178"/>
                    <a:gd name="T58" fmla="*/ 0 w 256"/>
                    <a:gd name="T59" fmla="*/ 1 h 178"/>
                    <a:gd name="T60" fmla="*/ 0 w 256"/>
                    <a:gd name="T61" fmla="*/ 1 h 178"/>
                    <a:gd name="T62" fmla="*/ 0 w 256"/>
                    <a:gd name="T63" fmla="*/ 1 h 178"/>
                    <a:gd name="T64" fmla="*/ 0 w 256"/>
                    <a:gd name="T65" fmla="*/ 1 h 178"/>
                    <a:gd name="T66" fmla="*/ 0 w 256"/>
                    <a:gd name="T67" fmla="*/ 1 h 178"/>
                    <a:gd name="T68" fmla="*/ 0 w 256"/>
                    <a:gd name="T69" fmla="*/ 1 h 178"/>
                    <a:gd name="T70" fmla="*/ 0 w 256"/>
                    <a:gd name="T71" fmla="*/ 1 h 178"/>
                    <a:gd name="T72" fmla="*/ 0 w 256"/>
                    <a:gd name="T73" fmla="*/ 1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178"/>
                    <a:gd name="T113" fmla="*/ 256 w 256"/>
                    <a:gd name="T114" fmla="*/ 178 h 1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grpSp>
          <p:grpSp>
            <p:nvGrpSpPr>
              <p:cNvPr id="474" name="Group 362"/>
              <p:cNvGrpSpPr/>
              <p:nvPr/>
            </p:nvGrpSpPr>
            <p:grpSpPr>
              <a:xfrm>
                <a:off x="456401" y="4750544"/>
                <a:ext cx="536754" cy="289990"/>
                <a:chOff x="650851" y="1162178"/>
                <a:chExt cx="3327008" cy="2263688"/>
              </a:xfrm>
              <a:solidFill>
                <a:schemeClr val="accent3"/>
              </a:solidFill>
            </p:grpSpPr>
            <p:sp>
              <p:nvSpPr>
                <p:cNvPr id="516" name="Freeform 363"/>
                <p:cNvSpPr>
                  <a:spLocks noChangeAspect="1"/>
                </p:cNvSpPr>
                <p:nvPr/>
              </p:nvSpPr>
              <p:spPr bwMode="gray">
                <a:xfrm>
                  <a:off x="650851" y="1833964"/>
                  <a:ext cx="637338" cy="676092"/>
                </a:xfrm>
                <a:custGeom>
                  <a:avLst/>
                  <a:gdLst>
                    <a:gd name="T0" fmla="*/ 0 w 1035"/>
                    <a:gd name="T1" fmla="*/ 1 h 903"/>
                    <a:gd name="T2" fmla="*/ 0 w 1035"/>
                    <a:gd name="T3" fmla="*/ 1 h 903"/>
                    <a:gd name="T4" fmla="*/ 0 w 1035"/>
                    <a:gd name="T5" fmla="*/ 1 h 903"/>
                    <a:gd name="T6" fmla="*/ 0 w 1035"/>
                    <a:gd name="T7" fmla="*/ 1 h 903"/>
                    <a:gd name="T8" fmla="*/ 0 w 1035"/>
                    <a:gd name="T9" fmla="*/ 1 h 903"/>
                    <a:gd name="T10" fmla="*/ 0 w 1035"/>
                    <a:gd name="T11" fmla="*/ 1 h 903"/>
                    <a:gd name="T12" fmla="*/ 0 w 1035"/>
                    <a:gd name="T13" fmla="*/ 1 h 903"/>
                    <a:gd name="T14" fmla="*/ 0 w 1035"/>
                    <a:gd name="T15" fmla="*/ 1 h 903"/>
                    <a:gd name="T16" fmla="*/ 0 w 1035"/>
                    <a:gd name="T17" fmla="*/ 1 h 903"/>
                    <a:gd name="T18" fmla="*/ 0 w 1035"/>
                    <a:gd name="T19" fmla="*/ 1 h 903"/>
                    <a:gd name="T20" fmla="*/ 0 w 1035"/>
                    <a:gd name="T21" fmla="*/ 1 h 903"/>
                    <a:gd name="T22" fmla="*/ 0 w 1035"/>
                    <a:gd name="T23" fmla="*/ 1 h 903"/>
                    <a:gd name="T24" fmla="*/ 0 w 1035"/>
                    <a:gd name="T25" fmla="*/ 1 h 903"/>
                    <a:gd name="T26" fmla="*/ 0 w 1035"/>
                    <a:gd name="T27" fmla="*/ 1 h 903"/>
                    <a:gd name="T28" fmla="*/ 0 w 1035"/>
                    <a:gd name="T29" fmla="*/ 1 h 903"/>
                    <a:gd name="T30" fmla="*/ 0 w 1035"/>
                    <a:gd name="T31" fmla="*/ 1 h 903"/>
                    <a:gd name="T32" fmla="*/ 0 w 1035"/>
                    <a:gd name="T33" fmla="*/ 1 h 903"/>
                    <a:gd name="T34" fmla="*/ 0 w 1035"/>
                    <a:gd name="T35" fmla="*/ 1 h 903"/>
                    <a:gd name="T36" fmla="*/ 0 w 1035"/>
                    <a:gd name="T37" fmla="*/ 1 h 903"/>
                    <a:gd name="T38" fmla="*/ 0 w 1035"/>
                    <a:gd name="T39" fmla="*/ 1 h 903"/>
                    <a:gd name="T40" fmla="*/ 0 w 1035"/>
                    <a:gd name="T41" fmla="*/ 1 h 903"/>
                    <a:gd name="T42" fmla="*/ 0 w 1035"/>
                    <a:gd name="T43" fmla="*/ 1 h 903"/>
                    <a:gd name="T44" fmla="*/ 0 w 1035"/>
                    <a:gd name="T45" fmla="*/ 1 h 903"/>
                    <a:gd name="T46" fmla="*/ 0 w 1035"/>
                    <a:gd name="T47" fmla="*/ 1 h 903"/>
                    <a:gd name="T48" fmla="*/ 0 w 1035"/>
                    <a:gd name="T49" fmla="*/ 1 h 903"/>
                    <a:gd name="T50" fmla="*/ 0 w 1035"/>
                    <a:gd name="T51" fmla="*/ 1 h 903"/>
                    <a:gd name="T52" fmla="*/ 0 w 1035"/>
                    <a:gd name="T53" fmla="*/ 1 h 903"/>
                    <a:gd name="T54" fmla="*/ 0 w 1035"/>
                    <a:gd name="T55" fmla="*/ 1 h 903"/>
                    <a:gd name="T56" fmla="*/ 0 w 1035"/>
                    <a:gd name="T57" fmla="*/ 1 h 903"/>
                    <a:gd name="T58" fmla="*/ 0 w 1035"/>
                    <a:gd name="T59" fmla="*/ 1 h 903"/>
                    <a:gd name="T60" fmla="*/ 0 w 1035"/>
                    <a:gd name="T61" fmla="*/ 1 h 903"/>
                    <a:gd name="T62" fmla="*/ 0 w 1035"/>
                    <a:gd name="T63" fmla="*/ 1 h 903"/>
                    <a:gd name="T64" fmla="*/ 0 w 1035"/>
                    <a:gd name="T65" fmla="*/ 1 h 903"/>
                    <a:gd name="T66" fmla="*/ 0 w 1035"/>
                    <a:gd name="T67" fmla="*/ 1 h 903"/>
                    <a:gd name="T68" fmla="*/ 0 w 1035"/>
                    <a:gd name="T69" fmla="*/ 1 h 903"/>
                    <a:gd name="T70" fmla="*/ 0 w 1035"/>
                    <a:gd name="T71" fmla="*/ 1 h 903"/>
                    <a:gd name="T72" fmla="*/ 0 w 1035"/>
                    <a:gd name="T73" fmla="*/ 0 h 903"/>
                    <a:gd name="T74" fmla="*/ 0 w 1035"/>
                    <a:gd name="T75" fmla="*/ 1 h 903"/>
                    <a:gd name="T76" fmla="*/ 0 w 1035"/>
                    <a:gd name="T77" fmla="*/ 1 h 903"/>
                    <a:gd name="T78" fmla="*/ 0 w 1035"/>
                    <a:gd name="T79" fmla="*/ 1 h 903"/>
                    <a:gd name="T80" fmla="*/ 0 w 1035"/>
                    <a:gd name="T81" fmla="*/ 1 h 903"/>
                    <a:gd name="T82" fmla="*/ 0 w 1035"/>
                    <a:gd name="T83" fmla="*/ 1 h 903"/>
                    <a:gd name="T84" fmla="*/ 0 w 1035"/>
                    <a:gd name="T85" fmla="*/ 1 h 903"/>
                    <a:gd name="T86" fmla="*/ 0 w 1035"/>
                    <a:gd name="T87" fmla="*/ 1 h 903"/>
                    <a:gd name="T88" fmla="*/ 0 w 1035"/>
                    <a:gd name="T89" fmla="*/ 1 h 903"/>
                    <a:gd name="T90" fmla="*/ 0 w 1035"/>
                    <a:gd name="T91" fmla="*/ 1 h 903"/>
                    <a:gd name="T92" fmla="*/ 0 w 1035"/>
                    <a:gd name="T93" fmla="*/ 1 h 9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5"/>
                    <a:gd name="T142" fmla="*/ 0 h 903"/>
                    <a:gd name="T143" fmla="*/ 1035 w 1035"/>
                    <a:gd name="T144" fmla="*/ 903 h 9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5" h="903">
                      <a:moveTo>
                        <a:pt x="0" y="345"/>
                      </a:moveTo>
                      <a:lnTo>
                        <a:pt x="65" y="362"/>
                      </a:lnTo>
                      <a:lnTo>
                        <a:pt x="39" y="369"/>
                      </a:lnTo>
                      <a:lnTo>
                        <a:pt x="67" y="402"/>
                      </a:lnTo>
                      <a:lnTo>
                        <a:pt x="171" y="399"/>
                      </a:lnTo>
                      <a:lnTo>
                        <a:pt x="186" y="421"/>
                      </a:lnTo>
                      <a:lnTo>
                        <a:pt x="252" y="394"/>
                      </a:lnTo>
                      <a:lnTo>
                        <a:pt x="229" y="405"/>
                      </a:lnTo>
                      <a:lnTo>
                        <a:pt x="242" y="460"/>
                      </a:lnTo>
                      <a:lnTo>
                        <a:pt x="100" y="512"/>
                      </a:lnTo>
                      <a:lnTo>
                        <a:pt x="62" y="570"/>
                      </a:lnTo>
                      <a:lnTo>
                        <a:pt x="97" y="561"/>
                      </a:lnTo>
                      <a:lnTo>
                        <a:pt x="71" y="576"/>
                      </a:lnTo>
                      <a:lnTo>
                        <a:pt x="97" y="596"/>
                      </a:lnTo>
                      <a:lnTo>
                        <a:pt x="149" y="603"/>
                      </a:lnTo>
                      <a:lnTo>
                        <a:pt x="119" y="634"/>
                      </a:lnTo>
                      <a:lnTo>
                        <a:pt x="143" y="663"/>
                      </a:lnTo>
                      <a:lnTo>
                        <a:pt x="171" y="667"/>
                      </a:lnTo>
                      <a:lnTo>
                        <a:pt x="226" y="603"/>
                      </a:lnTo>
                      <a:lnTo>
                        <a:pt x="192" y="634"/>
                      </a:lnTo>
                      <a:lnTo>
                        <a:pt x="220" y="693"/>
                      </a:lnTo>
                      <a:lnTo>
                        <a:pt x="207" y="718"/>
                      </a:lnTo>
                      <a:lnTo>
                        <a:pt x="270" y="684"/>
                      </a:lnTo>
                      <a:lnTo>
                        <a:pt x="313" y="726"/>
                      </a:lnTo>
                      <a:lnTo>
                        <a:pt x="328" y="701"/>
                      </a:lnTo>
                      <a:lnTo>
                        <a:pt x="342" y="718"/>
                      </a:lnTo>
                      <a:lnTo>
                        <a:pt x="390" y="695"/>
                      </a:lnTo>
                      <a:lnTo>
                        <a:pt x="324" y="807"/>
                      </a:lnTo>
                      <a:lnTo>
                        <a:pt x="273" y="830"/>
                      </a:lnTo>
                      <a:lnTo>
                        <a:pt x="270" y="855"/>
                      </a:lnTo>
                      <a:lnTo>
                        <a:pt x="207" y="856"/>
                      </a:lnTo>
                      <a:lnTo>
                        <a:pt x="160" y="903"/>
                      </a:lnTo>
                      <a:lnTo>
                        <a:pt x="220" y="867"/>
                      </a:lnTo>
                      <a:lnTo>
                        <a:pt x="287" y="870"/>
                      </a:lnTo>
                      <a:lnTo>
                        <a:pt x="325" y="841"/>
                      </a:lnTo>
                      <a:lnTo>
                        <a:pt x="308" y="819"/>
                      </a:lnTo>
                      <a:lnTo>
                        <a:pt x="350" y="823"/>
                      </a:lnTo>
                      <a:lnTo>
                        <a:pt x="481" y="737"/>
                      </a:lnTo>
                      <a:lnTo>
                        <a:pt x="506" y="706"/>
                      </a:lnTo>
                      <a:lnTo>
                        <a:pt x="482" y="682"/>
                      </a:lnTo>
                      <a:lnTo>
                        <a:pt x="597" y="578"/>
                      </a:lnTo>
                      <a:lnTo>
                        <a:pt x="614" y="527"/>
                      </a:lnTo>
                      <a:lnTo>
                        <a:pt x="601" y="578"/>
                      </a:lnTo>
                      <a:lnTo>
                        <a:pt x="647" y="569"/>
                      </a:lnTo>
                      <a:lnTo>
                        <a:pt x="623" y="591"/>
                      </a:lnTo>
                      <a:lnTo>
                        <a:pt x="658" y="602"/>
                      </a:lnTo>
                      <a:lnTo>
                        <a:pt x="575" y="609"/>
                      </a:lnTo>
                      <a:lnTo>
                        <a:pt x="559" y="658"/>
                      </a:lnTo>
                      <a:lnTo>
                        <a:pt x="590" y="657"/>
                      </a:lnTo>
                      <a:lnTo>
                        <a:pt x="563" y="691"/>
                      </a:lnTo>
                      <a:lnTo>
                        <a:pt x="673" y="646"/>
                      </a:lnTo>
                      <a:lnTo>
                        <a:pt x="689" y="619"/>
                      </a:lnTo>
                      <a:lnTo>
                        <a:pt x="671" y="607"/>
                      </a:lnTo>
                      <a:lnTo>
                        <a:pt x="697" y="581"/>
                      </a:lnTo>
                      <a:lnTo>
                        <a:pt x="692" y="602"/>
                      </a:lnTo>
                      <a:lnTo>
                        <a:pt x="749" y="589"/>
                      </a:lnTo>
                      <a:lnTo>
                        <a:pt x="736" y="610"/>
                      </a:lnTo>
                      <a:lnTo>
                        <a:pt x="828" y="646"/>
                      </a:lnTo>
                      <a:lnTo>
                        <a:pt x="961" y="663"/>
                      </a:lnTo>
                      <a:lnTo>
                        <a:pt x="983" y="643"/>
                      </a:lnTo>
                      <a:lnTo>
                        <a:pt x="1003" y="653"/>
                      </a:lnTo>
                      <a:lnTo>
                        <a:pt x="978" y="674"/>
                      </a:lnTo>
                      <a:lnTo>
                        <a:pt x="1016" y="693"/>
                      </a:lnTo>
                      <a:lnTo>
                        <a:pt x="1035" y="678"/>
                      </a:lnTo>
                      <a:lnTo>
                        <a:pt x="1000" y="634"/>
                      </a:lnTo>
                      <a:lnTo>
                        <a:pt x="937" y="634"/>
                      </a:lnTo>
                      <a:lnTo>
                        <a:pt x="937" y="103"/>
                      </a:lnTo>
                      <a:lnTo>
                        <a:pt x="565" y="60"/>
                      </a:lnTo>
                      <a:lnTo>
                        <a:pt x="550" y="34"/>
                      </a:lnTo>
                      <a:lnTo>
                        <a:pt x="448" y="17"/>
                      </a:lnTo>
                      <a:lnTo>
                        <a:pt x="437" y="39"/>
                      </a:lnTo>
                      <a:lnTo>
                        <a:pt x="406" y="33"/>
                      </a:lnTo>
                      <a:lnTo>
                        <a:pt x="435" y="15"/>
                      </a:lnTo>
                      <a:lnTo>
                        <a:pt x="393" y="0"/>
                      </a:lnTo>
                      <a:lnTo>
                        <a:pt x="351" y="34"/>
                      </a:lnTo>
                      <a:lnTo>
                        <a:pt x="284" y="39"/>
                      </a:lnTo>
                      <a:lnTo>
                        <a:pt x="281" y="70"/>
                      </a:lnTo>
                      <a:lnTo>
                        <a:pt x="274" y="51"/>
                      </a:lnTo>
                      <a:lnTo>
                        <a:pt x="210" y="69"/>
                      </a:lnTo>
                      <a:lnTo>
                        <a:pt x="220" y="93"/>
                      </a:lnTo>
                      <a:lnTo>
                        <a:pt x="192" y="86"/>
                      </a:lnTo>
                      <a:lnTo>
                        <a:pt x="154" y="136"/>
                      </a:lnTo>
                      <a:lnTo>
                        <a:pt x="62" y="157"/>
                      </a:lnTo>
                      <a:lnTo>
                        <a:pt x="67" y="179"/>
                      </a:lnTo>
                      <a:lnTo>
                        <a:pt x="40" y="185"/>
                      </a:lnTo>
                      <a:lnTo>
                        <a:pt x="150" y="259"/>
                      </a:lnTo>
                      <a:lnTo>
                        <a:pt x="296" y="295"/>
                      </a:lnTo>
                      <a:lnTo>
                        <a:pt x="207" y="285"/>
                      </a:lnTo>
                      <a:lnTo>
                        <a:pt x="210" y="306"/>
                      </a:lnTo>
                      <a:lnTo>
                        <a:pt x="246" y="307"/>
                      </a:lnTo>
                      <a:lnTo>
                        <a:pt x="216" y="323"/>
                      </a:lnTo>
                      <a:lnTo>
                        <a:pt x="150" y="319"/>
                      </a:lnTo>
                      <a:lnTo>
                        <a:pt x="150" y="287"/>
                      </a:lnTo>
                      <a:lnTo>
                        <a:pt x="116" y="290"/>
                      </a:lnTo>
                      <a:lnTo>
                        <a:pt x="0" y="34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17" name="Freeform 364"/>
                <p:cNvSpPr>
                  <a:spLocks noChangeAspect="1"/>
                </p:cNvSpPr>
                <p:nvPr/>
              </p:nvSpPr>
              <p:spPr bwMode="gray">
                <a:xfrm>
                  <a:off x="1218685" y="1809561"/>
                  <a:ext cx="1828084" cy="1135433"/>
                </a:xfrm>
                <a:custGeom>
                  <a:avLst/>
                  <a:gdLst>
                    <a:gd name="T0" fmla="*/ 0 w 2963"/>
                    <a:gd name="T1" fmla="*/ 1 h 1511"/>
                    <a:gd name="T2" fmla="*/ 0 w 2963"/>
                    <a:gd name="T3" fmla="*/ 1 h 1511"/>
                    <a:gd name="T4" fmla="*/ 0 w 2963"/>
                    <a:gd name="T5" fmla="*/ 1 h 1511"/>
                    <a:gd name="T6" fmla="*/ 0 w 2963"/>
                    <a:gd name="T7" fmla="*/ 1 h 1511"/>
                    <a:gd name="T8" fmla="*/ 0 w 2963"/>
                    <a:gd name="T9" fmla="*/ 1 h 1511"/>
                    <a:gd name="T10" fmla="*/ 0 w 2963"/>
                    <a:gd name="T11" fmla="*/ 1 h 1511"/>
                    <a:gd name="T12" fmla="*/ 0 w 2963"/>
                    <a:gd name="T13" fmla="*/ 1 h 1511"/>
                    <a:gd name="T14" fmla="*/ 0 w 2963"/>
                    <a:gd name="T15" fmla="*/ 1 h 1511"/>
                    <a:gd name="T16" fmla="*/ 0 w 2963"/>
                    <a:gd name="T17" fmla="*/ 1 h 1511"/>
                    <a:gd name="T18" fmla="*/ 0 w 2963"/>
                    <a:gd name="T19" fmla="*/ 1 h 1511"/>
                    <a:gd name="T20" fmla="*/ 0 w 2963"/>
                    <a:gd name="T21" fmla="*/ 1 h 1511"/>
                    <a:gd name="T22" fmla="*/ 0 w 2963"/>
                    <a:gd name="T23" fmla="*/ 1 h 1511"/>
                    <a:gd name="T24" fmla="*/ 0 w 2963"/>
                    <a:gd name="T25" fmla="*/ 0 h 1511"/>
                    <a:gd name="T26" fmla="*/ 0 w 2963"/>
                    <a:gd name="T27" fmla="*/ 1 h 1511"/>
                    <a:gd name="T28" fmla="*/ 0 w 2963"/>
                    <a:gd name="T29" fmla="*/ 1 h 1511"/>
                    <a:gd name="T30" fmla="*/ 0 w 2963"/>
                    <a:gd name="T31" fmla="*/ 1 h 1511"/>
                    <a:gd name="T32" fmla="*/ 0 w 2963"/>
                    <a:gd name="T33" fmla="*/ 1 h 1511"/>
                    <a:gd name="T34" fmla="*/ 0 w 2963"/>
                    <a:gd name="T35" fmla="*/ 1 h 1511"/>
                    <a:gd name="T36" fmla="*/ 0 w 2963"/>
                    <a:gd name="T37" fmla="*/ 1 h 1511"/>
                    <a:gd name="T38" fmla="*/ 0 w 2963"/>
                    <a:gd name="T39" fmla="*/ 1 h 1511"/>
                    <a:gd name="T40" fmla="*/ 0 w 2963"/>
                    <a:gd name="T41" fmla="*/ 1 h 1511"/>
                    <a:gd name="T42" fmla="*/ 0 w 2963"/>
                    <a:gd name="T43" fmla="*/ 1 h 1511"/>
                    <a:gd name="T44" fmla="*/ 0 w 2963"/>
                    <a:gd name="T45" fmla="*/ 1 h 1511"/>
                    <a:gd name="T46" fmla="*/ 0 w 2963"/>
                    <a:gd name="T47" fmla="*/ 1 h 1511"/>
                    <a:gd name="T48" fmla="*/ 0 w 2963"/>
                    <a:gd name="T49" fmla="*/ 1 h 1511"/>
                    <a:gd name="T50" fmla="*/ 0 w 2963"/>
                    <a:gd name="T51" fmla="*/ 1 h 1511"/>
                    <a:gd name="T52" fmla="*/ 0 w 2963"/>
                    <a:gd name="T53" fmla="*/ 1 h 1511"/>
                    <a:gd name="T54" fmla="*/ 0 w 2963"/>
                    <a:gd name="T55" fmla="*/ 1 h 1511"/>
                    <a:gd name="T56" fmla="*/ 0 w 2963"/>
                    <a:gd name="T57" fmla="*/ 1 h 1511"/>
                    <a:gd name="T58" fmla="*/ 0 w 2963"/>
                    <a:gd name="T59" fmla="*/ 1 h 1511"/>
                    <a:gd name="T60" fmla="*/ 0 w 2963"/>
                    <a:gd name="T61" fmla="*/ 1 h 1511"/>
                    <a:gd name="T62" fmla="*/ 0 w 2963"/>
                    <a:gd name="T63" fmla="*/ 1 h 1511"/>
                    <a:gd name="T64" fmla="*/ 0 w 2963"/>
                    <a:gd name="T65" fmla="*/ 1 h 1511"/>
                    <a:gd name="T66" fmla="*/ 0 w 2963"/>
                    <a:gd name="T67" fmla="*/ 1 h 1511"/>
                    <a:gd name="T68" fmla="*/ 0 w 2963"/>
                    <a:gd name="T69" fmla="*/ 1 h 1511"/>
                    <a:gd name="T70" fmla="*/ 0 w 2963"/>
                    <a:gd name="T71" fmla="*/ 1 h 1511"/>
                    <a:gd name="T72" fmla="*/ 0 w 2963"/>
                    <a:gd name="T73" fmla="*/ 1 h 1511"/>
                    <a:gd name="T74" fmla="*/ 0 w 2963"/>
                    <a:gd name="T75" fmla="*/ 1 h 1511"/>
                    <a:gd name="T76" fmla="*/ 0 w 2963"/>
                    <a:gd name="T77" fmla="*/ 1 h 1511"/>
                    <a:gd name="T78" fmla="*/ 0 w 2963"/>
                    <a:gd name="T79" fmla="*/ 1 h 1511"/>
                    <a:gd name="T80" fmla="*/ 0 w 2963"/>
                    <a:gd name="T81" fmla="*/ 1 h 1511"/>
                    <a:gd name="T82" fmla="*/ 0 w 2963"/>
                    <a:gd name="T83" fmla="*/ 1 h 1511"/>
                    <a:gd name="T84" fmla="*/ 0 w 2963"/>
                    <a:gd name="T85" fmla="*/ 1 h 1511"/>
                    <a:gd name="T86" fmla="*/ 0 w 2963"/>
                    <a:gd name="T87" fmla="*/ 1 h 1511"/>
                    <a:gd name="T88" fmla="*/ 0 w 2963"/>
                    <a:gd name="T89" fmla="*/ 1 h 1511"/>
                    <a:gd name="T90" fmla="*/ 0 w 2963"/>
                    <a:gd name="T91" fmla="*/ 1 h 1511"/>
                    <a:gd name="T92" fmla="*/ 0 w 2963"/>
                    <a:gd name="T93" fmla="*/ 1 h 1511"/>
                    <a:gd name="T94" fmla="*/ 0 w 2963"/>
                    <a:gd name="T95" fmla="*/ 1 h 1511"/>
                    <a:gd name="T96" fmla="*/ 0 w 2963"/>
                    <a:gd name="T97" fmla="*/ 1 h 1511"/>
                    <a:gd name="T98" fmla="*/ 0 w 2963"/>
                    <a:gd name="T99" fmla="*/ 1 h 1511"/>
                    <a:gd name="T100" fmla="*/ 0 w 2963"/>
                    <a:gd name="T101" fmla="*/ 1 h 1511"/>
                    <a:gd name="T102" fmla="*/ 0 w 2963"/>
                    <a:gd name="T103" fmla="*/ 1 h 1511"/>
                    <a:gd name="T104" fmla="*/ 0 w 2963"/>
                    <a:gd name="T105" fmla="*/ 1 h 1511"/>
                    <a:gd name="T106" fmla="*/ 0 w 2963"/>
                    <a:gd name="T107" fmla="*/ 1 h 1511"/>
                    <a:gd name="T108" fmla="*/ 0 w 2963"/>
                    <a:gd name="T109" fmla="*/ 1 h 1511"/>
                    <a:gd name="T110" fmla="*/ 0 w 2963"/>
                    <a:gd name="T111" fmla="*/ 1 h 1511"/>
                    <a:gd name="T112" fmla="*/ 0 w 2963"/>
                    <a:gd name="T113" fmla="*/ 1 h 1511"/>
                    <a:gd name="T114" fmla="*/ 0 w 2963"/>
                    <a:gd name="T115" fmla="*/ 1 h 1511"/>
                    <a:gd name="T116" fmla="*/ 0 w 2963"/>
                    <a:gd name="T117" fmla="*/ 1 h 1511"/>
                    <a:gd name="T118" fmla="*/ 0 w 2963"/>
                    <a:gd name="T119" fmla="*/ 1 h 1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3"/>
                    <a:gd name="T181" fmla="*/ 0 h 1511"/>
                    <a:gd name="T182" fmla="*/ 2963 w 2963"/>
                    <a:gd name="T183" fmla="*/ 1511 h 1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3" h="1511">
                      <a:moveTo>
                        <a:pt x="0" y="671"/>
                      </a:moveTo>
                      <a:lnTo>
                        <a:pt x="0" y="140"/>
                      </a:lnTo>
                      <a:lnTo>
                        <a:pt x="236" y="211"/>
                      </a:lnTo>
                      <a:lnTo>
                        <a:pt x="222" y="181"/>
                      </a:lnTo>
                      <a:lnTo>
                        <a:pt x="247" y="164"/>
                      </a:lnTo>
                      <a:lnTo>
                        <a:pt x="391" y="107"/>
                      </a:lnTo>
                      <a:lnTo>
                        <a:pt x="280" y="178"/>
                      </a:lnTo>
                      <a:lnTo>
                        <a:pt x="344" y="157"/>
                      </a:lnTo>
                      <a:lnTo>
                        <a:pt x="344" y="172"/>
                      </a:lnTo>
                      <a:lnTo>
                        <a:pt x="465" y="109"/>
                      </a:lnTo>
                      <a:lnTo>
                        <a:pt x="449" y="88"/>
                      </a:lnTo>
                      <a:lnTo>
                        <a:pt x="527" y="163"/>
                      </a:lnTo>
                      <a:lnTo>
                        <a:pt x="577" y="119"/>
                      </a:lnTo>
                      <a:lnTo>
                        <a:pt x="572" y="163"/>
                      </a:lnTo>
                      <a:lnTo>
                        <a:pt x="636" y="131"/>
                      </a:lnTo>
                      <a:lnTo>
                        <a:pt x="812" y="186"/>
                      </a:lnTo>
                      <a:lnTo>
                        <a:pt x="892" y="185"/>
                      </a:lnTo>
                      <a:lnTo>
                        <a:pt x="937" y="216"/>
                      </a:lnTo>
                      <a:lnTo>
                        <a:pt x="883" y="242"/>
                      </a:lnTo>
                      <a:lnTo>
                        <a:pt x="915" y="255"/>
                      </a:lnTo>
                      <a:lnTo>
                        <a:pt x="1073" y="240"/>
                      </a:lnTo>
                      <a:lnTo>
                        <a:pt x="1143" y="284"/>
                      </a:lnTo>
                      <a:lnTo>
                        <a:pt x="1152" y="315"/>
                      </a:lnTo>
                      <a:lnTo>
                        <a:pt x="1170" y="295"/>
                      </a:lnTo>
                      <a:lnTo>
                        <a:pt x="1143" y="255"/>
                      </a:lnTo>
                      <a:lnTo>
                        <a:pt x="1217" y="205"/>
                      </a:lnTo>
                      <a:lnTo>
                        <a:pt x="1145" y="236"/>
                      </a:lnTo>
                      <a:lnTo>
                        <a:pt x="1119" y="222"/>
                      </a:lnTo>
                      <a:lnTo>
                        <a:pt x="1208" y="183"/>
                      </a:lnTo>
                      <a:lnTo>
                        <a:pt x="1257" y="238"/>
                      </a:lnTo>
                      <a:lnTo>
                        <a:pt x="1309" y="236"/>
                      </a:lnTo>
                      <a:lnTo>
                        <a:pt x="1342" y="260"/>
                      </a:lnTo>
                      <a:lnTo>
                        <a:pt x="1480" y="255"/>
                      </a:lnTo>
                      <a:lnTo>
                        <a:pt x="1476" y="238"/>
                      </a:lnTo>
                      <a:lnTo>
                        <a:pt x="1514" y="268"/>
                      </a:lnTo>
                      <a:lnTo>
                        <a:pt x="1520" y="242"/>
                      </a:lnTo>
                      <a:lnTo>
                        <a:pt x="1491" y="251"/>
                      </a:lnTo>
                      <a:lnTo>
                        <a:pt x="1468" y="220"/>
                      </a:lnTo>
                      <a:lnTo>
                        <a:pt x="1519" y="216"/>
                      </a:lnTo>
                      <a:lnTo>
                        <a:pt x="1539" y="240"/>
                      </a:lnTo>
                      <a:lnTo>
                        <a:pt x="1559" y="233"/>
                      </a:lnTo>
                      <a:lnTo>
                        <a:pt x="1551" y="271"/>
                      </a:lnTo>
                      <a:lnTo>
                        <a:pt x="1587" y="290"/>
                      </a:lnTo>
                      <a:lnTo>
                        <a:pt x="1578" y="238"/>
                      </a:lnTo>
                      <a:lnTo>
                        <a:pt x="1647" y="207"/>
                      </a:lnTo>
                      <a:lnTo>
                        <a:pt x="1629" y="181"/>
                      </a:lnTo>
                      <a:lnTo>
                        <a:pt x="1609" y="200"/>
                      </a:lnTo>
                      <a:lnTo>
                        <a:pt x="1644" y="154"/>
                      </a:lnTo>
                      <a:lnTo>
                        <a:pt x="1543" y="121"/>
                      </a:lnTo>
                      <a:lnTo>
                        <a:pt x="1553" y="44"/>
                      </a:lnTo>
                      <a:lnTo>
                        <a:pt x="1578" y="46"/>
                      </a:lnTo>
                      <a:lnTo>
                        <a:pt x="1590" y="0"/>
                      </a:lnTo>
                      <a:lnTo>
                        <a:pt x="1666" y="44"/>
                      </a:lnTo>
                      <a:lnTo>
                        <a:pt x="1667" y="72"/>
                      </a:lnTo>
                      <a:lnTo>
                        <a:pt x="1718" y="113"/>
                      </a:lnTo>
                      <a:lnTo>
                        <a:pt x="1687" y="112"/>
                      </a:lnTo>
                      <a:lnTo>
                        <a:pt x="1700" y="126"/>
                      </a:lnTo>
                      <a:lnTo>
                        <a:pt x="1680" y="143"/>
                      </a:lnTo>
                      <a:lnTo>
                        <a:pt x="1742" y="154"/>
                      </a:lnTo>
                      <a:lnTo>
                        <a:pt x="1723" y="163"/>
                      </a:lnTo>
                      <a:lnTo>
                        <a:pt x="1759" y="229"/>
                      </a:lnTo>
                      <a:lnTo>
                        <a:pt x="1790" y="170"/>
                      </a:lnTo>
                      <a:lnTo>
                        <a:pt x="1834" y="194"/>
                      </a:lnTo>
                      <a:lnTo>
                        <a:pt x="1846" y="231"/>
                      </a:lnTo>
                      <a:lnTo>
                        <a:pt x="1825" y="242"/>
                      </a:lnTo>
                      <a:lnTo>
                        <a:pt x="1865" y="290"/>
                      </a:lnTo>
                      <a:lnTo>
                        <a:pt x="1890" y="279"/>
                      </a:lnTo>
                      <a:lnTo>
                        <a:pt x="1920" y="206"/>
                      </a:lnTo>
                      <a:lnTo>
                        <a:pt x="1956" y="198"/>
                      </a:lnTo>
                      <a:lnTo>
                        <a:pt x="1929" y="136"/>
                      </a:lnTo>
                      <a:lnTo>
                        <a:pt x="2028" y="141"/>
                      </a:lnTo>
                      <a:lnTo>
                        <a:pt x="2069" y="178"/>
                      </a:lnTo>
                      <a:lnTo>
                        <a:pt x="2053" y="196"/>
                      </a:lnTo>
                      <a:lnTo>
                        <a:pt x="2072" y="206"/>
                      </a:lnTo>
                      <a:lnTo>
                        <a:pt x="2029" y="217"/>
                      </a:lnTo>
                      <a:lnTo>
                        <a:pt x="2068" y="298"/>
                      </a:lnTo>
                      <a:lnTo>
                        <a:pt x="2003" y="340"/>
                      </a:lnTo>
                      <a:lnTo>
                        <a:pt x="1980" y="321"/>
                      </a:lnTo>
                      <a:lnTo>
                        <a:pt x="1991" y="349"/>
                      </a:lnTo>
                      <a:lnTo>
                        <a:pt x="1891" y="329"/>
                      </a:lnTo>
                      <a:lnTo>
                        <a:pt x="1910" y="356"/>
                      </a:lnTo>
                      <a:lnTo>
                        <a:pt x="1870" y="395"/>
                      </a:lnTo>
                      <a:lnTo>
                        <a:pt x="1768" y="365"/>
                      </a:lnTo>
                      <a:lnTo>
                        <a:pt x="1806" y="398"/>
                      </a:lnTo>
                      <a:lnTo>
                        <a:pt x="1879" y="405"/>
                      </a:lnTo>
                      <a:lnTo>
                        <a:pt x="1828" y="470"/>
                      </a:lnTo>
                      <a:lnTo>
                        <a:pt x="1775" y="466"/>
                      </a:lnTo>
                      <a:lnTo>
                        <a:pt x="1749" y="502"/>
                      </a:lnTo>
                      <a:lnTo>
                        <a:pt x="1653" y="471"/>
                      </a:lnTo>
                      <a:lnTo>
                        <a:pt x="1742" y="502"/>
                      </a:lnTo>
                      <a:lnTo>
                        <a:pt x="1751" y="529"/>
                      </a:lnTo>
                      <a:lnTo>
                        <a:pt x="1687" y="541"/>
                      </a:lnTo>
                      <a:lnTo>
                        <a:pt x="1700" y="547"/>
                      </a:lnTo>
                      <a:lnTo>
                        <a:pt x="1682" y="549"/>
                      </a:lnTo>
                      <a:lnTo>
                        <a:pt x="1682" y="576"/>
                      </a:lnTo>
                      <a:lnTo>
                        <a:pt x="1611" y="613"/>
                      </a:lnTo>
                      <a:lnTo>
                        <a:pt x="1596" y="734"/>
                      </a:lnTo>
                      <a:lnTo>
                        <a:pt x="1623" y="762"/>
                      </a:lnTo>
                      <a:lnTo>
                        <a:pt x="1661" y="746"/>
                      </a:lnTo>
                      <a:lnTo>
                        <a:pt x="1678" y="839"/>
                      </a:lnTo>
                      <a:lnTo>
                        <a:pt x="1733" y="821"/>
                      </a:lnTo>
                      <a:lnTo>
                        <a:pt x="1798" y="847"/>
                      </a:lnTo>
                      <a:lnTo>
                        <a:pt x="1930" y="914"/>
                      </a:lnTo>
                      <a:lnTo>
                        <a:pt x="1920" y="941"/>
                      </a:lnTo>
                      <a:lnTo>
                        <a:pt x="1935" y="920"/>
                      </a:lnTo>
                      <a:lnTo>
                        <a:pt x="2035" y="926"/>
                      </a:lnTo>
                      <a:lnTo>
                        <a:pt x="2035" y="1028"/>
                      </a:lnTo>
                      <a:lnTo>
                        <a:pt x="2066" y="1062"/>
                      </a:lnTo>
                      <a:lnTo>
                        <a:pt x="2044" y="1069"/>
                      </a:lnTo>
                      <a:lnTo>
                        <a:pt x="2094" y="1088"/>
                      </a:lnTo>
                      <a:lnTo>
                        <a:pt x="2079" y="1119"/>
                      </a:lnTo>
                      <a:lnTo>
                        <a:pt x="2127" y="1118"/>
                      </a:lnTo>
                      <a:lnTo>
                        <a:pt x="2192" y="1063"/>
                      </a:lnTo>
                      <a:lnTo>
                        <a:pt x="2164" y="1051"/>
                      </a:lnTo>
                      <a:lnTo>
                        <a:pt x="2127" y="954"/>
                      </a:lnTo>
                      <a:lnTo>
                        <a:pt x="2250" y="870"/>
                      </a:lnTo>
                      <a:lnTo>
                        <a:pt x="2232" y="870"/>
                      </a:lnTo>
                      <a:lnTo>
                        <a:pt x="2205" y="771"/>
                      </a:lnTo>
                      <a:lnTo>
                        <a:pt x="2161" y="746"/>
                      </a:lnTo>
                      <a:lnTo>
                        <a:pt x="2219" y="705"/>
                      </a:lnTo>
                      <a:lnTo>
                        <a:pt x="2198" y="683"/>
                      </a:lnTo>
                      <a:lnTo>
                        <a:pt x="2208" y="647"/>
                      </a:lnTo>
                      <a:lnTo>
                        <a:pt x="2182" y="641"/>
                      </a:lnTo>
                      <a:lnTo>
                        <a:pt x="2208" y="604"/>
                      </a:lnTo>
                      <a:lnTo>
                        <a:pt x="2179" y="581"/>
                      </a:lnTo>
                      <a:lnTo>
                        <a:pt x="2195" y="551"/>
                      </a:lnTo>
                      <a:lnTo>
                        <a:pt x="2289" y="571"/>
                      </a:lnTo>
                      <a:lnTo>
                        <a:pt x="2331" y="554"/>
                      </a:lnTo>
                      <a:lnTo>
                        <a:pt x="2411" y="604"/>
                      </a:lnTo>
                      <a:lnTo>
                        <a:pt x="2411" y="626"/>
                      </a:lnTo>
                      <a:lnTo>
                        <a:pt x="2479" y="630"/>
                      </a:lnTo>
                      <a:lnTo>
                        <a:pt x="2485" y="680"/>
                      </a:lnTo>
                      <a:lnTo>
                        <a:pt x="2424" y="682"/>
                      </a:lnTo>
                      <a:lnTo>
                        <a:pt x="2477" y="690"/>
                      </a:lnTo>
                      <a:lnTo>
                        <a:pt x="2494" y="721"/>
                      </a:lnTo>
                      <a:lnTo>
                        <a:pt x="2437" y="763"/>
                      </a:lnTo>
                      <a:lnTo>
                        <a:pt x="2519" y="741"/>
                      </a:lnTo>
                      <a:lnTo>
                        <a:pt x="2523" y="779"/>
                      </a:lnTo>
                      <a:lnTo>
                        <a:pt x="2488" y="795"/>
                      </a:lnTo>
                      <a:lnTo>
                        <a:pt x="2538" y="756"/>
                      </a:lnTo>
                      <a:lnTo>
                        <a:pt x="2544" y="781"/>
                      </a:lnTo>
                      <a:lnTo>
                        <a:pt x="2590" y="743"/>
                      </a:lnTo>
                      <a:lnTo>
                        <a:pt x="2599" y="763"/>
                      </a:lnTo>
                      <a:lnTo>
                        <a:pt x="2632" y="711"/>
                      </a:lnTo>
                      <a:lnTo>
                        <a:pt x="2621" y="700"/>
                      </a:lnTo>
                      <a:lnTo>
                        <a:pt x="2658" y="671"/>
                      </a:lnTo>
                      <a:lnTo>
                        <a:pt x="2699" y="726"/>
                      </a:lnTo>
                      <a:lnTo>
                        <a:pt x="2664" y="739"/>
                      </a:lnTo>
                      <a:lnTo>
                        <a:pt x="2702" y="732"/>
                      </a:lnTo>
                      <a:lnTo>
                        <a:pt x="2716" y="755"/>
                      </a:lnTo>
                      <a:lnTo>
                        <a:pt x="2691" y="762"/>
                      </a:lnTo>
                      <a:lnTo>
                        <a:pt x="2725" y="766"/>
                      </a:lnTo>
                      <a:lnTo>
                        <a:pt x="2702" y="783"/>
                      </a:lnTo>
                      <a:lnTo>
                        <a:pt x="2726" y="779"/>
                      </a:lnTo>
                      <a:lnTo>
                        <a:pt x="2744" y="804"/>
                      </a:lnTo>
                      <a:lnTo>
                        <a:pt x="2732" y="815"/>
                      </a:lnTo>
                      <a:lnTo>
                        <a:pt x="2766" y="834"/>
                      </a:lnTo>
                      <a:lnTo>
                        <a:pt x="2713" y="855"/>
                      </a:lnTo>
                      <a:lnTo>
                        <a:pt x="2752" y="855"/>
                      </a:lnTo>
                      <a:lnTo>
                        <a:pt x="2743" y="875"/>
                      </a:lnTo>
                      <a:lnTo>
                        <a:pt x="2802" y="893"/>
                      </a:lnTo>
                      <a:lnTo>
                        <a:pt x="2824" y="940"/>
                      </a:lnTo>
                      <a:lnTo>
                        <a:pt x="2845" y="922"/>
                      </a:lnTo>
                      <a:lnTo>
                        <a:pt x="2903" y="953"/>
                      </a:lnTo>
                      <a:lnTo>
                        <a:pt x="2776" y="993"/>
                      </a:lnTo>
                      <a:lnTo>
                        <a:pt x="2802" y="1014"/>
                      </a:lnTo>
                      <a:lnTo>
                        <a:pt x="2910" y="970"/>
                      </a:lnTo>
                      <a:lnTo>
                        <a:pt x="2910" y="1008"/>
                      </a:lnTo>
                      <a:lnTo>
                        <a:pt x="2959" y="1001"/>
                      </a:lnTo>
                      <a:lnTo>
                        <a:pt x="2963" y="1019"/>
                      </a:lnTo>
                      <a:lnTo>
                        <a:pt x="2941" y="1019"/>
                      </a:lnTo>
                      <a:lnTo>
                        <a:pt x="2963" y="1064"/>
                      </a:lnTo>
                      <a:lnTo>
                        <a:pt x="2814" y="1154"/>
                      </a:lnTo>
                      <a:lnTo>
                        <a:pt x="2596" y="1154"/>
                      </a:lnTo>
                      <a:lnTo>
                        <a:pt x="2505" y="1215"/>
                      </a:lnTo>
                      <a:lnTo>
                        <a:pt x="2430" y="1305"/>
                      </a:lnTo>
                      <a:lnTo>
                        <a:pt x="2505" y="1237"/>
                      </a:lnTo>
                      <a:lnTo>
                        <a:pt x="2622" y="1196"/>
                      </a:lnTo>
                      <a:lnTo>
                        <a:pt x="2664" y="1228"/>
                      </a:lnTo>
                      <a:lnTo>
                        <a:pt x="2588" y="1251"/>
                      </a:lnTo>
                      <a:lnTo>
                        <a:pt x="2648" y="1265"/>
                      </a:lnTo>
                      <a:lnTo>
                        <a:pt x="2632" y="1292"/>
                      </a:lnTo>
                      <a:lnTo>
                        <a:pt x="2678" y="1342"/>
                      </a:lnTo>
                      <a:lnTo>
                        <a:pt x="2769" y="1360"/>
                      </a:lnTo>
                      <a:lnTo>
                        <a:pt x="2793" y="1298"/>
                      </a:lnTo>
                      <a:lnTo>
                        <a:pt x="2793" y="1336"/>
                      </a:lnTo>
                      <a:lnTo>
                        <a:pt x="2818" y="1332"/>
                      </a:lnTo>
                      <a:lnTo>
                        <a:pt x="2775" y="1372"/>
                      </a:lnTo>
                      <a:lnTo>
                        <a:pt x="2667" y="1399"/>
                      </a:lnTo>
                      <a:lnTo>
                        <a:pt x="2630" y="1446"/>
                      </a:lnTo>
                      <a:lnTo>
                        <a:pt x="2599" y="1404"/>
                      </a:lnTo>
                      <a:lnTo>
                        <a:pt x="2700" y="1368"/>
                      </a:lnTo>
                      <a:lnTo>
                        <a:pt x="2648" y="1369"/>
                      </a:lnTo>
                      <a:lnTo>
                        <a:pt x="2658" y="1342"/>
                      </a:lnTo>
                      <a:lnTo>
                        <a:pt x="2570" y="1374"/>
                      </a:lnTo>
                      <a:lnTo>
                        <a:pt x="2544" y="1353"/>
                      </a:lnTo>
                      <a:lnTo>
                        <a:pt x="2544" y="1298"/>
                      </a:lnTo>
                      <a:lnTo>
                        <a:pt x="2486" y="1280"/>
                      </a:lnTo>
                      <a:lnTo>
                        <a:pt x="2444" y="1370"/>
                      </a:lnTo>
                      <a:lnTo>
                        <a:pt x="2266" y="1404"/>
                      </a:lnTo>
                      <a:lnTo>
                        <a:pt x="2145" y="1440"/>
                      </a:lnTo>
                      <a:lnTo>
                        <a:pt x="2124" y="1457"/>
                      </a:lnTo>
                      <a:lnTo>
                        <a:pt x="2153" y="1461"/>
                      </a:lnTo>
                      <a:lnTo>
                        <a:pt x="2159" y="1474"/>
                      </a:lnTo>
                      <a:lnTo>
                        <a:pt x="2011" y="1511"/>
                      </a:lnTo>
                      <a:lnTo>
                        <a:pt x="2019" y="1494"/>
                      </a:lnTo>
                      <a:lnTo>
                        <a:pt x="2029" y="1483"/>
                      </a:lnTo>
                      <a:lnTo>
                        <a:pt x="2034" y="1465"/>
                      </a:lnTo>
                      <a:lnTo>
                        <a:pt x="2056" y="1452"/>
                      </a:lnTo>
                      <a:lnTo>
                        <a:pt x="2061" y="1372"/>
                      </a:lnTo>
                      <a:lnTo>
                        <a:pt x="2086" y="1399"/>
                      </a:lnTo>
                      <a:lnTo>
                        <a:pt x="2129" y="1390"/>
                      </a:lnTo>
                      <a:lnTo>
                        <a:pt x="2091" y="1342"/>
                      </a:lnTo>
                      <a:lnTo>
                        <a:pt x="1964" y="1319"/>
                      </a:lnTo>
                      <a:lnTo>
                        <a:pt x="1959" y="1319"/>
                      </a:lnTo>
                      <a:lnTo>
                        <a:pt x="1946" y="1255"/>
                      </a:lnTo>
                      <a:lnTo>
                        <a:pt x="1920" y="1259"/>
                      </a:lnTo>
                      <a:lnTo>
                        <a:pt x="1898" y="1222"/>
                      </a:lnTo>
                      <a:lnTo>
                        <a:pt x="1870" y="1220"/>
                      </a:lnTo>
                      <a:lnTo>
                        <a:pt x="1870" y="1242"/>
                      </a:lnTo>
                      <a:lnTo>
                        <a:pt x="1837" y="1209"/>
                      </a:lnTo>
                      <a:lnTo>
                        <a:pt x="1777" y="1255"/>
                      </a:lnTo>
                      <a:lnTo>
                        <a:pt x="1613" y="1222"/>
                      </a:lnTo>
                      <a:lnTo>
                        <a:pt x="1592" y="1190"/>
                      </a:lnTo>
                      <a:lnTo>
                        <a:pt x="1590" y="1211"/>
                      </a:lnTo>
                      <a:lnTo>
                        <a:pt x="635" y="1211"/>
                      </a:lnTo>
                      <a:lnTo>
                        <a:pt x="620" y="1177"/>
                      </a:lnTo>
                      <a:lnTo>
                        <a:pt x="569" y="1166"/>
                      </a:lnTo>
                      <a:lnTo>
                        <a:pt x="571" y="1144"/>
                      </a:lnTo>
                      <a:lnTo>
                        <a:pt x="465" y="1113"/>
                      </a:lnTo>
                      <a:lnTo>
                        <a:pt x="477" y="1097"/>
                      </a:lnTo>
                      <a:lnTo>
                        <a:pt x="452" y="1055"/>
                      </a:lnTo>
                      <a:lnTo>
                        <a:pt x="426" y="1051"/>
                      </a:lnTo>
                      <a:lnTo>
                        <a:pt x="367" y="960"/>
                      </a:lnTo>
                      <a:lnTo>
                        <a:pt x="377" y="932"/>
                      </a:lnTo>
                      <a:lnTo>
                        <a:pt x="380" y="882"/>
                      </a:lnTo>
                      <a:lnTo>
                        <a:pt x="314" y="855"/>
                      </a:lnTo>
                      <a:lnTo>
                        <a:pt x="191" y="695"/>
                      </a:lnTo>
                      <a:lnTo>
                        <a:pt x="121" y="740"/>
                      </a:lnTo>
                      <a:lnTo>
                        <a:pt x="103" y="719"/>
                      </a:lnTo>
                      <a:lnTo>
                        <a:pt x="98" y="715"/>
                      </a:lnTo>
                      <a:lnTo>
                        <a:pt x="63" y="671"/>
                      </a:lnTo>
                      <a:lnTo>
                        <a:pt x="0" y="67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18" name="Freeform 365"/>
                <p:cNvSpPr>
                  <a:spLocks noChangeAspect="1"/>
                </p:cNvSpPr>
                <p:nvPr/>
              </p:nvSpPr>
              <p:spPr bwMode="gray">
                <a:xfrm>
                  <a:off x="1491455" y="2653600"/>
                  <a:ext cx="107534" cy="73207"/>
                </a:xfrm>
                <a:custGeom>
                  <a:avLst/>
                  <a:gdLst>
                    <a:gd name="T0" fmla="*/ 0 w 174"/>
                    <a:gd name="T1" fmla="*/ 0 h 101"/>
                    <a:gd name="T2" fmla="*/ 0 w 174"/>
                    <a:gd name="T3" fmla="*/ 1 h 101"/>
                    <a:gd name="T4" fmla="*/ 0 w 174"/>
                    <a:gd name="T5" fmla="*/ 1 h 101"/>
                    <a:gd name="T6" fmla="*/ 0 w 174"/>
                    <a:gd name="T7" fmla="*/ 1 h 101"/>
                    <a:gd name="T8" fmla="*/ 0 w 174"/>
                    <a:gd name="T9" fmla="*/ 0 h 101"/>
                    <a:gd name="T10" fmla="*/ 0 60000 65536"/>
                    <a:gd name="T11" fmla="*/ 0 60000 65536"/>
                    <a:gd name="T12" fmla="*/ 0 60000 65536"/>
                    <a:gd name="T13" fmla="*/ 0 60000 65536"/>
                    <a:gd name="T14" fmla="*/ 0 60000 65536"/>
                    <a:gd name="T15" fmla="*/ 0 w 174"/>
                    <a:gd name="T16" fmla="*/ 0 h 101"/>
                    <a:gd name="T17" fmla="*/ 174 w 174"/>
                    <a:gd name="T18" fmla="*/ 101 h 101"/>
                  </a:gdLst>
                  <a:ahLst/>
                  <a:cxnLst>
                    <a:cxn ang="T10">
                      <a:pos x="T0" y="T1"/>
                    </a:cxn>
                    <a:cxn ang="T11">
                      <a:pos x="T2" y="T3"/>
                    </a:cxn>
                    <a:cxn ang="T12">
                      <a:pos x="T4" y="T5"/>
                    </a:cxn>
                    <a:cxn ang="T13">
                      <a:pos x="T6" y="T7"/>
                    </a:cxn>
                    <a:cxn ang="T14">
                      <a:pos x="T8" y="T9"/>
                    </a:cxn>
                  </a:cxnLst>
                  <a:rect l="T15" t="T16" r="T17" b="T18"/>
                  <a:pathLst>
                    <a:path w="174" h="101">
                      <a:moveTo>
                        <a:pt x="0" y="0"/>
                      </a:moveTo>
                      <a:lnTo>
                        <a:pt x="95" y="20"/>
                      </a:lnTo>
                      <a:lnTo>
                        <a:pt x="174" y="101"/>
                      </a:lnTo>
                      <a:lnTo>
                        <a:pt x="128" y="85"/>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19" name="Freeform 366"/>
                <p:cNvSpPr>
                  <a:spLocks noChangeAspect="1"/>
                </p:cNvSpPr>
                <p:nvPr/>
              </p:nvSpPr>
              <p:spPr bwMode="gray">
                <a:xfrm>
                  <a:off x="1543911" y="1677501"/>
                  <a:ext cx="222937" cy="170817"/>
                </a:xfrm>
                <a:custGeom>
                  <a:avLst/>
                  <a:gdLst>
                    <a:gd name="T0" fmla="*/ 0 w 362"/>
                    <a:gd name="T1" fmla="*/ 1 h 225"/>
                    <a:gd name="T2" fmla="*/ 0 w 362"/>
                    <a:gd name="T3" fmla="*/ 1 h 225"/>
                    <a:gd name="T4" fmla="*/ 0 w 362"/>
                    <a:gd name="T5" fmla="*/ 1 h 225"/>
                    <a:gd name="T6" fmla="*/ 0 w 362"/>
                    <a:gd name="T7" fmla="*/ 1 h 225"/>
                    <a:gd name="T8" fmla="*/ 0 w 362"/>
                    <a:gd name="T9" fmla="*/ 0 h 225"/>
                    <a:gd name="T10" fmla="*/ 0 w 362"/>
                    <a:gd name="T11" fmla="*/ 1 h 225"/>
                    <a:gd name="T12" fmla="*/ 0 w 362"/>
                    <a:gd name="T13" fmla="*/ 1 h 225"/>
                    <a:gd name="T14" fmla="*/ 0 w 362"/>
                    <a:gd name="T15" fmla="*/ 1 h 225"/>
                    <a:gd name="T16" fmla="*/ 0 w 362"/>
                    <a:gd name="T17" fmla="*/ 1 h 225"/>
                    <a:gd name="T18" fmla="*/ 0 w 362"/>
                    <a:gd name="T19" fmla="*/ 1 h 225"/>
                    <a:gd name="T20" fmla="*/ 0 w 362"/>
                    <a:gd name="T21" fmla="*/ 1 h 225"/>
                    <a:gd name="T22" fmla="*/ 0 w 362"/>
                    <a:gd name="T23" fmla="*/ 1 h 225"/>
                    <a:gd name="T24" fmla="*/ 0 w 362"/>
                    <a:gd name="T25" fmla="*/ 1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
                    <a:gd name="T40" fmla="*/ 0 h 225"/>
                    <a:gd name="T41" fmla="*/ 362 w 362"/>
                    <a:gd name="T42" fmla="*/ 225 h 2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 h="225">
                      <a:moveTo>
                        <a:pt x="0" y="170"/>
                      </a:moveTo>
                      <a:lnTo>
                        <a:pt x="15" y="141"/>
                      </a:lnTo>
                      <a:lnTo>
                        <a:pt x="67" y="47"/>
                      </a:lnTo>
                      <a:lnTo>
                        <a:pt x="42" y="9"/>
                      </a:lnTo>
                      <a:lnTo>
                        <a:pt x="155" y="0"/>
                      </a:lnTo>
                      <a:lnTo>
                        <a:pt x="232" y="37"/>
                      </a:lnTo>
                      <a:lnTo>
                        <a:pt x="283" y="15"/>
                      </a:lnTo>
                      <a:lnTo>
                        <a:pt x="362" y="69"/>
                      </a:lnTo>
                      <a:lnTo>
                        <a:pt x="195" y="151"/>
                      </a:lnTo>
                      <a:lnTo>
                        <a:pt x="181" y="201"/>
                      </a:lnTo>
                      <a:lnTo>
                        <a:pt x="99" y="225"/>
                      </a:lnTo>
                      <a:lnTo>
                        <a:pt x="62" y="185"/>
                      </a:lnTo>
                      <a:lnTo>
                        <a:pt x="0" y="17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20" name="Freeform 367"/>
                <p:cNvSpPr>
                  <a:spLocks noChangeAspect="1"/>
                </p:cNvSpPr>
                <p:nvPr/>
              </p:nvSpPr>
              <p:spPr bwMode="gray">
                <a:xfrm>
                  <a:off x="1608169" y="1523909"/>
                  <a:ext cx="154745" cy="91868"/>
                </a:xfrm>
                <a:custGeom>
                  <a:avLst/>
                  <a:gdLst>
                    <a:gd name="T0" fmla="*/ 0 w 254"/>
                    <a:gd name="T1" fmla="*/ 1 h 127"/>
                    <a:gd name="T2" fmla="*/ 0 w 254"/>
                    <a:gd name="T3" fmla="*/ 1 h 127"/>
                    <a:gd name="T4" fmla="*/ 0 w 254"/>
                    <a:gd name="T5" fmla="*/ 1 h 127"/>
                    <a:gd name="T6" fmla="*/ 0 w 254"/>
                    <a:gd name="T7" fmla="*/ 1 h 127"/>
                    <a:gd name="T8" fmla="*/ 0 w 254"/>
                    <a:gd name="T9" fmla="*/ 1 h 127"/>
                    <a:gd name="T10" fmla="*/ 0 w 254"/>
                    <a:gd name="T11" fmla="*/ 1 h 127"/>
                    <a:gd name="T12" fmla="*/ 0 w 254"/>
                    <a:gd name="T13" fmla="*/ 1 h 127"/>
                    <a:gd name="T14" fmla="*/ 0 w 254"/>
                    <a:gd name="T15" fmla="*/ 1 h 127"/>
                    <a:gd name="T16" fmla="*/ 0 w 254"/>
                    <a:gd name="T17" fmla="*/ 1 h 127"/>
                    <a:gd name="T18" fmla="*/ 0 w 254"/>
                    <a:gd name="T19" fmla="*/ 1 h 127"/>
                    <a:gd name="T20" fmla="*/ 0 w 254"/>
                    <a:gd name="T21" fmla="*/ 1 h 127"/>
                    <a:gd name="T22" fmla="*/ 0 w 254"/>
                    <a:gd name="T23" fmla="*/ 1 h 127"/>
                    <a:gd name="T24" fmla="*/ 0 w 254"/>
                    <a:gd name="T25" fmla="*/ 1 h 127"/>
                    <a:gd name="T26" fmla="*/ 0 w 254"/>
                    <a:gd name="T27" fmla="*/ 0 h 127"/>
                    <a:gd name="T28" fmla="*/ 0 w 254"/>
                    <a:gd name="T29" fmla="*/ 1 h 127"/>
                    <a:gd name="T30" fmla="*/ 0 w 254"/>
                    <a:gd name="T31" fmla="*/ 1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27"/>
                    <a:gd name="T50" fmla="*/ 254 w 254"/>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27">
                      <a:moveTo>
                        <a:pt x="0" y="96"/>
                      </a:moveTo>
                      <a:lnTo>
                        <a:pt x="58" y="115"/>
                      </a:lnTo>
                      <a:lnTo>
                        <a:pt x="73" y="95"/>
                      </a:lnTo>
                      <a:lnTo>
                        <a:pt x="85" y="127"/>
                      </a:lnTo>
                      <a:lnTo>
                        <a:pt x="112" y="113"/>
                      </a:lnTo>
                      <a:lnTo>
                        <a:pt x="108" y="84"/>
                      </a:lnTo>
                      <a:lnTo>
                        <a:pt x="135" y="101"/>
                      </a:lnTo>
                      <a:lnTo>
                        <a:pt x="151" y="55"/>
                      </a:lnTo>
                      <a:lnTo>
                        <a:pt x="174" y="52"/>
                      </a:lnTo>
                      <a:lnTo>
                        <a:pt x="183" y="94"/>
                      </a:lnTo>
                      <a:lnTo>
                        <a:pt x="237" y="62"/>
                      </a:lnTo>
                      <a:lnTo>
                        <a:pt x="220" y="26"/>
                      </a:lnTo>
                      <a:lnTo>
                        <a:pt x="254" y="18"/>
                      </a:lnTo>
                      <a:lnTo>
                        <a:pt x="218" y="0"/>
                      </a:lnTo>
                      <a:lnTo>
                        <a:pt x="126" y="18"/>
                      </a:lnTo>
                      <a:lnTo>
                        <a:pt x="0" y="9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21" name="Freeform 368"/>
                <p:cNvSpPr>
                  <a:spLocks noChangeAspect="1"/>
                </p:cNvSpPr>
                <p:nvPr/>
              </p:nvSpPr>
              <p:spPr bwMode="gray">
                <a:xfrm>
                  <a:off x="1689475" y="1740660"/>
                  <a:ext cx="386861" cy="229670"/>
                </a:xfrm>
                <a:custGeom>
                  <a:avLst/>
                  <a:gdLst>
                    <a:gd name="T0" fmla="*/ 0 w 627"/>
                    <a:gd name="T1" fmla="*/ 1 h 307"/>
                    <a:gd name="T2" fmla="*/ 0 w 627"/>
                    <a:gd name="T3" fmla="*/ 1 h 307"/>
                    <a:gd name="T4" fmla="*/ 0 w 627"/>
                    <a:gd name="T5" fmla="*/ 1 h 307"/>
                    <a:gd name="T6" fmla="*/ 0 w 627"/>
                    <a:gd name="T7" fmla="*/ 1 h 307"/>
                    <a:gd name="T8" fmla="*/ 0 w 627"/>
                    <a:gd name="T9" fmla="*/ 0 h 307"/>
                    <a:gd name="T10" fmla="*/ 0 w 627"/>
                    <a:gd name="T11" fmla="*/ 1 h 307"/>
                    <a:gd name="T12" fmla="*/ 0 w 627"/>
                    <a:gd name="T13" fmla="*/ 1 h 307"/>
                    <a:gd name="T14" fmla="*/ 0 w 627"/>
                    <a:gd name="T15" fmla="*/ 1 h 307"/>
                    <a:gd name="T16" fmla="*/ 0 w 627"/>
                    <a:gd name="T17" fmla="*/ 1 h 307"/>
                    <a:gd name="T18" fmla="*/ 0 w 627"/>
                    <a:gd name="T19" fmla="*/ 1 h 307"/>
                    <a:gd name="T20" fmla="*/ 0 w 627"/>
                    <a:gd name="T21" fmla="*/ 1 h 307"/>
                    <a:gd name="T22" fmla="*/ 0 w 627"/>
                    <a:gd name="T23" fmla="*/ 1 h 307"/>
                    <a:gd name="T24" fmla="*/ 0 w 627"/>
                    <a:gd name="T25" fmla="*/ 1 h 307"/>
                    <a:gd name="T26" fmla="*/ 0 w 627"/>
                    <a:gd name="T27" fmla="*/ 1 h 307"/>
                    <a:gd name="T28" fmla="*/ 0 w 627"/>
                    <a:gd name="T29" fmla="*/ 1 h 307"/>
                    <a:gd name="T30" fmla="*/ 0 w 627"/>
                    <a:gd name="T31" fmla="*/ 1 h 307"/>
                    <a:gd name="T32" fmla="*/ 0 w 627"/>
                    <a:gd name="T33" fmla="*/ 1 h 307"/>
                    <a:gd name="T34" fmla="*/ 0 w 627"/>
                    <a:gd name="T35" fmla="*/ 1 h 307"/>
                    <a:gd name="T36" fmla="*/ 0 w 627"/>
                    <a:gd name="T37" fmla="*/ 1 h 307"/>
                    <a:gd name="T38" fmla="*/ 0 w 627"/>
                    <a:gd name="T39" fmla="*/ 1 h 307"/>
                    <a:gd name="T40" fmla="*/ 0 w 627"/>
                    <a:gd name="T41" fmla="*/ 1 h 307"/>
                    <a:gd name="T42" fmla="*/ 0 w 627"/>
                    <a:gd name="T43" fmla="*/ 1 h 307"/>
                    <a:gd name="T44" fmla="*/ 0 w 627"/>
                    <a:gd name="T45" fmla="*/ 1 h 307"/>
                    <a:gd name="T46" fmla="*/ 0 w 627"/>
                    <a:gd name="T47" fmla="*/ 1 h 307"/>
                    <a:gd name="T48" fmla="*/ 0 w 627"/>
                    <a:gd name="T49" fmla="*/ 1 h 307"/>
                    <a:gd name="T50" fmla="*/ 0 w 627"/>
                    <a:gd name="T51" fmla="*/ 1 h 307"/>
                    <a:gd name="T52" fmla="*/ 0 w 627"/>
                    <a:gd name="T53" fmla="*/ 1 h 307"/>
                    <a:gd name="T54" fmla="*/ 0 w 627"/>
                    <a:gd name="T55" fmla="*/ 1 h 307"/>
                    <a:gd name="T56" fmla="*/ 0 w 627"/>
                    <a:gd name="T57" fmla="*/ 1 h 307"/>
                    <a:gd name="T58" fmla="*/ 0 w 627"/>
                    <a:gd name="T59" fmla="*/ 1 h 307"/>
                    <a:gd name="T60" fmla="*/ 0 w 627"/>
                    <a:gd name="T61" fmla="*/ 1 h 307"/>
                    <a:gd name="T62" fmla="*/ 0 w 627"/>
                    <a:gd name="T63" fmla="*/ 1 h 307"/>
                    <a:gd name="T64" fmla="*/ 0 w 627"/>
                    <a:gd name="T65" fmla="*/ 1 h 307"/>
                    <a:gd name="T66" fmla="*/ 0 w 627"/>
                    <a:gd name="T67" fmla="*/ 1 h 307"/>
                    <a:gd name="T68" fmla="*/ 0 w 627"/>
                    <a:gd name="T69" fmla="*/ 1 h 307"/>
                    <a:gd name="T70" fmla="*/ 0 w 627"/>
                    <a:gd name="T71" fmla="*/ 1 h 307"/>
                    <a:gd name="T72" fmla="*/ 0 w 627"/>
                    <a:gd name="T73" fmla="*/ 1 h 307"/>
                    <a:gd name="T74" fmla="*/ 0 w 627"/>
                    <a:gd name="T75" fmla="*/ 1 h 307"/>
                    <a:gd name="T76" fmla="*/ 0 w 627"/>
                    <a:gd name="T77" fmla="*/ 1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7"/>
                    <a:gd name="T118" fmla="*/ 0 h 307"/>
                    <a:gd name="T119" fmla="*/ 627 w 627"/>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7" h="307">
                      <a:moveTo>
                        <a:pt x="0" y="99"/>
                      </a:moveTo>
                      <a:lnTo>
                        <a:pt x="32" y="74"/>
                      </a:lnTo>
                      <a:lnTo>
                        <a:pt x="16" y="61"/>
                      </a:lnTo>
                      <a:lnTo>
                        <a:pt x="91" y="17"/>
                      </a:lnTo>
                      <a:lnTo>
                        <a:pt x="152" y="0"/>
                      </a:lnTo>
                      <a:lnTo>
                        <a:pt x="172" y="31"/>
                      </a:lnTo>
                      <a:lnTo>
                        <a:pt x="151" y="50"/>
                      </a:lnTo>
                      <a:lnTo>
                        <a:pt x="206" y="24"/>
                      </a:lnTo>
                      <a:lnTo>
                        <a:pt x="267" y="45"/>
                      </a:lnTo>
                      <a:lnTo>
                        <a:pt x="245" y="68"/>
                      </a:lnTo>
                      <a:lnTo>
                        <a:pt x="316" y="52"/>
                      </a:lnTo>
                      <a:lnTo>
                        <a:pt x="296" y="27"/>
                      </a:lnTo>
                      <a:lnTo>
                        <a:pt x="324" y="30"/>
                      </a:lnTo>
                      <a:lnTo>
                        <a:pt x="381" y="112"/>
                      </a:lnTo>
                      <a:lnTo>
                        <a:pt x="400" y="93"/>
                      </a:lnTo>
                      <a:lnTo>
                        <a:pt x="377" y="2"/>
                      </a:lnTo>
                      <a:lnTo>
                        <a:pt x="423" y="5"/>
                      </a:lnTo>
                      <a:lnTo>
                        <a:pt x="474" y="35"/>
                      </a:lnTo>
                      <a:lnTo>
                        <a:pt x="502" y="149"/>
                      </a:lnTo>
                      <a:lnTo>
                        <a:pt x="627" y="203"/>
                      </a:lnTo>
                      <a:lnTo>
                        <a:pt x="625" y="232"/>
                      </a:lnTo>
                      <a:lnTo>
                        <a:pt x="591" y="220"/>
                      </a:lnTo>
                      <a:lnTo>
                        <a:pt x="553" y="239"/>
                      </a:lnTo>
                      <a:lnTo>
                        <a:pt x="606" y="264"/>
                      </a:lnTo>
                      <a:lnTo>
                        <a:pt x="558" y="289"/>
                      </a:lnTo>
                      <a:lnTo>
                        <a:pt x="477" y="277"/>
                      </a:lnTo>
                      <a:lnTo>
                        <a:pt x="431" y="245"/>
                      </a:lnTo>
                      <a:lnTo>
                        <a:pt x="328" y="297"/>
                      </a:lnTo>
                      <a:lnTo>
                        <a:pt x="198" y="307"/>
                      </a:lnTo>
                      <a:lnTo>
                        <a:pt x="173" y="259"/>
                      </a:lnTo>
                      <a:lnTo>
                        <a:pt x="102" y="255"/>
                      </a:lnTo>
                      <a:lnTo>
                        <a:pt x="57" y="214"/>
                      </a:lnTo>
                      <a:lnTo>
                        <a:pt x="238" y="188"/>
                      </a:lnTo>
                      <a:lnTo>
                        <a:pt x="49" y="176"/>
                      </a:lnTo>
                      <a:lnTo>
                        <a:pt x="25" y="150"/>
                      </a:lnTo>
                      <a:lnTo>
                        <a:pt x="121" y="121"/>
                      </a:lnTo>
                      <a:lnTo>
                        <a:pt x="32" y="126"/>
                      </a:lnTo>
                      <a:lnTo>
                        <a:pt x="39" y="112"/>
                      </a:lnTo>
                      <a:lnTo>
                        <a:pt x="0" y="99"/>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22" name="Freeform 369"/>
                <p:cNvSpPr>
                  <a:spLocks noChangeAspect="1"/>
                </p:cNvSpPr>
                <p:nvPr/>
              </p:nvSpPr>
              <p:spPr bwMode="gray">
                <a:xfrm>
                  <a:off x="1718326" y="1555488"/>
                  <a:ext cx="260967" cy="127754"/>
                </a:xfrm>
                <a:custGeom>
                  <a:avLst/>
                  <a:gdLst>
                    <a:gd name="T0" fmla="*/ 0 w 424"/>
                    <a:gd name="T1" fmla="*/ 1 h 170"/>
                    <a:gd name="T2" fmla="*/ 0 w 424"/>
                    <a:gd name="T3" fmla="*/ 1 h 170"/>
                    <a:gd name="T4" fmla="*/ 0 w 424"/>
                    <a:gd name="T5" fmla="*/ 1 h 170"/>
                    <a:gd name="T6" fmla="*/ 0 w 424"/>
                    <a:gd name="T7" fmla="*/ 1 h 170"/>
                    <a:gd name="T8" fmla="*/ 0 w 424"/>
                    <a:gd name="T9" fmla="*/ 1 h 170"/>
                    <a:gd name="T10" fmla="*/ 0 w 424"/>
                    <a:gd name="T11" fmla="*/ 1 h 170"/>
                    <a:gd name="T12" fmla="*/ 0 w 424"/>
                    <a:gd name="T13" fmla="*/ 1 h 170"/>
                    <a:gd name="T14" fmla="*/ 0 w 424"/>
                    <a:gd name="T15" fmla="*/ 1 h 170"/>
                    <a:gd name="T16" fmla="*/ 0 w 424"/>
                    <a:gd name="T17" fmla="*/ 1 h 170"/>
                    <a:gd name="T18" fmla="*/ 0 w 424"/>
                    <a:gd name="T19" fmla="*/ 1 h 170"/>
                    <a:gd name="T20" fmla="*/ 0 w 424"/>
                    <a:gd name="T21" fmla="*/ 1 h 170"/>
                    <a:gd name="T22" fmla="*/ 0 w 424"/>
                    <a:gd name="T23" fmla="*/ 1 h 170"/>
                    <a:gd name="T24" fmla="*/ 0 w 424"/>
                    <a:gd name="T25" fmla="*/ 1 h 170"/>
                    <a:gd name="T26" fmla="*/ 0 w 424"/>
                    <a:gd name="T27" fmla="*/ 1 h 170"/>
                    <a:gd name="T28" fmla="*/ 0 w 424"/>
                    <a:gd name="T29" fmla="*/ 1 h 170"/>
                    <a:gd name="T30" fmla="*/ 0 w 424"/>
                    <a:gd name="T31" fmla="*/ 1 h 170"/>
                    <a:gd name="T32" fmla="*/ 0 w 424"/>
                    <a:gd name="T33" fmla="*/ 0 h 170"/>
                    <a:gd name="T34" fmla="*/ 0 w 424"/>
                    <a:gd name="T35" fmla="*/ 1 h 170"/>
                    <a:gd name="T36" fmla="*/ 0 w 424"/>
                    <a:gd name="T37" fmla="*/ 1 h 170"/>
                    <a:gd name="T38" fmla="*/ 0 w 424"/>
                    <a:gd name="T39" fmla="*/ 1 h 170"/>
                    <a:gd name="T40" fmla="*/ 0 w 424"/>
                    <a:gd name="T41" fmla="*/ 1 h 170"/>
                    <a:gd name="T42" fmla="*/ 0 w 424"/>
                    <a:gd name="T43" fmla="*/ 1 h 170"/>
                    <a:gd name="T44" fmla="*/ 0 w 424"/>
                    <a:gd name="T45" fmla="*/ 1 h 170"/>
                    <a:gd name="T46" fmla="*/ 0 w 424"/>
                    <a:gd name="T47" fmla="*/ 1 h 170"/>
                    <a:gd name="T48" fmla="*/ 0 w 424"/>
                    <a:gd name="T49" fmla="*/ 1 h 170"/>
                    <a:gd name="T50" fmla="*/ 0 w 424"/>
                    <a:gd name="T51" fmla="*/ 1 h 170"/>
                    <a:gd name="T52" fmla="*/ 0 w 424"/>
                    <a:gd name="T53" fmla="*/ 1 h 170"/>
                    <a:gd name="T54" fmla="*/ 0 w 424"/>
                    <a:gd name="T55" fmla="*/ 1 h 170"/>
                    <a:gd name="T56" fmla="*/ 0 w 424"/>
                    <a:gd name="T57" fmla="*/ 1 h 170"/>
                    <a:gd name="T58" fmla="*/ 0 w 424"/>
                    <a:gd name="T59" fmla="*/ 1 h 170"/>
                    <a:gd name="T60" fmla="*/ 0 w 424"/>
                    <a:gd name="T61" fmla="*/ 1 h 170"/>
                    <a:gd name="T62" fmla="*/ 0 w 424"/>
                    <a:gd name="T63" fmla="*/ 1 h 170"/>
                    <a:gd name="T64" fmla="*/ 0 w 424"/>
                    <a:gd name="T65" fmla="*/ 1 h 170"/>
                    <a:gd name="T66" fmla="*/ 0 w 424"/>
                    <a:gd name="T67" fmla="*/ 1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4"/>
                    <a:gd name="T103" fmla="*/ 0 h 170"/>
                    <a:gd name="T104" fmla="*/ 424 w 42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4" h="170">
                      <a:moveTo>
                        <a:pt x="0" y="113"/>
                      </a:moveTo>
                      <a:lnTo>
                        <a:pt x="15" y="99"/>
                      </a:lnTo>
                      <a:lnTo>
                        <a:pt x="89" y="83"/>
                      </a:lnTo>
                      <a:lnTo>
                        <a:pt x="15" y="86"/>
                      </a:lnTo>
                      <a:lnTo>
                        <a:pt x="100" y="69"/>
                      </a:lnTo>
                      <a:lnTo>
                        <a:pt x="31" y="69"/>
                      </a:lnTo>
                      <a:lnTo>
                        <a:pt x="37" y="50"/>
                      </a:lnTo>
                      <a:lnTo>
                        <a:pt x="102" y="49"/>
                      </a:lnTo>
                      <a:lnTo>
                        <a:pt x="57" y="45"/>
                      </a:lnTo>
                      <a:lnTo>
                        <a:pt x="93" y="28"/>
                      </a:lnTo>
                      <a:lnTo>
                        <a:pt x="178" y="49"/>
                      </a:lnTo>
                      <a:lnTo>
                        <a:pt x="221" y="92"/>
                      </a:lnTo>
                      <a:lnTo>
                        <a:pt x="302" y="94"/>
                      </a:lnTo>
                      <a:lnTo>
                        <a:pt x="270" y="69"/>
                      </a:lnTo>
                      <a:lnTo>
                        <a:pt x="288" y="52"/>
                      </a:lnTo>
                      <a:lnTo>
                        <a:pt x="253" y="32"/>
                      </a:lnTo>
                      <a:lnTo>
                        <a:pt x="309" y="0"/>
                      </a:lnTo>
                      <a:lnTo>
                        <a:pt x="333" y="38"/>
                      </a:lnTo>
                      <a:lnTo>
                        <a:pt x="316" y="55"/>
                      </a:lnTo>
                      <a:lnTo>
                        <a:pt x="347" y="60"/>
                      </a:lnTo>
                      <a:lnTo>
                        <a:pt x="336" y="80"/>
                      </a:lnTo>
                      <a:lnTo>
                        <a:pt x="376" y="85"/>
                      </a:lnTo>
                      <a:lnTo>
                        <a:pt x="397" y="59"/>
                      </a:lnTo>
                      <a:lnTo>
                        <a:pt x="424" y="90"/>
                      </a:lnTo>
                      <a:lnTo>
                        <a:pt x="403" y="127"/>
                      </a:lnTo>
                      <a:lnTo>
                        <a:pt x="311" y="125"/>
                      </a:lnTo>
                      <a:lnTo>
                        <a:pt x="172" y="170"/>
                      </a:lnTo>
                      <a:lnTo>
                        <a:pt x="115" y="147"/>
                      </a:lnTo>
                      <a:lnTo>
                        <a:pt x="233" y="109"/>
                      </a:lnTo>
                      <a:lnTo>
                        <a:pt x="132" y="132"/>
                      </a:lnTo>
                      <a:lnTo>
                        <a:pt x="149" y="101"/>
                      </a:lnTo>
                      <a:lnTo>
                        <a:pt x="97" y="134"/>
                      </a:lnTo>
                      <a:lnTo>
                        <a:pt x="37" y="125"/>
                      </a:lnTo>
                      <a:lnTo>
                        <a:pt x="0" y="11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23" name="Freeform 370"/>
                <p:cNvSpPr>
                  <a:spLocks noChangeAspect="1"/>
                </p:cNvSpPr>
                <p:nvPr/>
              </p:nvSpPr>
              <p:spPr bwMode="gray">
                <a:xfrm>
                  <a:off x="1979293" y="1421993"/>
                  <a:ext cx="135074" cy="83255"/>
                </a:xfrm>
                <a:custGeom>
                  <a:avLst/>
                  <a:gdLst>
                    <a:gd name="T0" fmla="*/ 0 w 220"/>
                    <a:gd name="T1" fmla="*/ 0 h 106"/>
                    <a:gd name="T2" fmla="*/ 0 w 220"/>
                    <a:gd name="T3" fmla="*/ 1 h 106"/>
                    <a:gd name="T4" fmla="*/ 0 w 220"/>
                    <a:gd name="T5" fmla="*/ 1 h 106"/>
                    <a:gd name="T6" fmla="*/ 0 w 220"/>
                    <a:gd name="T7" fmla="*/ 1 h 106"/>
                    <a:gd name="T8" fmla="*/ 0 w 220"/>
                    <a:gd name="T9" fmla="*/ 1 h 106"/>
                    <a:gd name="T10" fmla="*/ 0 w 220"/>
                    <a:gd name="T11" fmla="*/ 1 h 106"/>
                    <a:gd name="T12" fmla="*/ 0 w 220"/>
                    <a:gd name="T13" fmla="*/ 1 h 106"/>
                    <a:gd name="T14" fmla="*/ 0 w 220"/>
                    <a:gd name="T15" fmla="*/ 1 h 106"/>
                    <a:gd name="T16" fmla="*/ 0 w 220"/>
                    <a:gd name="T17" fmla="*/ 1 h 106"/>
                    <a:gd name="T18" fmla="*/ 0 w 220"/>
                    <a:gd name="T19" fmla="*/ 1 h 106"/>
                    <a:gd name="T20" fmla="*/ 0 w 220"/>
                    <a:gd name="T21" fmla="*/ 1 h 106"/>
                    <a:gd name="T22" fmla="*/ 0 w 220"/>
                    <a:gd name="T23" fmla="*/ 0 h 106"/>
                    <a:gd name="T24" fmla="*/ 0 w 220"/>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06"/>
                    <a:gd name="T41" fmla="*/ 220 w 22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06">
                      <a:moveTo>
                        <a:pt x="0" y="0"/>
                      </a:moveTo>
                      <a:lnTo>
                        <a:pt x="18" y="38"/>
                      </a:lnTo>
                      <a:lnTo>
                        <a:pt x="72" y="38"/>
                      </a:lnTo>
                      <a:lnTo>
                        <a:pt x="55" y="46"/>
                      </a:lnTo>
                      <a:lnTo>
                        <a:pt x="67" y="59"/>
                      </a:lnTo>
                      <a:lnTo>
                        <a:pt x="21" y="65"/>
                      </a:lnTo>
                      <a:lnTo>
                        <a:pt x="98" y="79"/>
                      </a:lnTo>
                      <a:lnTo>
                        <a:pt x="220" y="106"/>
                      </a:lnTo>
                      <a:lnTo>
                        <a:pt x="202" y="45"/>
                      </a:lnTo>
                      <a:lnTo>
                        <a:pt x="113" y="8"/>
                      </a:lnTo>
                      <a:lnTo>
                        <a:pt x="84" y="24"/>
                      </a:lnTo>
                      <a:lnTo>
                        <a:pt x="76" y="0"/>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24" name="Freeform 371"/>
                <p:cNvSpPr>
                  <a:spLocks noChangeAspect="1"/>
                </p:cNvSpPr>
                <p:nvPr/>
              </p:nvSpPr>
              <p:spPr bwMode="gray">
                <a:xfrm>
                  <a:off x="2043552" y="1577020"/>
                  <a:ext cx="106223" cy="76078"/>
                </a:xfrm>
                <a:custGeom>
                  <a:avLst/>
                  <a:gdLst>
                    <a:gd name="T0" fmla="*/ 0 w 177"/>
                    <a:gd name="T1" fmla="*/ 0 h 107"/>
                    <a:gd name="T2" fmla="*/ 0 w 177"/>
                    <a:gd name="T3" fmla="*/ 0 h 107"/>
                    <a:gd name="T4" fmla="*/ 0 w 177"/>
                    <a:gd name="T5" fmla="*/ 0 h 107"/>
                    <a:gd name="T6" fmla="*/ 0 w 177"/>
                    <a:gd name="T7" fmla="*/ 0 h 107"/>
                    <a:gd name="T8" fmla="*/ 0 w 177"/>
                    <a:gd name="T9" fmla="*/ 0 h 107"/>
                    <a:gd name="T10" fmla="*/ 0 w 177"/>
                    <a:gd name="T11" fmla="*/ 0 h 107"/>
                    <a:gd name="T12" fmla="*/ 0 w 177"/>
                    <a:gd name="T13" fmla="*/ 0 h 107"/>
                    <a:gd name="T14" fmla="*/ 0 w 177"/>
                    <a:gd name="T15" fmla="*/ 0 h 107"/>
                    <a:gd name="T16" fmla="*/ 0 w 177"/>
                    <a:gd name="T17" fmla="*/ 0 h 107"/>
                    <a:gd name="T18" fmla="*/ 0 w 177"/>
                    <a:gd name="T19" fmla="*/ 0 h 107"/>
                    <a:gd name="T20" fmla="*/ 0 w 177"/>
                    <a:gd name="T21" fmla="*/ 0 h 107"/>
                    <a:gd name="T22" fmla="*/ 0 w 177"/>
                    <a:gd name="T23" fmla="*/ 0 h 107"/>
                    <a:gd name="T24" fmla="*/ 0 w 177"/>
                    <a:gd name="T25" fmla="*/ 0 h 107"/>
                    <a:gd name="T26" fmla="*/ 0 w 177"/>
                    <a:gd name="T27" fmla="*/ 0 h 107"/>
                    <a:gd name="T28" fmla="*/ 0 w 177"/>
                    <a:gd name="T29" fmla="*/ 0 h 107"/>
                    <a:gd name="T30" fmla="*/ 0 w 177"/>
                    <a:gd name="T31" fmla="*/ 0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07"/>
                    <a:gd name="T50" fmla="*/ 177 w 177"/>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07">
                      <a:moveTo>
                        <a:pt x="0" y="69"/>
                      </a:moveTo>
                      <a:lnTo>
                        <a:pt x="20" y="44"/>
                      </a:lnTo>
                      <a:lnTo>
                        <a:pt x="54" y="49"/>
                      </a:lnTo>
                      <a:lnTo>
                        <a:pt x="11" y="23"/>
                      </a:lnTo>
                      <a:lnTo>
                        <a:pt x="21" y="7"/>
                      </a:lnTo>
                      <a:lnTo>
                        <a:pt x="92" y="41"/>
                      </a:lnTo>
                      <a:lnTo>
                        <a:pt x="52" y="5"/>
                      </a:lnTo>
                      <a:lnTo>
                        <a:pt x="158" y="0"/>
                      </a:lnTo>
                      <a:lnTo>
                        <a:pt x="177" y="79"/>
                      </a:lnTo>
                      <a:lnTo>
                        <a:pt x="156" y="66"/>
                      </a:lnTo>
                      <a:lnTo>
                        <a:pt x="153" y="107"/>
                      </a:lnTo>
                      <a:lnTo>
                        <a:pt x="68" y="102"/>
                      </a:lnTo>
                      <a:lnTo>
                        <a:pt x="85" y="91"/>
                      </a:lnTo>
                      <a:lnTo>
                        <a:pt x="63" y="76"/>
                      </a:lnTo>
                      <a:lnTo>
                        <a:pt x="124" y="55"/>
                      </a:lnTo>
                      <a:lnTo>
                        <a:pt x="0" y="69"/>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25" name="Freeform 372"/>
                <p:cNvSpPr>
                  <a:spLocks noChangeAspect="1"/>
                </p:cNvSpPr>
                <p:nvPr/>
              </p:nvSpPr>
              <p:spPr bwMode="gray">
                <a:xfrm>
                  <a:off x="2046175" y="1713387"/>
                  <a:ext cx="124582" cy="124883"/>
                </a:xfrm>
                <a:custGeom>
                  <a:avLst/>
                  <a:gdLst>
                    <a:gd name="T0" fmla="*/ 0 w 206"/>
                    <a:gd name="T1" fmla="*/ 1 h 169"/>
                    <a:gd name="T2" fmla="*/ 0 w 206"/>
                    <a:gd name="T3" fmla="*/ 1 h 169"/>
                    <a:gd name="T4" fmla="*/ 0 w 206"/>
                    <a:gd name="T5" fmla="*/ 1 h 169"/>
                    <a:gd name="T6" fmla="*/ 0 w 206"/>
                    <a:gd name="T7" fmla="*/ 1 h 169"/>
                    <a:gd name="T8" fmla="*/ 0 w 206"/>
                    <a:gd name="T9" fmla="*/ 1 h 169"/>
                    <a:gd name="T10" fmla="*/ 0 w 206"/>
                    <a:gd name="T11" fmla="*/ 1 h 169"/>
                    <a:gd name="T12" fmla="*/ 0 w 206"/>
                    <a:gd name="T13" fmla="*/ 1 h 169"/>
                    <a:gd name="T14" fmla="*/ 0 w 206"/>
                    <a:gd name="T15" fmla="*/ 1 h 169"/>
                    <a:gd name="T16" fmla="*/ 0 w 206"/>
                    <a:gd name="T17" fmla="*/ 0 h 169"/>
                    <a:gd name="T18" fmla="*/ 0 w 206"/>
                    <a:gd name="T19" fmla="*/ 1 h 169"/>
                    <a:gd name="T20" fmla="*/ 0 w 206"/>
                    <a:gd name="T21" fmla="*/ 1 h 169"/>
                    <a:gd name="T22" fmla="*/ 0 w 206"/>
                    <a:gd name="T23" fmla="*/ 1 h 169"/>
                    <a:gd name="T24" fmla="*/ 0 w 206"/>
                    <a:gd name="T25" fmla="*/ 1 h 169"/>
                    <a:gd name="T26" fmla="*/ 0 w 206"/>
                    <a:gd name="T27" fmla="*/ 1 h 169"/>
                    <a:gd name="T28" fmla="*/ 0 w 206"/>
                    <a:gd name="T29" fmla="*/ 1 h 169"/>
                    <a:gd name="T30" fmla="*/ 0 w 206"/>
                    <a:gd name="T31" fmla="*/ 1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
                    <a:gd name="T49" fmla="*/ 0 h 169"/>
                    <a:gd name="T50" fmla="*/ 206 w 206"/>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 h="169">
                      <a:moveTo>
                        <a:pt x="0" y="85"/>
                      </a:moveTo>
                      <a:lnTo>
                        <a:pt x="10" y="63"/>
                      </a:lnTo>
                      <a:lnTo>
                        <a:pt x="79" y="76"/>
                      </a:lnTo>
                      <a:lnTo>
                        <a:pt x="69" y="49"/>
                      </a:lnTo>
                      <a:lnTo>
                        <a:pt x="87" y="51"/>
                      </a:lnTo>
                      <a:lnTo>
                        <a:pt x="42" y="36"/>
                      </a:lnTo>
                      <a:lnTo>
                        <a:pt x="63" y="28"/>
                      </a:lnTo>
                      <a:lnTo>
                        <a:pt x="43" y="15"/>
                      </a:lnTo>
                      <a:lnTo>
                        <a:pt x="174" y="0"/>
                      </a:lnTo>
                      <a:lnTo>
                        <a:pt x="179" y="37"/>
                      </a:lnTo>
                      <a:lnTo>
                        <a:pt x="139" y="68"/>
                      </a:lnTo>
                      <a:lnTo>
                        <a:pt x="199" y="76"/>
                      </a:lnTo>
                      <a:lnTo>
                        <a:pt x="206" y="136"/>
                      </a:lnTo>
                      <a:lnTo>
                        <a:pt x="118" y="169"/>
                      </a:lnTo>
                      <a:lnTo>
                        <a:pt x="79" y="121"/>
                      </a:lnTo>
                      <a:lnTo>
                        <a:pt x="0" y="8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26" name="Freeform 373"/>
                <p:cNvSpPr>
                  <a:spLocks noChangeAspect="1"/>
                </p:cNvSpPr>
                <p:nvPr/>
              </p:nvSpPr>
              <p:spPr bwMode="gray">
                <a:xfrm>
                  <a:off x="2134038" y="1446395"/>
                  <a:ext cx="77372" cy="63159"/>
                </a:xfrm>
                <a:custGeom>
                  <a:avLst/>
                  <a:gdLst>
                    <a:gd name="T0" fmla="*/ 0 w 124"/>
                    <a:gd name="T1" fmla="*/ 0 h 86"/>
                    <a:gd name="T2" fmla="*/ 0 w 124"/>
                    <a:gd name="T3" fmla="*/ 1 h 86"/>
                    <a:gd name="T4" fmla="*/ 0 w 124"/>
                    <a:gd name="T5" fmla="*/ 1 h 86"/>
                    <a:gd name="T6" fmla="*/ 0 w 124"/>
                    <a:gd name="T7" fmla="*/ 1 h 86"/>
                    <a:gd name="T8" fmla="*/ 0 w 124"/>
                    <a:gd name="T9" fmla="*/ 1 h 86"/>
                    <a:gd name="T10" fmla="*/ 0 w 124"/>
                    <a:gd name="T11" fmla="*/ 1 h 86"/>
                    <a:gd name="T12" fmla="*/ 0 w 124"/>
                    <a:gd name="T13" fmla="*/ 1 h 86"/>
                    <a:gd name="T14" fmla="*/ 0 w 124"/>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86"/>
                    <a:gd name="T26" fmla="*/ 124 w 124"/>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86">
                      <a:moveTo>
                        <a:pt x="0" y="0"/>
                      </a:moveTo>
                      <a:lnTo>
                        <a:pt x="14" y="51"/>
                      </a:lnTo>
                      <a:lnTo>
                        <a:pt x="52" y="54"/>
                      </a:lnTo>
                      <a:lnTo>
                        <a:pt x="19" y="61"/>
                      </a:lnTo>
                      <a:lnTo>
                        <a:pt x="35" y="86"/>
                      </a:lnTo>
                      <a:lnTo>
                        <a:pt x="112" y="71"/>
                      </a:lnTo>
                      <a:lnTo>
                        <a:pt x="124" y="43"/>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27" name="Freeform 374"/>
                <p:cNvSpPr>
                  <a:spLocks noChangeAspect="1"/>
                </p:cNvSpPr>
                <p:nvPr/>
              </p:nvSpPr>
              <p:spPr bwMode="gray">
                <a:xfrm>
                  <a:off x="2161577" y="1542569"/>
                  <a:ext cx="369813" cy="140673"/>
                </a:xfrm>
                <a:custGeom>
                  <a:avLst/>
                  <a:gdLst>
                    <a:gd name="T0" fmla="*/ 0 w 598"/>
                    <a:gd name="T1" fmla="*/ 1 h 188"/>
                    <a:gd name="T2" fmla="*/ 0 w 598"/>
                    <a:gd name="T3" fmla="*/ 0 h 188"/>
                    <a:gd name="T4" fmla="*/ 0 w 598"/>
                    <a:gd name="T5" fmla="*/ 1 h 188"/>
                    <a:gd name="T6" fmla="*/ 0 w 598"/>
                    <a:gd name="T7" fmla="*/ 1 h 188"/>
                    <a:gd name="T8" fmla="*/ 0 w 598"/>
                    <a:gd name="T9" fmla="*/ 1 h 188"/>
                    <a:gd name="T10" fmla="*/ 0 w 598"/>
                    <a:gd name="T11" fmla="*/ 1 h 188"/>
                    <a:gd name="T12" fmla="*/ 0 w 598"/>
                    <a:gd name="T13" fmla="*/ 1 h 188"/>
                    <a:gd name="T14" fmla="*/ 0 w 598"/>
                    <a:gd name="T15" fmla="*/ 1 h 188"/>
                    <a:gd name="T16" fmla="*/ 0 w 598"/>
                    <a:gd name="T17" fmla="*/ 1 h 188"/>
                    <a:gd name="T18" fmla="*/ 0 w 598"/>
                    <a:gd name="T19" fmla="*/ 1 h 188"/>
                    <a:gd name="T20" fmla="*/ 0 w 598"/>
                    <a:gd name="T21" fmla="*/ 1 h 188"/>
                    <a:gd name="T22" fmla="*/ 0 w 598"/>
                    <a:gd name="T23" fmla="*/ 1 h 188"/>
                    <a:gd name="T24" fmla="*/ 0 w 598"/>
                    <a:gd name="T25" fmla="*/ 1 h 188"/>
                    <a:gd name="T26" fmla="*/ 0 w 598"/>
                    <a:gd name="T27" fmla="*/ 1 h 188"/>
                    <a:gd name="T28" fmla="*/ 0 w 598"/>
                    <a:gd name="T29" fmla="*/ 1 h 188"/>
                    <a:gd name="T30" fmla="*/ 0 w 598"/>
                    <a:gd name="T31" fmla="*/ 1 h 188"/>
                    <a:gd name="T32" fmla="*/ 0 w 598"/>
                    <a:gd name="T33" fmla="*/ 1 h 188"/>
                    <a:gd name="T34" fmla="*/ 0 w 598"/>
                    <a:gd name="T35" fmla="*/ 1 h 188"/>
                    <a:gd name="T36" fmla="*/ 0 w 598"/>
                    <a:gd name="T37" fmla="*/ 1 h 188"/>
                    <a:gd name="T38" fmla="*/ 0 w 598"/>
                    <a:gd name="T39" fmla="*/ 1 h 188"/>
                    <a:gd name="T40" fmla="*/ 0 w 598"/>
                    <a:gd name="T41" fmla="*/ 1 h 188"/>
                    <a:gd name="T42" fmla="*/ 0 w 598"/>
                    <a:gd name="T43" fmla="*/ 1 h 188"/>
                    <a:gd name="T44" fmla="*/ 0 w 598"/>
                    <a:gd name="T45" fmla="*/ 1 h 188"/>
                    <a:gd name="T46" fmla="*/ 0 w 598"/>
                    <a:gd name="T47" fmla="*/ 1 h 188"/>
                    <a:gd name="T48" fmla="*/ 0 w 598"/>
                    <a:gd name="T49" fmla="*/ 1 h 188"/>
                    <a:gd name="T50" fmla="*/ 0 w 598"/>
                    <a:gd name="T51" fmla="*/ 1 h 188"/>
                    <a:gd name="T52" fmla="*/ 0 w 598"/>
                    <a:gd name="T53" fmla="*/ 1 h 188"/>
                    <a:gd name="T54" fmla="*/ 0 w 598"/>
                    <a:gd name="T55" fmla="*/ 1 h 188"/>
                    <a:gd name="T56" fmla="*/ 0 w 598"/>
                    <a:gd name="T57" fmla="*/ 1 h 188"/>
                    <a:gd name="T58" fmla="*/ 0 w 598"/>
                    <a:gd name="T59" fmla="*/ 1 h 188"/>
                    <a:gd name="T60" fmla="*/ 0 w 598"/>
                    <a:gd name="T61" fmla="*/ 1 h 188"/>
                    <a:gd name="T62" fmla="*/ 0 w 598"/>
                    <a:gd name="T63" fmla="*/ 1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8"/>
                    <a:gd name="T97" fmla="*/ 0 h 188"/>
                    <a:gd name="T98" fmla="*/ 598 w 598"/>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8" h="188">
                      <a:moveTo>
                        <a:pt x="0" y="30"/>
                      </a:moveTo>
                      <a:lnTo>
                        <a:pt x="36" y="0"/>
                      </a:lnTo>
                      <a:lnTo>
                        <a:pt x="90" y="16"/>
                      </a:lnTo>
                      <a:lnTo>
                        <a:pt x="126" y="30"/>
                      </a:lnTo>
                      <a:lnTo>
                        <a:pt x="115" y="51"/>
                      </a:lnTo>
                      <a:lnTo>
                        <a:pt x="183" y="33"/>
                      </a:lnTo>
                      <a:lnTo>
                        <a:pt x="227" y="51"/>
                      </a:lnTo>
                      <a:lnTo>
                        <a:pt x="189" y="51"/>
                      </a:lnTo>
                      <a:lnTo>
                        <a:pt x="265" y="66"/>
                      </a:lnTo>
                      <a:lnTo>
                        <a:pt x="183" y="72"/>
                      </a:lnTo>
                      <a:lnTo>
                        <a:pt x="227" y="84"/>
                      </a:lnTo>
                      <a:lnTo>
                        <a:pt x="194" y="100"/>
                      </a:lnTo>
                      <a:lnTo>
                        <a:pt x="236" y="87"/>
                      </a:lnTo>
                      <a:lnTo>
                        <a:pt x="272" y="125"/>
                      </a:lnTo>
                      <a:lnTo>
                        <a:pt x="281" y="108"/>
                      </a:lnTo>
                      <a:lnTo>
                        <a:pt x="391" y="125"/>
                      </a:lnTo>
                      <a:lnTo>
                        <a:pt x="505" y="89"/>
                      </a:lnTo>
                      <a:lnTo>
                        <a:pt x="598" y="131"/>
                      </a:lnTo>
                      <a:lnTo>
                        <a:pt x="568" y="150"/>
                      </a:lnTo>
                      <a:lnTo>
                        <a:pt x="578" y="182"/>
                      </a:lnTo>
                      <a:lnTo>
                        <a:pt x="524" y="188"/>
                      </a:lnTo>
                      <a:lnTo>
                        <a:pt x="463" y="159"/>
                      </a:lnTo>
                      <a:lnTo>
                        <a:pt x="463" y="182"/>
                      </a:lnTo>
                      <a:lnTo>
                        <a:pt x="430" y="186"/>
                      </a:lnTo>
                      <a:lnTo>
                        <a:pt x="296" y="188"/>
                      </a:lnTo>
                      <a:lnTo>
                        <a:pt x="281" y="163"/>
                      </a:lnTo>
                      <a:lnTo>
                        <a:pt x="248" y="186"/>
                      </a:lnTo>
                      <a:lnTo>
                        <a:pt x="208" y="163"/>
                      </a:lnTo>
                      <a:lnTo>
                        <a:pt x="180" y="178"/>
                      </a:lnTo>
                      <a:lnTo>
                        <a:pt x="128" y="56"/>
                      </a:lnTo>
                      <a:lnTo>
                        <a:pt x="67" y="67"/>
                      </a:lnTo>
                      <a:lnTo>
                        <a:pt x="0" y="3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28" name="Freeform 375"/>
                <p:cNvSpPr>
                  <a:spLocks noChangeAspect="1"/>
                </p:cNvSpPr>
                <p:nvPr/>
              </p:nvSpPr>
              <p:spPr bwMode="gray">
                <a:xfrm>
                  <a:off x="2176003" y="1301416"/>
                  <a:ext cx="242608" cy="188043"/>
                </a:xfrm>
                <a:custGeom>
                  <a:avLst/>
                  <a:gdLst>
                    <a:gd name="T0" fmla="*/ 0 w 390"/>
                    <a:gd name="T1" fmla="*/ 1 h 252"/>
                    <a:gd name="T2" fmla="*/ 0 w 390"/>
                    <a:gd name="T3" fmla="*/ 1 h 252"/>
                    <a:gd name="T4" fmla="*/ 0 w 390"/>
                    <a:gd name="T5" fmla="*/ 1 h 252"/>
                    <a:gd name="T6" fmla="*/ 0 w 390"/>
                    <a:gd name="T7" fmla="*/ 1 h 252"/>
                    <a:gd name="T8" fmla="*/ 0 w 390"/>
                    <a:gd name="T9" fmla="*/ 0 h 252"/>
                    <a:gd name="T10" fmla="*/ 0 w 390"/>
                    <a:gd name="T11" fmla="*/ 1 h 252"/>
                    <a:gd name="T12" fmla="*/ 0 w 390"/>
                    <a:gd name="T13" fmla="*/ 1 h 252"/>
                    <a:gd name="T14" fmla="*/ 0 w 390"/>
                    <a:gd name="T15" fmla="*/ 1 h 252"/>
                    <a:gd name="T16" fmla="*/ 0 w 390"/>
                    <a:gd name="T17" fmla="*/ 1 h 252"/>
                    <a:gd name="T18" fmla="*/ 0 w 390"/>
                    <a:gd name="T19" fmla="*/ 1 h 252"/>
                    <a:gd name="T20" fmla="*/ 0 w 390"/>
                    <a:gd name="T21" fmla="*/ 1 h 252"/>
                    <a:gd name="T22" fmla="*/ 0 w 390"/>
                    <a:gd name="T23" fmla="*/ 1 h 252"/>
                    <a:gd name="T24" fmla="*/ 0 w 390"/>
                    <a:gd name="T25" fmla="*/ 1 h 252"/>
                    <a:gd name="T26" fmla="*/ 0 w 390"/>
                    <a:gd name="T27" fmla="*/ 1 h 252"/>
                    <a:gd name="T28" fmla="*/ 0 w 390"/>
                    <a:gd name="T29" fmla="*/ 1 h 252"/>
                    <a:gd name="T30" fmla="*/ 0 w 390"/>
                    <a:gd name="T31" fmla="*/ 1 h 252"/>
                    <a:gd name="T32" fmla="*/ 0 w 390"/>
                    <a:gd name="T33" fmla="*/ 1 h 252"/>
                    <a:gd name="T34" fmla="*/ 0 w 390"/>
                    <a:gd name="T35" fmla="*/ 1 h 252"/>
                    <a:gd name="T36" fmla="*/ 0 w 390"/>
                    <a:gd name="T37" fmla="*/ 1 h 252"/>
                    <a:gd name="T38" fmla="*/ 0 w 390"/>
                    <a:gd name="T39" fmla="*/ 1 h 252"/>
                    <a:gd name="T40" fmla="*/ 0 w 390"/>
                    <a:gd name="T41" fmla="*/ 1 h 252"/>
                    <a:gd name="T42" fmla="*/ 0 w 390"/>
                    <a:gd name="T43" fmla="*/ 1 h 252"/>
                    <a:gd name="T44" fmla="*/ 0 w 390"/>
                    <a:gd name="T45" fmla="*/ 1 h 252"/>
                    <a:gd name="T46" fmla="*/ 0 w 390"/>
                    <a:gd name="T47" fmla="*/ 1 h 252"/>
                    <a:gd name="T48" fmla="*/ 0 w 390"/>
                    <a:gd name="T49" fmla="*/ 1 h 252"/>
                    <a:gd name="T50" fmla="*/ 0 w 390"/>
                    <a:gd name="T51" fmla="*/ 1 h 252"/>
                    <a:gd name="T52" fmla="*/ 0 w 390"/>
                    <a:gd name="T53" fmla="*/ 1 h 252"/>
                    <a:gd name="T54" fmla="*/ 0 w 390"/>
                    <a:gd name="T55" fmla="*/ 1 h 252"/>
                    <a:gd name="T56" fmla="*/ 0 w 390"/>
                    <a:gd name="T57" fmla="*/ 1 h 252"/>
                    <a:gd name="T58" fmla="*/ 0 w 390"/>
                    <a:gd name="T59" fmla="*/ 1 h 252"/>
                    <a:gd name="T60" fmla="*/ 0 w 390"/>
                    <a:gd name="T61" fmla="*/ 1 h 252"/>
                    <a:gd name="T62" fmla="*/ 0 w 390"/>
                    <a:gd name="T63" fmla="*/ 1 h 252"/>
                    <a:gd name="T64" fmla="*/ 0 w 390"/>
                    <a:gd name="T65" fmla="*/ 1 h 252"/>
                    <a:gd name="T66" fmla="*/ 0 w 390"/>
                    <a:gd name="T67" fmla="*/ 1 h 252"/>
                    <a:gd name="T68" fmla="*/ 0 w 390"/>
                    <a:gd name="T69" fmla="*/ 1 h 252"/>
                    <a:gd name="T70" fmla="*/ 0 w 390"/>
                    <a:gd name="T71" fmla="*/ 1 h 252"/>
                    <a:gd name="T72" fmla="*/ 0 w 390"/>
                    <a:gd name="T73" fmla="*/ 1 h 252"/>
                    <a:gd name="T74" fmla="*/ 0 w 390"/>
                    <a:gd name="T75" fmla="*/ 1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0"/>
                    <a:gd name="T115" fmla="*/ 0 h 252"/>
                    <a:gd name="T116" fmla="*/ 390 w 390"/>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0" h="252">
                      <a:moveTo>
                        <a:pt x="0" y="78"/>
                      </a:moveTo>
                      <a:lnTo>
                        <a:pt x="94" y="65"/>
                      </a:lnTo>
                      <a:lnTo>
                        <a:pt x="44" y="31"/>
                      </a:lnTo>
                      <a:lnTo>
                        <a:pt x="127" y="15"/>
                      </a:lnTo>
                      <a:lnTo>
                        <a:pt x="61" y="0"/>
                      </a:lnTo>
                      <a:lnTo>
                        <a:pt x="165" y="18"/>
                      </a:lnTo>
                      <a:lnTo>
                        <a:pt x="196" y="66"/>
                      </a:lnTo>
                      <a:lnTo>
                        <a:pt x="250" y="67"/>
                      </a:lnTo>
                      <a:lnTo>
                        <a:pt x="270" y="100"/>
                      </a:lnTo>
                      <a:lnTo>
                        <a:pt x="274" y="77"/>
                      </a:lnTo>
                      <a:lnTo>
                        <a:pt x="302" y="78"/>
                      </a:lnTo>
                      <a:lnTo>
                        <a:pt x="290" y="100"/>
                      </a:lnTo>
                      <a:lnTo>
                        <a:pt x="321" y="116"/>
                      </a:lnTo>
                      <a:lnTo>
                        <a:pt x="302" y="138"/>
                      </a:lnTo>
                      <a:lnTo>
                        <a:pt x="363" y="136"/>
                      </a:lnTo>
                      <a:lnTo>
                        <a:pt x="390" y="169"/>
                      </a:lnTo>
                      <a:lnTo>
                        <a:pt x="316" y="180"/>
                      </a:lnTo>
                      <a:lnTo>
                        <a:pt x="296" y="210"/>
                      </a:lnTo>
                      <a:lnTo>
                        <a:pt x="281" y="179"/>
                      </a:lnTo>
                      <a:lnTo>
                        <a:pt x="262" y="251"/>
                      </a:lnTo>
                      <a:lnTo>
                        <a:pt x="214" y="213"/>
                      </a:lnTo>
                      <a:lnTo>
                        <a:pt x="239" y="252"/>
                      </a:lnTo>
                      <a:lnTo>
                        <a:pt x="147" y="246"/>
                      </a:lnTo>
                      <a:lnTo>
                        <a:pt x="119" y="226"/>
                      </a:lnTo>
                      <a:lnTo>
                        <a:pt x="162" y="223"/>
                      </a:lnTo>
                      <a:lnTo>
                        <a:pt x="116" y="217"/>
                      </a:lnTo>
                      <a:lnTo>
                        <a:pt x="103" y="204"/>
                      </a:lnTo>
                      <a:lnTo>
                        <a:pt x="127" y="203"/>
                      </a:lnTo>
                      <a:lnTo>
                        <a:pt x="88" y="187"/>
                      </a:lnTo>
                      <a:lnTo>
                        <a:pt x="212" y="164"/>
                      </a:lnTo>
                      <a:lnTo>
                        <a:pt x="61" y="169"/>
                      </a:lnTo>
                      <a:lnTo>
                        <a:pt x="34" y="144"/>
                      </a:lnTo>
                      <a:lnTo>
                        <a:pt x="88" y="133"/>
                      </a:lnTo>
                      <a:lnTo>
                        <a:pt x="6" y="116"/>
                      </a:lnTo>
                      <a:lnTo>
                        <a:pt x="25" y="115"/>
                      </a:lnTo>
                      <a:lnTo>
                        <a:pt x="1" y="98"/>
                      </a:lnTo>
                      <a:lnTo>
                        <a:pt x="94" y="98"/>
                      </a:lnTo>
                      <a:lnTo>
                        <a:pt x="0" y="7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29" name="Freeform 376"/>
                <p:cNvSpPr>
                  <a:spLocks noChangeAspect="1"/>
                </p:cNvSpPr>
                <p:nvPr/>
              </p:nvSpPr>
              <p:spPr bwMode="gray">
                <a:xfrm>
                  <a:off x="2176003" y="1625825"/>
                  <a:ext cx="59013" cy="48805"/>
                </a:xfrm>
                <a:custGeom>
                  <a:avLst/>
                  <a:gdLst>
                    <a:gd name="T0" fmla="*/ 0 w 94"/>
                    <a:gd name="T1" fmla="*/ 1 h 65"/>
                    <a:gd name="T2" fmla="*/ 0 w 94"/>
                    <a:gd name="T3" fmla="*/ 0 h 65"/>
                    <a:gd name="T4" fmla="*/ 0 w 94"/>
                    <a:gd name="T5" fmla="*/ 1 h 65"/>
                    <a:gd name="T6" fmla="*/ 0 w 94"/>
                    <a:gd name="T7" fmla="*/ 1 h 65"/>
                    <a:gd name="T8" fmla="*/ 0 w 94"/>
                    <a:gd name="T9" fmla="*/ 1 h 65"/>
                    <a:gd name="T10" fmla="*/ 0 60000 65536"/>
                    <a:gd name="T11" fmla="*/ 0 60000 65536"/>
                    <a:gd name="T12" fmla="*/ 0 60000 65536"/>
                    <a:gd name="T13" fmla="*/ 0 60000 65536"/>
                    <a:gd name="T14" fmla="*/ 0 60000 65536"/>
                    <a:gd name="T15" fmla="*/ 0 w 94"/>
                    <a:gd name="T16" fmla="*/ 0 h 65"/>
                    <a:gd name="T17" fmla="*/ 94 w 94"/>
                    <a:gd name="T18" fmla="*/ 65 h 65"/>
                  </a:gdLst>
                  <a:ahLst/>
                  <a:cxnLst>
                    <a:cxn ang="T10">
                      <a:pos x="T0" y="T1"/>
                    </a:cxn>
                    <a:cxn ang="T11">
                      <a:pos x="T2" y="T3"/>
                    </a:cxn>
                    <a:cxn ang="T12">
                      <a:pos x="T4" y="T5"/>
                    </a:cxn>
                    <a:cxn ang="T13">
                      <a:pos x="T6" y="T7"/>
                    </a:cxn>
                    <a:cxn ang="T14">
                      <a:pos x="T8" y="T9"/>
                    </a:cxn>
                  </a:cxnLst>
                  <a:rect l="T15" t="T16" r="T17" b="T18"/>
                  <a:pathLst>
                    <a:path w="94" h="65">
                      <a:moveTo>
                        <a:pt x="0" y="44"/>
                      </a:moveTo>
                      <a:lnTo>
                        <a:pt x="16" y="0"/>
                      </a:lnTo>
                      <a:lnTo>
                        <a:pt x="77" y="13"/>
                      </a:lnTo>
                      <a:lnTo>
                        <a:pt x="94" y="65"/>
                      </a:lnTo>
                      <a:lnTo>
                        <a:pt x="0" y="4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30" name="Freeform 377"/>
                <p:cNvSpPr>
                  <a:spLocks noChangeAspect="1"/>
                </p:cNvSpPr>
                <p:nvPr/>
              </p:nvSpPr>
              <p:spPr bwMode="gray">
                <a:xfrm>
                  <a:off x="2177314" y="1509554"/>
                  <a:ext cx="64258" cy="17225"/>
                </a:xfrm>
                <a:custGeom>
                  <a:avLst/>
                  <a:gdLst>
                    <a:gd name="T0" fmla="*/ 0 w 107"/>
                    <a:gd name="T1" fmla="*/ 1 h 22"/>
                    <a:gd name="T2" fmla="*/ 0 w 107"/>
                    <a:gd name="T3" fmla="*/ 1 h 22"/>
                    <a:gd name="T4" fmla="*/ 0 w 107"/>
                    <a:gd name="T5" fmla="*/ 1 h 22"/>
                    <a:gd name="T6" fmla="*/ 0 w 107"/>
                    <a:gd name="T7" fmla="*/ 0 h 22"/>
                    <a:gd name="T8" fmla="*/ 0 w 107"/>
                    <a:gd name="T9" fmla="*/ 1 h 22"/>
                    <a:gd name="T10" fmla="*/ 0 60000 65536"/>
                    <a:gd name="T11" fmla="*/ 0 60000 65536"/>
                    <a:gd name="T12" fmla="*/ 0 60000 65536"/>
                    <a:gd name="T13" fmla="*/ 0 60000 65536"/>
                    <a:gd name="T14" fmla="*/ 0 60000 65536"/>
                    <a:gd name="T15" fmla="*/ 0 w 107"/>
                    <a:gd name="T16" fmla="*/ 0 h 22"/>
                    <a:gd name="T17" fmla="*/ 107 w 107"/>
                    <a:gd name="T18" fmla="*/ 22 h 22"/>
                  </a:gdLst>
                  <a:ahLst/>
                  <a:cxnLst>
                    <a:cxn ang="T10">
                      <a:pos x="T0" y="T1"/>
                    </a:cxn>
                    <a:cxn ang="T11">
                      <a:pos x="T2" y="T3"/>
                    </a:cxn>
                    <a:cxn ang="T12">
                      <a:pos x="T4" y="T5"/>
                    </a:cxn>
                    <a:cxn ang="T13">
                      <a:pos x="T6" y="T7"/>
                    </a:cxn>
                    <a:cxn ang="T14">
                      <a:pos x="T8" y="T9"/>
                    </a:cxn>
                  </a:cxnLst>
                  <a:rect l="T15" t="T16" r="T17" b="T18"/>
                  <a:pathLst>
                    <a:path w="107" h="22">
                      <a:moveTo>
                        <a:pt x="0" y="8"/>
                      </a:moveTo>
                      <a:lnTo>
                        <a:pt x="25" y="22"/>
                      </a:lnTo>
                      <a:lnTo>
                        <a:pt x="107" y="8"/>
                      </a:lnTo>
                      <a:lnTo>
                        <a:pt x="29" y="0"/>
                      </a:lnTo>
                      <a:lnTo>
                        <a:pt x="0" y="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31" name="Freeform 378"/>
                <p:cNvSpPr>
                  <a:spLocks noChangeAspect="1"/>
                </p:cNvSpPr>
                <p:nvPr/>
              </p:nvSpPr>
              <p:spPr bwMode="gray">
                <a:xfrm>
                  <a:off x="2187805" y="1704774"/>
                  <a:ext cx="114091" cy="100481"/>
                </a:xfrm>
                <a:custGeom>
                  <a:avLst/>
                  <a:gdLst>
                    <a:gd name="T0" fmla="*/ 0 w 186"/>
                    <a:gd name="T1" fmla="*/ 1 h 133"/>
                    <a:gd name="T2" fmla="*/ 0 w 186"/>
                    <a:gd name="T3" fmla="*/ 1 h 133"/>
                    <a:gd name="T4" fmla="*/ 0 w 186"/>
                    <a:gd name="T5" fmla="*/ 1 h 133"/>
                    <a:gd name="T6" fmla="*/ 0 w 186"/>
                    <a:gd name="T7" fmla="*/ 1 h 133"/>
                    <a:gd name="T8" fmla="*/ 0 w 186"/>
                    <a:gd name="T9" fmla="*/ 1 h 133"/>
                    <a:gd name="T10" fmla="*/ 0 w 186"/>
                    <a:gd name="T11" fmla="*/ 1 h 133"/>
                    <a:gd name="T12" fmla="*/ 0 w 186"/>
                    <a:gd name="T13" fmla="*/ 1 h 133"/>
                    <a:gd name="T14" fmla="*/ 0 w 186"/>
                    <a:gd name="T15" fmla="*/ 1 h 133"/>
                    <a:gd name="T16" fmla="*/ 0 w 186"/>
                    <a:gd name="T17" fmla="*/ 1 h 133"/>
                    <a:gd name="T18" fmla="*/ 0 w 186"/>
                    <a:gd name="T19" fmla="*/ 0 h 133"/>
                    <a:gd name="T20" fmla="*/ 0 w 186"/>
                    <a:gd name="T21" fmla="*/ 1 h 133"/>
                    <a:gd name="T22" fmla="*/ 0 w 186"/>
                    <a:gd name="T23" fmla="*/ 1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33"/>
                    <a:gd name="T38" fmla="*/ 186 w 186"/>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33">
                      <a:moveTo>
                        <a:pt x="0" y="21"/>
                      </a:moveTo>
                      <a:lnTo>
                        <a:pt x="5" y="84"/>
                      </a:lnTo>
                      <a:lnTo>
                        <a:pt x="24" y="95"/>
                      </a:lnTo>
                      <a:lnTo>
                        <a:pt x="17" y="131"/>
                      </a:lnTo>
                      <a:lnTo>
                        <a:pt x="46" y="133"/>
                      </a:lnTo>
                      <a:lnTo>
                        <a:pt x="76" y="104"/>
                      </a:lnTo>
                      <a:lnTo>
                        <a:pt x="46" y="84"/>
                      </a:lnTo>
                      <a:lnTo>
                        <a:pt x="122" y="84"/>
                      </a:lnTo>
                      <a:lnTo>
                        <a:pt x="186" y="8"/>
                      </a:lnTo>
                      <a:lnTo>
                        <a:pt x="14" y="0"/>
                      </a:lnTo>
                      <a:lnTo>
                        <a:pt x="38" y="24"/>
                      </a:lnTo>
                      <a:lnTo>
                        <a:pt x="0" y="2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32" name="Freeform 379"/>
                <p:cNvSpPr>
                  <a:spLocks noChangeAspect="1"/>
                </p:cNvSpPr>
                <p:nvPr/>
              </p:nvSpPr>
              <p:spPr bwMode="gray">
                <a:xfrm>
                  <a:off x="2266489" y="1189451"/>
                  <a:ext cx="660943" cy="406229"/>
                </a:xfrm>
                <a:custGeom>
                  <a:avLst/>
                  <a:gdLst>
                    <a:gd name="T0" fmla="*/ 0 w 1066"/>
                    <a:gd name="T1" fmla="*/ 1 h 543"/>
                    <a:gd name="T2" fmla="*/ 0 w 1066"/>
                    <a:gd name="T3" fmla="*/ 1 h 543"/>
                    <a:gd name="T4" fmla="*/ 0 w 1066"/>
                    <a:gd name="T5" fmla="*/ 1 h 543"/>
                    <a:gd name="T6" fmla="*/ 0 w 1066"/>
                    <a:gd name="T7" fmla="*/ 1 h 543"/>
                    <a:gd name="T8" fmla="*/ 0 w 1066"/>
                    <a:gd name="T9" fmla="*/ 1 h 543"/>
                    <a:gd name="T10" fmla="*/ 0 w 1066"/>
                    <a:gd name="T11" fmla="*/ 1 h 543"/>
                    <a:gd name="T12" fmla="*/ 0 w 1066"/>
                    <a:gd name="T13" fmla="*/ 1 h 543"/>
                    <a:gd name="T14" fmla="*/ 0 w 1066"/>
                    <a:gd name="T15" fmla="*/ 1 h 543"/>
                    <a:gd name="T16" fmla="*/ 0 w 1066"/>
                    <a:gd name="T17" fmla="*/ 1 h 543"/>
                    <a:gd name="T18" fmla="*/ 0 w 1066"/>
                    <a:gd name="T19" fmla="*/ 1 h 543"/>
                    <a:gd name="T20" fmla="*/ 0 w 1066"/>
                    <a:gd name="T21" fmla="*/ 1 h 543"/>
                    <a:gd name="T22" fmla="*/ 0 w 1066"/>
                    <a:gd name="T23" fmla="*/ 1 h 543"/>
                    <a:gd name="T24" fmla="*/ 0 w 1066"/>
                    <a:gd name="T25" fmla="*/ 1 h 543"/>
                    <a:gd name="T26" fmla="*/ 0 w 1066"/>
                    <a:gd name="T27" fmla="*/ 1 h 543"/>
                    <a:gd name="T28" fmla="*/ 0 w 1066"/>
                    <a:gd name="T29" fmla="*/ 1 h 543"/>
                    <a:gd name="T30" fmla="*/ 0 w 1066"/>
                    <a:gd name="T31" fmla="*/ 1 h 543"/>
                    <a:gd name="T32" fmla="*/ 0 w 1066"/>
                    <a:gd name="T33" fmla="*/ 1 h 543"/>
                    <a:gd name="T34" fmla="*/ 0 w 1066"/>
                    <a:gd name="T35" fmla="*/ 1 h 543"/>
                    <a:gd name="T36" fmla="*/ 0 w 1066"/>
                    <a:gd name="T37" fmla="*/ 1 h 543"/>
                    <a:gd name="T38" fmla="*/ 0 w 1066"/>
                    <a:gd name="T39" fmla="*/ 1 h 543"/>
                    <a:gd name="T40" fmla="*/ 0 w 1066"/>
                    <a:gd name="T41" fmla="*/ 1 h 543"/>
                    <a:gd name="T42" fmla="*/ 0 w 1066"/>
                    <a:gd name="T43" fmla="*/ 1 h 543"/>
                    <a:gd name="T44" fmla="*/ 0 w 1066"/>
                    <a:gd name="T45" fmla="*/ 1 h 543"/>
                    <a:gd name="T46" fmla="*/ 0 w 1066"/>
                    <a:gd name="T47" fmla="*/ 1 h 543"/>
                    <a:gd name="T48" fmla="*/ 0 w 1066"/>
                    <a:gd name="T49" fmla="*/ 1 h 543"/>
                    <a:gd name="T50" fmla="*/ 0 w 1066"/>
                    <a:gd name="T51" fmla="*/ 1 h 543"/>
                    <a:gd name="T52" fmla="*/ 0 w 1066"/>
                    <a:gd name="T53" fmla="*/ 1 h 543"/>
                    <a:gd name="T54" fmla="*/ 0 w 1066"/>
                    <a:gd name="T55" fmla="*/ 1 h 543"/>
                    <a:gd name="T56" fmla="*/ 0 w 1066"/>
                    <a:gd name="T57" fmla="*/ 1 h 543"/>
                    <a:gd name="T58" fmla="*/ 0 w 1066"/>
                    <a:gd name="T59" fmla="*/ 1 h 543"/>
                    <a:gd name="T60" fmla="*/ 0 w 1066"/>
                    <a:gd name="T61" fmla="*/ 1 h 543"/>
                    <a:gd name="T62" fmla="*/ 0 w 1066"/>
                    <a:gd name="T63" fmla="*/ 1 h 543"/>
                    <a:gd name="T64" fmla="*/ 0 w 1066"/>
                    <a:gd name="T65" fmla="*/ 1 h 543"/>
                    <a:gd name="T66" fmla="*/ 0 w 1066"/>
                    <a:gd name="T67" fmla="*/ 1 h 543"/>
                    <a:gd name="T68" fmla="*/ 0 w 1066"/>
                    <a:gd name="T69" fmla="*/ 1 h 543"/>
                    <a:gd name="T70" fmla="*/ 0 w 1066"/>
                    <a:gd name="T71" fmla="*/ 1 h 543"/>
                    <a:gd name="T72" fmla="*/ 0 w 1066"/>
                    <a:gd name="T73" fmla="*/ 1 h 543"/>
                    <a:gd name="T74" fmla="*/ 0 w 1066"/>
                    <a:gd name="T75" fmla="*/ 0 h 543"/>
                    <a:gd name="T76" fmla="*/ 0 w 1066"/>
                    <a:gd name="T77" fmla="*/ 1 h 543"/>
                    <a:gd name="T78" fmla="*/ 0 w 1066"/>
                    <a:gd name="T79" fmla="*/ 1 h 543"/>
                    <a:gd name="T80" fmla="*/ 0 w 1066"/>
                    <a:gd name="T81" fmla="*/ 1 h 543"/>
                    <a:gd name="T82" fmla="*/ 0 w 1066"/>
                    <a:gd name="T83" fmla="*/ 1 h 543"/>
                    <a:gd name="T84" fmla="*/ 0 w 1066"/>
                    <a:gd name="T85" fmla="*/ 1 h 543"/>
                    <a:gd name="T86" fmla="*/ 0 w 1066"/>
                    <a:gd name="T87" fmla="*/ 1 h 5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6"/>
                    <a:gd name="T133" fmla="*/ 0 h 543"/>
                    <a:gd name="T134" fmla="*/ 1066 w 1066"/>
                    <a:gd name="T135" fmla="*/ 543 h 5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6" h="543">
                      <a:moveTo>
                        <a:pt x="0" y="128"/>
                      </a:moveTo>
                      <a:lnTo>
                        <a:pt x="93" y="128"/>
                      </a:lnTo>
                      <a:lnTo>
                        <a:pt x="60" y="148"/>
                      </a:lnTo>
                      <a:lnTo>
                        <a:pt x="192" y="133"/>
                      </a:lnTo>
                      <a:lnTo>
                        <a:pt x="77" y="148"/>
                      </a:lnTo>
                      <a:lnTo>
                        <a:pt x="114" y="157"/>
                      </a:lnTo>
                      <a:lnTo>
                        <a:pt x="75" y="159"/>
                      </a:lnTo>
                      <a:lnTo>
                        <a:pt x="90" y="174"/>
                      </a:lnTo>
                      <a:lnTo>
                        <a:pt x="260" y="153"/>
                      </a:lnTo>
                      <a:lnTo>
                        <a:pt x="93" y="185"/>
                      </a:lnTo>
                      <a:lnTo>
                        <a:pt x="166" y="212"/>
                      </a:lnTo>
                      <a:lnTo>
                        <a:pt x="232" y="173"/>
                      </a:lnTo>
                      <a:lnTo>
                        <a:pt x="344" y="166"/>
                      </a:lnTo>
                      <a:lnTo>
                        <a:pt x="226" y="181"/>
                      </a:lnTo>
                      <a:lnTo>
                        <a:pt x="198" y="212"/>
                      </a:lnTo>
                      <a:lnTo>
                        <a:pt x="268" y="215"/>
                      </a:lnTo>
                      <a:lnTo>
                        <a:pt x="344" y="184"/>
                      </a:lnTo>
                      <a:lnTo>
                        <a:pt x="292" y="213"/>
                      </a:lnTo>
                      <a:lnTo>
                        <a:pt x="344" y="213"/>
                      </a:lnTo>
                      <a:lnTo>
                        <a:pt x="422" y="191"/>
                      </a:lnTo>
                      <a:lnTo>
                        <a:pt x="412" y="161"/>
                      </a:lnTo>
                      <a:lnTo>
                        <a:pt x="499" y="137"/>
                      </a:lnTo>
                      <a:lnTo>
                        <a:pt x="437" y="188"/>
                      </a:lnTo>
                      <a:lnTo>
                        <a:pt x="572" y="179"/>
                      </a:lnTo>
                      <a:lnTo>
                        <a:pt x="297" y="229"/>
                      </a:lnTo>
                      <a:lnTo>
                        <a:pt x="361" y="281"/>
                      </a:lnTo>
                      <a:lnTo>
                        <a:pt x="415" y="281"/>
                      </a:lnTo>
                      <a:lnTo>
                        <a:pt x="386" y="292"/>
                      </a:lnTo>
                      <a:lnTo>
                        <a:pt x="280" y="237"/>
                      </a:lnTo>
                      <a:lnTo>
                        <a:pt x="191" y="229"/>
                      </a:lnTo>
                      <a:lnTo>
                        <a:pt x="187" y="251"/>
                      </a:lnTo>
                      <a:lnTo>
                        <a:pt x="229" y="263"/>
                      </a:lnTo>
                      <a:lnTo>
                        <a:pt x="190" y="272"/>
                      </a:lnTo>
                      <a:lnTo>
                        <a:pt x="297" y="329"/>
                      </a:lnTo>
                      <a:lnTo>
                        <a:pt x="253" y="333"/>
                      </a:lnTo>
                      <a:lnTo>
                        <a:pt x="362" y="336"/>
                      </a:lnTo>
                      <a:lnTo>
                        <a:pt x="301" y="350"/>
                      </a:lnTo>
                      <a:lnTo>
                        <a:pt x="334" y="369"/>
                      </a:lnTo>
                      <a:lnTo>
                        <a:pt x="236" y="339"/>
                      </a:lnTo>
                      <a:lnTo>
                        <a:pt x="179" y="351"/>
                      </a:lnTo>
                      <a:lnTo>
                        <a:pt x="157" y="400"/>
                      </a:lnTo>
                      <a:lnTo>
                        <a:pt x="212" y="384"/>
                      </a:lnTo>
                      <a:lnTo>
                        <a:pt x="203" y="401"/>
                      </a:lnTo>
                      <a:lnTo>
                        <a:pt x="224" y="401"/>
                      </a:lnTo>
                      <a:lnTo>
                        <a:pt x="256" y="365"/>
                      </a:lnTo>
                      <a:lnTo>
                        <a:pt x="245" y="394"/>
                      </a:lnTo>
                      <a:lnTo>
                        <a:pt x="276" y="399"/>
                      </a:lnTo>
                      <a:lnTo>
                        <a:pt x="216" y="412"/>
                      </a:lnTo>
                      <a:lnTo>
                        <a:pt x="253" y="413"/>
                      </a:lnTo>
                      <a:lnTo>
                        <a:pt x="224" y="424"/>
                      </a:lnTo>
                      <a:lnTo>
                        <a:pt x="249" y="444"/>
                      </a:lnTo>
                      <a:lnTo>
                        <a:pt x="292" y="444"/>
                      </a:lnTo>
                      <a:lnTo>
                        <a:pt x="334" y="405"/>
                      </a:lnTo>
                      <a:lnTo>
                        <a:pt x="260" y="461"/>
                      </a:lnTo>
                      <a:lnTo>
                        <a:pt x="190" y="420"/>
                      </a:lnTo>
                      <a:lnTo>
                        <a:pt x="127" y="427"/>
                      </a:lnTo>
                      <a:lnTo>
                        <a:pt x="181" y="470"/>
                      </a:lnTo>
                      <a:lnTo>
                        <a:pt x="90" y="494"/>
                      </a:lnTo>
                      <a:lnTo>
                        <a:pt x="99" y="526"/>
                      </a:lnTo>
                      <a:lnTo>
                        <a:pt x="116" y="497"/>
                      </a:lnTo>
                      <a:lnTo>
                        <a:pt x="119" y="526"/>
                      </a:lnTo>
                      <a:lnTo>
                        <a:pt x="182" y="512"/>
                      </a:lnTo>
                      <a:lnTo>
                        <a:pt x="226" y="538"/>
                      </a:lnTo>
                      <a:lnTo>
                        <a:pt x="258" y="537"/>
                      </a:lnTo>
                      <a:lnTo>
                        <a:pt x="235" y="515"/>
                      </a:lnTo>
                      <a:lnTo>
                        <a:pt x="297" y="522"/>
                      </a:lnTo>
                      <a:lnTo>
                        <a:pt x="292" y="503"/>
                      </a:lnTo>
                      <a:lnTo>
                        <a:pt x="320" y="526"/>
                      </a:lnTo>
                      <a:lnTo>
                        <a:pt x="336" y="521"/>
                      </a:lnTo>
                      <a:lnTo>
                        <a:pt x="328" y="505"/>
                      </a:lnTo>
                      <a:lnTo>
                        <a:pt x="378" y="521"/>
                      </a:lnTo>
                      <a:lnTo>
                        <a:pt x="379" y="543"/>
                      </a:lnTo>
                      <a:lnTo>
                        <a:pt x="470" y="521"/>
                      </a:lnTo>
                      <a:lnTo>
                        <a:pt x="487" y="489"/>
                      </a:lnTo>
                      <a:lnTo>
                        <a:pt x="445" y="497"/>
                      </a:lnTo>
                      <a:lnTo>
                        <a:pt x="445" y="468"/>
                      </a:lnTo>
                      <a:lnTo>
                        <a:pt x="344" y="467"/>
                      </a:lnTo>
                      <a:lnTo>
                        <a:pt x="478" y="460"/>
                      </a:lnTo>
                      <a:lnTo>
                        <a:pt x="498" y="438"/>
                      </a:lnTo>
                      <a:lnTo>
                        <a:pt x="478" y="411"/>
                      </a:lnTo>
                      <a:lnTo>
                        <a:pt x="555" y="412"/>
                      </a:lnTo>
                      <a:lnTo>
                        <a:pt x="571" y="401"/>
                      </a:lnTo>
                      <a:lnTo>
                        <a:pt x="519" y="394"/>
                      </a:lnTo>
                      <a:lnTo>
                        <a:pt x="588" y="391"/>
                      </a:lnTo>
                      <a:lnTo>
                        <a:pt x="542" y="373"/>
                      </a:lnTo>
                      <a:lnTo>
                        <a:pt x="598" y="361"/>
                      </a:lnTo>
                      <a:lnTo>
                        <a:pt x="594" y="347"/>
                      </a:lnTo>
                      <a:lnTo>
                        <a:pt x="492" y="339"/>
                      </a:lnTo>
                      <a:lnTo>
                        <a:pt x="550" y="327"/>
                      </a:lnTo>
                      <a:lnTo>
                        <a:pt x="490" y="323"/>
                      </a:lnTo>
                      <a:lnTo>
                        <a:pt x="598" y="333"/>
                      </a:lnTo>
                      <a:lnTo>
                        <a:pt x="602" y="318"/>
                      </a:lnTo>
                      <a:lnTo>
                        <a:pt x="489" y="312"/>
                      </a:lnTo>
                      <a:lnTo>
                        <a:pt x="636" y="292"/>
                      </a:lnTo>
                      <a:lnTo>
                        <a:pt x="597" y="274"/>
                      </a:lnTo>
                      <a:lnTo>
                        <a:pt x="702" y="281"/>
                      </a:lnTo>
                      <a:lnTo>
                        <a:pt x="735" y="251"/>
                      </a:lnTo>
                      <a:lnTo>
                        <a:pt x="682" y="248"/>
                      </a:lnTo>
                      <a:lnTo>
                        <a:pt x="751" y="246"/>
                      </a:lnTo>
                      <a:lnTo>
                        <a:pt x="742" y="224"/>
                      </a:lnTo>
                      <a:lnTo>
                        <a:pt x="775" y="229"/>
                      </a:lnTo>
                      <a:lnTo>
                        <a:pt x="954" y="139"/>
                      </a:lnTo>
                      <a:lnTo>
                        <a:pt x="756" y="171"/>
                      </a:lnTo>
                      <a:lnTo>
                        <a:pt x="866" y="133"/>
                      </a:lnTo>
                      <a:lnTo>
                        <a:pt x="799" y="137"/>
                      </a:lnTo>
                      <a:lnTo>
                        <a:pt x="784" y="120"/>
                      </a:lnTo>
                      <a:lnTo>
                        <a:pt x="907" y="128"/>
                      </a:lnTo>
                      <a:lnTo>
                        <a:pt x="1066" y="82"/>
                      </a:lnTo>
                      <a:lnTo>
                        <a:pt x="1065" y="60"/>
                      </a:lnTo>
                      <a:lnTo>
                        <a:pt x="998" y="60"/>
                      </a:lnTo>
                      <a:lnTo>
                        <a:pt x="982" y="22"/>
                      </a:lnTo>
                      <a:lnTo>
                        <a:pt x="799" y="39"/>
                      </a:lnTo>
                      <a:lnTo>
                        <a:pt x="878" y="14"/>
                      </a:lnTo>
                      <a:lnTo>
                        <a:pt x="635" y="0"/>
                      </a:lnTo>
                      <a:lnTo>
                        <a:pt x="615" y="18"/>
                      </a:lnTo>
                      <a:lnTo>
                        <a:pt x="632" y="28"/>
                      </a:lnTo>
                      <a:lnTo>
                        <a:pt x="588" y="10"/>
                      </a:lnTo>
                      <a:lnTo>
                        <a:pt x="479" y="11"/>
                      </a:lnTo>
                      <a:lnTo>
                        <a:pt x="556" y="48"/>
                      </a:lnTo>
                      <a:lnTo>
                        <a:pt x="530" y="60"/>
                      </a:lnTo>
                      <a:lnTo>
                        <a:pt x="490" y="21"/>
                      </a:lnTo>
                      <a:lnTo>
                        <a:pt x="390" y="17"/>
                      </a:lnTo>
                      <a:lnTo>
                        <a:pt x="411" y="34"/>
                      </a:lnTo>
                      <a:lnTo>
                        <a:pt x="335" y="28"/>
                      </a:lnTo>
                      <a:lnTo>
                        <a:pt x="372" y="54"/>
                      </a:lnTo>
                      <a:lnTo>
                        <a:pt x="313" y="38"/>
                      </a:lnTo>
                      <a:lnTo>
                        <a:pt x="331" y="54"/>
                      </a:lnTo>
                      <a:lnTo>
                        <a:pt x="296" y="60"/>
                      </a:lnTo>
                      <a:lnTo>
                        <a:pt x="373" y="95"/>
                      </a:lnTo>
                      <a:lnTo>
                        <a:pt x="207" y="55"/>
                      </a:lnTo>
                      <a:lnTo>
                        <a:pt x="165" y="84"/>
                      </a:lnTo>
                      <a:lnTo>
                        <a:pt x="230" y="97"/>
                      </a:lnTo>
                      <a:lnTo>
                        <a:pt x="119" y="87"/>
                      </a:lnTo>
                      <a:lnTo>
                        <a:pt x="0" y="12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33" name="Freeform 380"/>
                <p:cNvSpPr>
                  <a:spLocks noChangeAspect="1"/>
                </p:cNvSpPr>
                <p:nvPr/>
              </p:nvSpPr>
              <p:spPr bwMode="gray">
                <a:xfrm>
                  <a:off x="2308453" y="1716258"/>
                  <a:ext cx="613733" cy="529677"/>
                </a:xfrm>
                <a:custGeom>
                  <a:avLst/>
                  <a:gdLst>
                    <a:gd name="T0" fmla="*/ 0 w 997"/>
                    <a:gd name="T1" fmla="*/ 1 h 707"/>
                    <a:gd name="T2" fmla="*/ 0 w 997"/>
                    <a:gd name="T3" fmla="*/ 0 h 707"/>
                    <a:gd name="T4" fmla="*/ 0 w 997"/>
                    <a:gd name="T5" fmla="*/ 1 h 707"/>
                    <a:gd name="T6" fmla="*/ 0 w 997"/>
                    <a:gd name="T7" fmla="*/ 1 h 707"/>
                    <a:gd name="T8" fmla="*/ 0 w 997"/>
                    <a:gd name="T9" fmla="*/ 1 h 707"/>
                    <a:gd name="T10" fmla="*/ 0 w 997"/>
                    <a:gd name="T11" fmla="*/ 1 h 707"/>
                    <a:gd name="T12" fmla="*/ 0 w 997"/>
                    <a:gd name="T13" fmla="*/ 1 h 707"/>
                    <a:gd name="T14" fmla="*/ 0 w 997"/>
                    <a:gd name="T15" fmla="*/ 1 h 707"/>
                    <a:gd name="T16" fmla="*/ 0 w 997"/>
                    <a:gd name="T17" fmla="*/ 1 h 707"/>
                    <a:gd name="T18" fmla="*/ 0 w 997"/>
                    <a:gd name="T19" fmla="*/ 1 h 707"/>
                    <a:gd name="T20" fmla="*/ 0 w 997"/>
                    <a:gd name="T21" fmla="*/ 1 h 707"/>
                    <a:gd name="T22" fmla="*/ 0 w 997"/>
                    <a:gd name="T23" fmla="*/ 1 h 707"/>
                    <a:gd name="T24" fmla="*/ 0 w 997"/>
                    <a:gd name="T25" fmla="*/ 1 h 707"/>
                    <a:gd name="T26" fmla="*/ 0 w 997"/>
                    <a:gd name="T27" fmla="*/ 1 h 707"/>
                    <a:gd name="T28" fmla="*/ 0 w 997"/>
                    <a:gd name="T29" fmla="*/ 1 h 707"/>
                    <a:gd name="T30" fmla="*/ 0 w 997"/>
                    <a:gd name="T31" fmla="*/ 1 h 707"/>
                    <a:gd name="T32" fmla="*/ 0 w 997"/>
                    <a:gd name="T33" fmla="*/ 1 h 707"/>
                    <a:gd name="T34" fmla="*/ 0 w 997"/>
                    <a:gd name="T35" fmla="*/ 1 h 707"/>
                    <a:gd name="T36" fmla="*/ 0 w 997"/>
                    <a:gd name="T37" fmla="*/ 1 h 707"/>
                    <a:gd name="T38" fmla="*/ 0 w 997"/>
                    <a:gd name="T39" fmla="*/ 1 h 707"/>
                    <a:gd name="T40" fmla="*/ 0 w 997"/>
                    <a:gd name="T41" fmla="*/ 1 h 707"/>
                    <a:gd name="T42" fmla="*/ 0 w 997"/>
                    <a:gd name="T43" fmla="*/ 1 h 707"/>
                    <a:gd name="T44" fmla="*/ 0 w 997"/>
                    <a:gd name="T45" fmla="*/ 1 h 707"/>
                    <a:gd name="T46" fmla="*/ 0 w 997"/>
                    <a:gd name="T47" fmla="*/ 1 h 707"/>
                    <a:gd name="T48" fmla="*/ 0 w 997"/>
                    <a:gd name="T49" fmla="*/ 1 h 707"/>
                    <a:gd name="T50" fmla="*/ 0 w 997"/>
                    <a:gd name="T51" fmla="*/ 1 h 707"/>
                    <a:gd name="T52" fmla="*/ 0 w 997"/>
                    <a:gd name="T53" fmla="*/ 1 h 707"/>
                    <a:gd name="T54" fmla="*/ 0 w 997"/>
                    <a:gd name="T55" fmla="*/ 1 h 707"/>
                    <a:gd name="T56" fmla="*/ 0 w 997"/>
                    <a:gd name="T57" fmla="*/ 1 h 707"/>
                    <a:gd name="T58" fmla="*/ 0 w 997"/>
                    <a:gd name="T59" fmla="*/ 1 h 707"/>
                    <a:gd name="T60" fmla="*/ 0 w 997"/>
                    <a:gd name="T61" fmla="*/ 1 h 707"/>
                    <a:gd name="T62" fmla="*/ 0 w 997"/>
                    <a:gd name="T63" fmla="*/ 1 h 707"/>
                    <a:gd name="T64" fmla="*/ 0 w 997"/>
                    <a:gd name="T65" fmla="*/ 1 h 707"/>
                    <a:gd name="T66" fmla="*/ 0 w 997"/>
                    <a:gd name="T67" fmla="*/ 1 h 707"/>
                    <a:gd name="T68" fmla="*/ 0 w 997"/>
                    <a:gd name="T69" fmla="*/ 1 h 707"/>
                    <a:gd name="T70" fmla="*/ 0 w 997"/>
                    <a:gd name="T71" fmla="*/ 1 h 707"/>
                    <a:gd name="T72" fmla="*/ 0 w 997"/>
                    <a:gd name="T73" fmla="*/ 1 h 707"/>
                    <a:gd name="T74" fmla="*/ 0 w 997"/>
                    <a:gd name="T75" fmla="*/ 1 h 707"/>
                    <a:gd name="T76" fmla="*/ 0 w 997"/>
                    <a:gd name="T77" fmla="*/ 1 h 707"/>
                    <a:gd name="T78" fmla="*/ 0 w 997"/>
                    <a:gd name="T79" fmla="*/ 1 h 707"/>
                    <a:gd name="T80" fmla="*/ 0 w 997"/>
                    <a:gd name="T81" fmla="*/ 1 h 707"/>
                    <a:gd name="T82" fmla="*/ 0 w 997"/>
                    <a:gd name="T83" fmla="*/ 1 h 707"/>
                    <a:gd name="T84" fmla="*/ 0 w 997"/>
                    <a:gd name="T85" fmla="*/ 1 h 707"/>
                    <a:gd name="T86" fmla="*/ 0 w 997"/>
                    <a:gd name="T87" fmla="*/ 1 h 707"/>
                    <a:gd name="T88" fmla="*/ 0 w 997"/>
                    <a:gd name="T89" fmla="*/ 1 h 707"/>
                    <a:gd name="T90" fmla="*/ 0 w 997"/>
                    <a:gd name="T91" fmla="*/ 1 h 707"/>
                    <a:gd name="T92" fmla="*/ 0 w 997"/>
                    <a:gd name="T93" fmla="*/ 1 h 707"/>
                    <a:gd name="T94" fmla="*/ 0 w 997"/>
                    <a:gd name="T95" fmla="*/ 1 h 707"/>
                    <a:gd name="T96" fmla="*/ 0 w 997"/>
                    <a:gd name="T97" fmla="*/ 1 h 707"/>
                    <a:gd name="T98" fmla="*/ 0 w 997"/>
                    <a:gd name="T99" fmla="*/ 1 h 707"/>
                    <a:gd name="T100" fmla="*/ 0 w 997"/>
                    <a:gd name="T101" fmla="*/ 1 h 707"/>
                    <a:gd name="T102" fmla="*/ 0 w 997"/>
                    <a:gd name="T103" fmla="*/ 1 h 707"/>
                    <a:gd name="T104" fmla="*/ 0 w 997"/>
                    <a:gd name="T105" fmla="*/ 1 h 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7"/>
                    <a:gd name="T160" fmla="*/ 0 h 707"/>
                    <a:gd name="T161" fmla="*/ 997 w 997"/>
                    <a:gd name="T162" fmla="*/ 707 h 7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7" h="707">
                      <a:moveTo>
                        <a:pt x="0" y="158"/>
                      </a:moveTo>
                      <a:lnTo>
                        <a:pt x="8" y="82"/>
                      </a:lnTo>
                      <a:lnTo>
                        <a:pt x="49" y="25"/>
                      </a:lnTo>
                      <a:lnTo>
                        <a:pt x="119" y="0"/>
                      </a:lnTo>
                      <a:lnTo>
                        <a:pt x="176" y="10"/>
                      </a:lnTo>
                      <a:lnTo>
                        <a:pt x="115" y="82"/>
                      </a:lnTo>
                      <a:lnTo>
                        <a:pt x="131" y="125"/>
                      </a:lnTo>
                      <a:lnTo>
                        <a:pt x="176" y="167"/>
                      </a:lnTo>
                      <a:lnTo>
                        <a:pt x="119" y="183"/>
                      </a:lnTo>
                      <a:lnTo>
                        <a:pt x="179" y="182"/>
                      </a:lnTo>
                      <a:lnTo>
                        <a:pt x="186" y="144"/>
                      </a:lnTo>
                      <a:lnTo>
                        <a:pt x="142" y="122"/>
                      </a:lnTo>
                      <a:lnTo>
                        <a:pt x="179" y="98"/>
                      </a:lnTo>
                      <a:lnTo>
                        <a:pt x="151" y="63"/>
                      </a:lnTo>
                      <a:lnTo>
                        <a:pt x="209" y="72"/>
                      </a:lnTo>
                      <a:lnTo>
                        <a:pt x="157" y="55"/>
                      </a:lnTo>
                      <a:lnTo>
                        <a:pt x="217" y="59"/>
                      </a:lnTo>
                      <a:lnTo>
                        <a:pt x="175" y="34"/>
                      </a:lnTo>
                      <a:lnTo>
                        <a:pt x="224" y="37"/>
                      </a:lnTo>
                      <a:lnTo>
                        <a:pt x="255" y="10"/>
                      </a:lnTo>
                      <a:lnTo>
                        <a:pt x="295" y="8"/>
                      </a:lnTo>
                      <a:lnTo>
                        <a:pt x="297" y="41"/>
                      </a:lnTo>
                      <a:lnTo>
                        <a:pt x="327" y="55"/>
                      </a:lnTo>
                      <a:lnTo>
                        <a:pt x="316" y="125"/>
                      </a:lnTo>
                      <a:lnTo>
                        <a:pt x="355" y="92"/>
                      </a:lnTo>
                      <a:lnTo>
                        <a:pt x="378" y="106"/>
                      </a:lnTo>
                      <a:lnTo>
                        <a:pt x="432" y="73"/>
                      </a:lnTo>
                      <a:lnTo>
                        <a:pt x="515" y="92"/>
                      </a:lnTo>
                      <a:lnTo>
                        <a:pt x="549" y="125"/>
                      </a:lnTo>
                      <a:lnTo>
                        <a:pt x="525" y="144"/>
                      </a:lnTo>
                      <a:lnTo>
                        <a:pt x="574" y="136"/>
                      </a:lnTo>
                      <a:lnTo>
                        <a:pt x="558" y="156"/>
                      </a:lnTo>
                      <a:lnTo>
                        <a:pt x="587" y="167"/>
                      </a:lnTo>
                      <a:lnTo>
                        <a:pt x="611" y="142"/>
                      </a:lnTo>
                      <a:lnTo>
                        <a:pt x="648" y="155"/>
                      </a:lnTo>
                      <a:lnTo>
                        <a:pt x="658" y="176"/>
                      </a:lnTo>
                      <a:lnTo>
                        <a:pt x="626" y="182"/>
                      </a:lnTo>
                      <a:lnTo>
                        <a:pt x="675" y="182"/>
                      </a:lnTo>
                      <a:lnTo>
                        <a:pt x="668" y="209"/>
                      </a:lnTo>
                      <a:lnTo>
                        <a:pt x="702" y="194"/>
                      </a:lnTo>
                      <a:lnTo>
                        <a:pt x="680" y="217"/>
                      </a:lnTo>
                      <a:lnTo>
                        <a:pt x="751" y="211"/>
                      </a:lnTo>
                      <a:lnTo>
                        <a:pt x="712" y="235"/>
                      </a:lnTo>
                      <a:lnTo>
                        <a:pt x="745" y="235"/>
                      </a:lnTo>
                      <a:lnTo>
                        <a:pt x="732" y="252"/>
                      </a:lnTo>
                      <a:lnTo>
                        <a:pt x="763" y="229"/>
                      </a:lnTo>
                      <a:lnTo>
                        <a:pt x="795" y="253"/>
                      </a:lnTo>
                      <a:lnTo>
                        <a:pt x="738" y="274"/>
                      </a:lnTo>
                      <a:lnTo>
                        <a:pt x="821" y="291"/>
                      </a:lnTo>
                      <a:lnTo>
                        <a:pt x="749" y="296"/>
                      </a:lnTo>
                      <a:lnTo>
                        <a:pt x="777" y="308"/>
                      </a:lnTo>
                      <a:lnTo>
                        <a:pt x="755" y="330"/>
                      </a:lnTo>
                      <a:lnTo>
                        <a:pt x="838" y="372"/>
                      </a:lnTo>
                      <a:lnTo>
                        <a:pt x="878" y="364"/>
                      </a:lnTo>
                      <a:lnTo>
                        <a:pt x="898" y="414"/>
                      </a:lnTo>
                      <a:lnTo>
                        <a:pt x="940" y="411"/>
                      </a:lnTo>
                      <a:lnTo>
                        <a:pt x="933" y="432"/>
                      </a:lnTo>
                      <a:lnTo>
                        <a:pt x="997" y="444"/>
                      </a:lnTo>
                      <a:lnTo>
                        <a:pt x="988" y="471"/>
                      </a:lnTo>
                      <a:lnTo>
                        <a:pt x="958" y="466"/>
                      </a:lnTo>
                      <a:lnTo>
                        <a:pt x="971" y="483"/>
                      </a:lnTo>
                      <a:lnTo>
                        <a:pt x="955" y="507"/>
                      </a:lnTo>
                      <a:lnTo>
                        <a:pt x="926" y="496"/>
                      </a:lnTo>
                      <a:lnTo>
                        <a:pt x="921" y="546"/>
                      </a:lnTo>
                      <a:lnTo>
                        <a:pt x="807" y="454"/>
                      </a:lnTo>
                      <a:lnTo>
                        <a:pt x="765" y="463"/>
                      </a:lnTo>
                      <a:lnTo>
                        <a:pt x="795" y="484"/>
                      </a:lnTo>
                      <a:lnTo>
                        <a:pt x="772" y="507"/>
                      </a:lnTo>
                      <a:lnTo>
                        <a:pt x="790" y="506"/>
                      </a:lnTo>
                      <a:lnTo>
                        <a:pt x="815" y="551"/>
                      </a:lnTo>
                      <a:lnTo>
                        <a:pt x="870" y="562"/>
                      </a:lnTo>
                      <a:lnTo>
                        <a:pt x="865" y="588"/>
                      </a:lnTo>
                      <a:lnTo>
                        <a:pt x="896" y="610"/>
                      </a:lnTo>
                      <a:lnTo>
                        <a:pt x="880" y="672"/>
                      </a:lnTo>
                      <a:lnTo>
                        <a:pt x="738" y="609"/>
                      </a:lnTo>
                      <a:lnTo>
                        <a:pt x="832" y="707"/>
                      </a:lnTo>
                      <a:lnTo>
                        <a:pt x="653" y="652"/>
                      </a:lnTo>
                      <a:lnTo>
                        <a:pt x="628" y="619"/>
                      </a:lnTo>
                      <a:lnTo>
                        <a:pt x="652" y="616"/>
                      </a:lnTo>
                      <a:lnTo>
                        <a:pt x="595" y="597"/>
                      </a:lnTo>
                      <a:lnTo>
                        <a:pt x="578" y="559"/>
                      </a:lnTo>
                      <a:lnTo>
                        <a:pt x="533" y="546"/>
                      </a:lnTo>
                      <a:lnTo>
                        <a:pt x="531" y="572"/>
                      </a:lnTo>
                      <a:lnTo>
                        <a:pt x="504" y="559"/>
                      </a:lnTo>
                      <a:lnTo>
                        <a:pt x="465" y="583"/>
                      </a:lnTo>
                      <a:lnTo>
                        <a:pt x="415" y="559"/>
                      </a:lnTo>
                      <a:lnTo>
                        <a:pt x="442" y="516"/>
                      </a:lnTo>
                      <a:lnTo>
                        <a:pt x="574" y="516"/>
                      </a:lnTo>
                      <a:lnTo>
                        <a:pt x="542" y="473"/>
                      </a:lnTo>
                      <a:lnTo>
                        <a:pt x="617" y="411"/>
                      </a:lnTo>
                      <a:lnTo>
                        <a:pt x="564" y="328"/>
                      </a:lnTo>
                      <a:lnTo>
                        <a:pt x="527" y="320"/>
                      </a:lnTo>
                      <a:lnTo>
                        <a:pt x="548" y="306"/>
                      </a:lnTo>
                      <a:lnTo>
                        <a:pt x="466" y="329"/>
                      </a:lnTo>
                      <a:lnTo>
                        <a:pt x="465" y="304"/>
                      </a:lnTo>
                      <a:lnTo>
                        <a:pt x="496" y="291"/>
                      </a:lnTo>
                      <a:lnTo>
                        <a:pt x="433" y="259"/>
                      </a:lnTo>
                      <a:lnTo>
                        <a:pt x="432" y="233"/>
                      </a:lnTo>
                      <a:lnTo>
                        <a:pt x="377" y="220"/>
                      </a:lnTo>
                      <a:lnTo>
                        <a:pt x="390" y="254"/>
                      </a:lnTo>
                      <a:lnTo>
                        <a:pt x="294" y="242"/>
                      </a:lnTo>
                      <a:lnTo>
                        <a:pt x="318" y="262"/>
                      </a:lnTo>
                      <a:lnTo>
                        <a:pt x="66" y="227"/>
                      </a:lnTo>
                      <a:lnTo>
                        <a:pt x="22" y="182"/>
                      </a:lnTo>
                      <a:lnTo>
                        <a:pt x="101" y="184"/>
                      </a:lnTo>
                      <a:lnTo>
                        <a:pt x="0" y="15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34" name="Freeform 381"/>
                <p:cNvSpPr>
                  <a:spLocks noChangeAspect="1"/>
                </p:cNvSpPr>
                <p:nvPr/>
              </p:nvSpPr>
              <p:spPr bwMode="gray">
                <a:xfrm>
                  <a:off x="2370089" y="2083730"/>
                  <a:ext cx="141631" cy="114835"/>
                </a:xfrm>
                <a:custGeom>
                  <a:avLst/>
                  <a:gdLst>
                    <a:gd name="T0" fmla="*/ 0 w 231"/>
                    <a:gd name="T1" fmla="*/ 1 h 154"/>
                    <a:gd name="T2" fmla="*/ 0 w 231"/>
                    <a:gd name="T3" fmla="*/ 1 h 154"/>
                    <a:gd name="T4" fmla="*/ 0 w 231"/>
                    <a:gd name="T5" fmla="*/ 0 h 154"/>
                    <a:gd name="T6" fmla="*/ 0 w 231"/>
                    <a:gd name="T7" fmla="*/ 1 h 154"/>
                    <a:gd name="T8" fmla="*/ 0 w 231"/>
                    <a:gd name="T9" fmla="*/ 1 h 154"/>
                    <a:gd name="T10" fmla="*/ 0 w 231"/>
                    <a:gd name="T11" fmla="*/ 1 h 154"/>
                    <a:gd name="T12" fmla="*/ 0 w 231"/>
                    <a:gd name="T13" fmla="*/ 1 h 154"/>
                    <a:gd name="T14" fmla="*/ 0 w 231"/>
                    <a:gd name="T15" fmla="*/ 1 h 154"/>
                    <a:gd name="T16" fmla="*/ 0 w 231"/>
                    <a:gd name="T17" fmla="*/ 1 h 154"/>
                    <a:gd name="T18" fmla="*/ 0 w 231"/>
                    <a:gd name="T19" fmla="*/ 1 h 154"/>
                    <a:gd name="T20" fmla="*/ 0 w 231"/>
                    <a:gd name="T21" fmla="*/ 1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54"/>
                    <a:gd name="T35" fmla="*/ 231 w 231"/>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54">
                      <a:moveTo>
                        <a:pt x="0" y="126"/>
                      </a:moveTo>
                      <a:lnTo>
                        <a:pt x="34" y="95"/>
                      </a:lnTo>
                      <a:lnTo>
                        <a:pt x="56" y="0"/>
                      </a:lnTo>
                      <a:lnTo>
                        <a:pt x="75" y="34"/>
                      </a:lnTo>
                      <a:lnTo>
                        <a:pt x="128" y="43"/>
                      </a:lnTo>
                      <a:lnTo>
                        <a:pt x="231" y="112"/>
                      </a:lnTo>
                      <a:lnTo>
                        <a:pt x="217" y="137"/>
                      </a:lnTo>
                      <a:lnTo>
                        <a:pt x="124" y="104"/>
                      </a:lnTo>
                      <a:lnTo>
                        <a:pt x="67" y="154"/>
                      </a:lnTo>
                      <a:lnTo>
                        <a:pt x="52" y="112"/>
                      </a:lnTo>
                      <a:lnTo>
                        <a:pt x="0" y="12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35" name="Freeform 382"/>
                <p:cNvSpPr>
                  <a:spLocks noChangeAspect="1"/>
                </p:cNvSpPr>
                <p:nvPr/>
              </p:nvSpPr>
              <p:spPr bwMode="gray">
                <a:xfrm>
                  <a:off x="2968085" y="2626326"/>
                  <a:ext cx="141631" cy="165076"/>
                </a:xfrm>
                <a:custGeom>
                  <a:avLst/>
                  <a:gdLst>
                    <a:gd name="T0" fmla="*/ 0 w 234"/>
                    <a:gd name="T1" fmla="*/ 1 h 223"/>
                    <a:gd name="T2" fmla="*/ 0 w 234"/>
                    <a:gd name="T3" fmla="*/ 1 h 223"/>
                    <a:gd name="T4" fmla="*/ 0 w 234"/>
                    <a:gd name="T5" fmla="*/ 0 h 223"/>
                    <a:gd name="T6" fmla="*/ 0 w 234"/>
                    <a:gd name="T7" fmla="*/ 1 h 223"/>
                    <a:gd name="T8" fmla="*/ 0 w 234"/>
                    <a:gd name="T9" fmla="*/ 1 h 223"/>
                    <a:gd name="T10" fmla="*/ 0 w 234"/>
                    <a:gd name="T11" fmla="*/ 1 h 223"/>
                    <a:gd name="T12" fmla="*/ 0 w 234"/>
                    <a:gd name="T13" fmla="*/ 1 h 223"/>
                    <a:gd name="T14" fmla="*/ 0 w 234"/>
                    <a:gd name="T15" fmla="*/ 1 h 223"/>
                    <a:gd name="T16" fmla="*/ 0 w 234"/>
                    <a:gd name="T17" fmla="*/ 1 h 223"/>
                    <a:gd name="T18" fmla="*/ 0 w 234"/>
                    <a:gd name="T19" fmla="*/ 1 h 223"/>
                    <a:gd name="T20" fmla="*/ 0 w 234"/>
                    <a:gd name="T21" fmla="*/ 1 h 223"/>
                    <a:gd name="T22" fmla="*/ 0 w 234"/>
                    <a:gd name="T23" fmla="*/ 1 h 223"/>
                    <a:gd name="T24" fmla="*/ 0 w 234"/>
                    <a:gd name="T25" fmla="*/ 1 h 223"/>
                    <a:gd name="T26" fmla="*/ 0 w 234"/>
                    <a:gd name="T27" fmla="*/ 1 h 223"/>
                    <a:gd name="T28" fmla="*/ 0 w 234"/>
                    <a:gd name="T29" fmla="*/ 1 h 223"/>
                    <a:gd name="T30" fmla="*/ 0 w 234"/>
                    <a:gd name="T31" fmla="*/ 1 h 223"/>
                    <a:gd name="T32" fmla="*/ 0 w 234"/>
                    <a:gd name="T33" fmla="*/ 1 h 223"/>
                    <a:gd name="T34" fmla="*/ 0 w 234"/>
                    <a:gd name="T35" fmla="*/ 1 h 223"/>
                    <a:gd name="T36" fmla="*/ 0 w 234"/>
                    <a:gd name="T37" fmla="*/ 1 h 223"/>
                    <a:gd name="T38" fmla="*/ 0 w 234"/>
                    <a:gd name="T39" fmla="*/ 1 h 223"/>
                    <a:gd name="T40" fmla="*/ 0 w 234"/>
                    <a:gd name="T41" fmla="*/ 1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23"/>
                    <a:gd name="T65" fmla="*/ 234 w 234"/>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23">
                      <a:moveTo>
                        <a:pt x="0" y="174"/>
                      </a:moveTo>
                      <a:lnTo>
                        <a:pt x="95" y="11"/>
                      </a:lnTo>
                      <a:lnTo>
                        <a:pt x="133" y="0"/>
                      </a:lnTo>
                      <a:lnTo>
                        <a:pt x="89" y="87"/>
                      </a:lnTo>
                      <a:lnTo>
                        <a:pt x="119" y="68"/>
                      </a:lnTo>
                      <a:lnTo>
                        <a:pt x="138" y="104"/>
                      </a:lnTo>
                      <a:lnTo>
                        <a:pt x="201" y="104"/>
                      </a:lnTo>
                      <a:lnTo>
                        <a:pt x="187" y="139"/>
                      </a:lnTo>
                      <a:lnTo>
                        <a:pt x="219" y="136"/>
                      </a:lnTo>
                      <a:lnTo>
                        <a:pt x="197" y="172"/>
                      </a:lnTo>
                      <a:lnTo>
                        <a:pt x="226" y="151"/>
                      </a:lnTo>
                      <a:lnTo>
                        <a:pt x="234" y="185"/>
                      </a:lnTo>
                      <a:lnTo>
                        <a:pt x="203" y="223"/>
                      </a:lnTo>
                      <a:lnTo>
                        <a:pt x="201" y="196"/>
                      </a:lnTo>
                      <a:lnTo>
                        <a:pt x="186" y="210"/>
                      </a:lnTo>
                      <a:lnTo>
                        <a:pt x="186" y="167"/>
                      </a:lnTo>
                      <a:lnTo>
                        <a:pt x="128" y="210"/>
                      </a:lnTo>
                      <a:lnTo>
                        <a:pt x="161" y="181"/>
                      </a:lnTo>
                      <a:lnTo>
                        <a:pt x="115" y="185"/>
                      </a:lnTo>
                      <a:lnTo>
                        <a:pt x="126" y="168"/>
                      </a:lnTo>
                      <a:lnTo>
                        <a:pt x="0" y="17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36" name="Freeform 383"/>
                <p:cNvSpPr>
                  <a:spLocks noChangeAspect="1"/>
                </p:cNvSpPr>
                <p:nvPr/>
              </p:nvSpPr>
              <p:spPr bwMode="gray">
                <a:xfrm>
                  <a:off x="920998" y="2402398"/>
                  <a:ext cx="57701" cy="41628"/>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37" name="Freeform 384"/>
                <p:cNvSpPr>
                  <a:spLocks noChangeAspect="1"/>
                </p:cNvSpPr>
                <p:nvPr/>
              </p:nvSpPr>
              <p:spPr bwMode="gray">
                <a:xfrm>
                  <a:off x="1281632" y="2329190"/>
                  <a:ext cx="170481" cy="183736"/>
                </a:xfrm>
                <a:custGeom>
                  <a:avLst/>
                  <a:gdLst>
                    <a:gd name="T0" fmla="*/ 0 w 277"/>
                    <a:gd name="T1" fmla="*/ 1 h 248"/>
                    <a:gd name="T2" fmla="*/ 0 w 277"/>
                    <a:gd name="T3" fmla="*/ 1 h 248"/>
                    <a:gd name="T4" fmla="*/ 0 w 277"/>
                    <a:gd name="T5" fmla="*/ 1 h 248"/>
                    <a:gd name="T6" fmla="*/ 0 w 277"/>
                    <a:gd name="T7" fmla="*/ 1 h 248"/>
                    <a:gd name="T8" fmla="*/ 0 w 277"/>
                    <a:gd name="T9" fmla="*/ 1 h 248"/>
                    <a:gd name="T10" fmla="*/ 0 w 277"/>
                    <a:gd name="T11" fmla="*/ 1 h 248"/>
                    <a:gd name="T12" fmla="*/ 0 w 277"/>
                    <a:gd name="T13" fmla="*/ 1 h 248"/>
                    <a:gd name="T14" fmla="*/ 0 w 277"/>
                    <a:gd name="T15" fmla="*/ 1 h 248"/>
                    <a:gd name="T16" fmla="*/ 0 w 277"/>
                    <a:gd name="T17" fmla="*/ 1 h 248"/>
                    <a:gd name="T18" fmla="*/ 0 w 277"/>
                    <a:gd name="T19" fmla="*/ 1 h 248"/>
                    <a:gd name="T20" fmla="*/ 0 w 277"/>
                    <a:gd name="T21" fmla="*/ 1 h 248"/>
                    <a:gd name="T22" fmla="*/ 0 w 277"/>
                    <a:gd name="T23" fmla="*/ 1 h 248"/>
                    <a:gd name="T24" fmla="*/ 0 w 277"/>
                    <a:gd name="T25" fmla="*/ 1 h 248"/>
                    <a:gd name="T26" fmla="*/ 0 w 277"/>
                    <a:gd name="T27" fmla="*/ 1 h 248"/>
                    <a:gd name="T28" fmla="*/ 0 w 277"/>
                    <a:gd name="T29" fmla="*/ 1 h 248"/>
                    <a:gd name="T30" fmla="*/ 0 w 277"/>
                    <a:gd name="T31" fmla="*/ 1 h 248"/>
                    <a:gd name="T32" fmla="*/ 0 w 277"/>
                    <a:gd name="T33" fmla="*/ 1 h 248"/>
                    <a:gd name="T34" fmla="*/ 0 w 277"/>
                    <a:gd name="T35" fmla="*/ 1 h 248"/>
                    <a:gd name="T36" fmla="*/ 0 w 277"/>
                    <a:gd name="T37" fmla="*/ 0 h 248"/>
                    <a:gd name="T38" fmla="*/ 0 w 277"/>
                    <a:gd name="T39" fmla="*/ 1 h 248"/>
                    <a:gd name="T40" fmla="*/ 0 w 277"/>
                    <a:gd name="T41" fmla="*/ 1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7"/>
                    <a:gd name="T64" fmla="*/ 0 h 248"/>
                    <a:gd name="T65" fmla="*/ 277 w 277"/>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7" h="248">
                      <a:moveTo>
                        <a:pt x="0" y="24"/>
                      </a:moveTo>
                      <a:lnTo>
                        <a:pt x="11" y="61"/>
                      </a:lnTo>
                      <a:lnTo>
                        <a:pt x="50" y="76"/>
                      </a:lnTo>
                      <a:lnTo>
                        <a:pt x="67" y="64"/>
                      </a:lnTo>
                      <a:lnTo>
                        <a:pt x="34" y="45"/>
                      </a:lnTo>
                      <a:lnTo>
                        <a:pt x="67" y="45"/>
                      </a:lnTo>
                      <a:lnTo>
                        <a:pt x="95" y="77"/>
                      </a:lnTo>
                      <a:lnTo>
                        <a:pt x="86" y="21"/>
                      </a:lnTo>
                      <a:lnTo>
                        <a:pt x="110" y="70"/>
                      </a:lnTo>
                      <a:lnTo>
                        <a:pt x="168" y="98"/>
                      </a:lnTo>
                      <a:lnTo>
                        <a:pt x="157" y="132"/>
                      </a:lnTo>
                      <a:lnTo>
                        <a:pt x="223" y="175"/>
                      </a:lnTo>
                      <a:lnTo>
                        <a:pt x="205" y="212"/>
                      </a:lnTo>
                      <a:lnTo>
                        <a:pt x="241" y="182"/>
                      </a:lnTo>
                      <a:lnTo>
                        <a:pt x="248" y="248"/>
                      </a:lnTo>
                      <a:lnTo>
                        <a:pt x="274" y="237"/>
                      </a:lnTo>
                      <a:lnTo>
                        <a:pt x="277" y="187"/>
                      </a:lnTo>
                      <a:lnTo>
                        <a:pt x="211" y="160"/>
                      </a:lnTo>
                      <a:lnTo>
                        <a:pt x="88" y="0"/>
                      </a:lnTo>
                      <a:lnTo>
                        <a:pt x="18" y="45"/>
                      </a:lnTo>
                      <a:lnTo>
                        <a:pt x="0" y="2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38" name="Freeform 385"/>
                <p:cNvSpPr>
                  <a:spLocks noChangeAspect="1"/>
                </p:cNvSpPr>
                <p:nvPr/>
              </p:nvSpPr>
              <p:spPr bwMode="gray">
                <a:xfrm>
                  <a:off x="1319662" y="2388043"/>
                  <a:ext cx="27539" cy="30144"/>
                </a:xfrm>
                <a:custGeom>
                  <a:avLst/>
                  <a:gdLst>
                    <a:gd name="T0" fmla="*/ 0 w 47"/>
                    <a:gd name="T1" fmla="*/ 0 h 41"/>
                    <a:gd name="T2" fmla="*/ 0 w 47"/>
                    <a:gd name="T3" fmla="*/ 1 h 41"/>
                    <a:gd name="T4" fmla="*/ 0 w 47"/>
                    <a:gd name="T5" fmla="*/ 1 h 41"/>
                    <a:gd name="T6" fmla="*/ 0 w 47"/>
                    <a:gd name="T7" fmla="*/ 1 h 41"/>
                    <a:gd name="T8" fmla="*/ 0 w 47"/>
                    <a:gd name="T9" fmla="*/ 1 h 41"/>
                    <a:gd name="T10" fmla="*/ 0 w 47"/>
                    <a:gd name="T11" fmla="*/ 1 h 41"/>
                    <a:gd name="T12" fmla="*/ 0 w 47"/>
                    <a:gd name="T13" fmla="*/ 0 h 41"/>
                    <a:gd name="T14" fmla="*/ 0 60000 65536"/>
                    <a:gd name="T15" fmla="*/ 0 60000 65536"/>
                    <a:gd name="T16" fmla="*/ 0 60000 65536"/>
                    <a:gd name="T17" fmla="*/ 0 60000 65536"/>
                    <a:gd name="T18" fmla="*/ 0 60000 65536"/>
                    <a:gd name="T19" fmla="*/ 0 60000 65536"/>
                    <a:gd name="T20" fmla="*/ 0 60000 65536"/>
                    <a:gd name="T21" fmla="*/ 0 w 47"/>
                    <a:gd name="T22" fmla="*/ 0 h 41"/>
                    <a:gd name="T23" fmla="*/ 47 w 4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1">
                      <a:moveTo>
                        <a:pt x="0" y="0"/>
                      </a:moveTo>
                      <a:lnTo>
                        <a:pt x="14" y="41"/>
                      </a:lnTo>
                      <a:lnTo>
                        <a:pt x="17" y="21"/>
                      </a:lnTo>
                      <a:lnTo>
                        <a:pt x="47" y="38"/>
                      </a:lnTo>
                      <a:lnTo>
                        <a:pt x="19" y="21"/>
                      </a:lnTo>
                      <a:lnTo>
                        <a:pt x="45" y="8"/>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39" name="Freeform 386"/>
                <p:cNvSpPr>
                  <a:spLocks noChangeAspect="1"/>
                </p:cNvSpPr>
                <p:nvPr/>
              </p:nvSpPr>
              <p:spPr bwMode="gray">
                <a:xfrm>
                  <a:off x="1335399" y="2415317"/>
                  <a:ext cx="14425" cy="45934"/>
                </a:xfrm>
                <a:custGeom>
                  <a:avLst/>
                  <a:gdLst>
                    <a:gd name="T0" fmla="*/ 0 w 27"/>
                    <a:gd name="T1" fmla="*/ 0 h 61"/>
                    <a:gd name="T2" fmla="*/ 0 w 27"/>
                    <a:gd name="T3" fmla="*/ 1 h 61"/>
                    <a:gd name="T4" fmla="*/ 0 w 27"/>
                    <a:gd name="T5" fmla="*/ 1 h 61"/>
                    <a:gd name="T6" fmla="*/ 0 w 27"/>
                    <a:gd name="T7" fmla="*/ 0 h 61"/>
                    <a:gd name="T8" fmla="*/ 0 60000 65536"/>
                    <a:gd name="T9" fmla="*/ 0 60000 65536"/>
                    <a:gd name="T10" fmla="*/ 0 60000 65536"/>
                    <a:gd name="T11" fmla="*/ 0 60000 65536"/>
                    <a:gd name="T12" fmla="*/ 0 w 27"/>
                    <a:gd name="T13" fmla="*/ 0 h 61"/>
                    <a:gd name="T14" fmla="*/ 27 w 27"/>
                    <a:gd name="T15" fmla="*/ 61 h 61"/>
                  </a:gdLst>
                  <a:ahLst/>
                  <a:cxnLst>
                    <a:cxn ang="T8">
                      <a:pos x="T0" y="T1"/>
                    </a:cxn>
                    <a:cxn ang="T9">
                      <a:pos x="T2" y="T3"/>
                    </a:cxn>
                    <a:cxn ang="T10">
                      <a:pos x="T4" y="T5"/>
                    </a:cxn>
                    <a:cxn ang="T11">
                      <a:pos x="T6" y="T7"/>
                    </a:cxn>
                  </a:cxnLst>
                  <a:rect l="T12" t="T13" r="T14" b="T15"/>
                  <a:pathLst>
                    <a:path w="27" h="61">
                      <a:moveTo>
                        <a:pt x="0" y="0"/>
                      </a:moveTo>
                      <a:lnTo>
                        <a:pt x="25" y="12"/>
                      </a:lnTo>
                      <a:lnTo>
                        <a:pt x="27" y="61"/>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40" name="Freeform 387"/>
                <p:cNvSpPr>
                  <a:spLocks noChangeAspect="1"/>
                </p:cNvSpPr>
                <p:nvPr/>
              </p:nvSpPr>
              <p:spPr bwMode="gray">
                <a:xfrm>
                  <a:off x="1349824" y="2392350"/>
                  <a:ext cx="23605" cy="25838"/>
                </a:xfrm>
                <a:custGeom>
                  <a:avLst/>
                  <a:gdLst>
                    <a:gd name="T0" fmla="*/ 0 w 34"/>
                    <a:gd name="T1" fmla="*/ 0 h 37"/>
                    <a:gd name="T2" fmla="*/ 1 w 34"/>
                    <a:gd name="T3" fmla="*/ 0 h 37"/>
                    <a:gd name="T4" fmla="*/ 1 w 34"/>
                    <a:gd name="T5" fmla="*/ 0 h 37"/>
                    <a:gd name="T6" fmla="*/ 1 w 34"/>
                    <a:gd name="T7" fmla="*/ 0 h 37"/>
                    <a:gd name="T8" fmla="*/ 1 w 34"/>
                    <a:gd name="T9" fmla="*/ 0 h 37"/>
                    <a:gd name="T10" fmla="*/ 1 w 34"/>
                    <a:gd name="T11" fmla="*/ 0 h 37"/>
                    <a:gd name="T12" fmla="*/ 0 w 34"/>
                    <a:gd name="T13" fmla="*/ 0 h 37"/>
                    <a:gd name="T14" fmla="*/ 0 60000 65536"/>
                    <a:gd name="T15" fmla="*/ 0 60000 65536"/>
                    <a:gd name="T16" fmla="*/ 0 60000 65536"/>
                    <a:gd name="T17" fmla="*/ 0 60000 65536"/>
                    <a:gd name="T18" fmla="*/ 0 60000 65536"/>
                    <a:gd name="T19" fmla="*/ 0 60000 65536"/>
                    <a:gd name="T20" fmla="*/ 0 60000 65536"/>
                    <a:gd name="T21" fmla="*/ 0 w 34"/>
                    <a:gd name="T22" fmla="*/ 0 h 37"/>
                    <a:gd name="T23" fmla="*/ 34 w 3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7">
                      <a:moveTo>
                        <a:pt x="0" y="0"/>
                      </a:moveTo>
                      <a:lnTo>
                        <a:pt x="7" y="37"/>
                      </a:lnTo>
                      <a:lnTo>
                        <a:pt x="29" y="37"/>
                      </a:lnTo>
                      <a:lnTo>
                        <a:pt x="18" y="4"/>
                      </a:lnTo>
                      <a:lnTo>
                        <a:pt x="34" y="27"/>
                      </a:lnTo>
                      <a:lnTo>
                        <a:pt x="21" y="0"/>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41" name="Freeform 388"/>
                <p:cNvSpPr>
                  <a:spLocks noChangeAspect="1"/>
                </p:cNvSpPr>
                <p:nvPr/>
              </p:nvSpPr>
              <p:spPr bwMode="gray">
                <a:xfrm>
                  <a:off x="1370807" y="2431107"/>
                  <a:ext cx="17048" cy="22967"/>
                </a:xfrm>
                <a:custGeom>
                  <a:avLst/>
                  <a:gdLst>
                    <a:gd name="T0" fmla="*/ 0 w 30"/>
                    <a:gd name="T1" fmla="*/ 0 h 27"/>
                    <a:gd name="T2" fmla="*/ 0 w 30"/>
                    <a:gd name="T3" fmla="*/ 1 h 27"/>
                    <a:gd name="T4" fmla="*/ 0 w 30"/>
                    <a:gd name="T5" fmla="*/ 1 h 27"/>
                    <a:gd name="T6" fmla="*/ 0 w 30"/>
                    <a:gd name="T7" fmla="*/ 0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0" y="0"/>
                      </a:moveTo>
                      <a:lnTo>
                        <a:pt x="29" y="27"/>
                      </a:lnTo>
                      <a:lnTo>
                        <a:pt x="30" y="3"/>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42" name="Freeform 389"/>
                <p:cNvSpPr>
                  <a:spLocks noChangeAspect="1"/>
                </p:cNvSpPr>
                <p:nvPr/>
              </p:nvSpPr>
              <p:spPr bwMode="gray">
                <a:xfrm>
                  <a:off x="1376052" y="2461251"/>
                  <a:ext cx="27539" cy="44499"/>
                </a:xfrm>
                <a:custGeom>
                  <a:avLst/>
                  <a:gdLst>
                    <a:gd name="T0" fmla="*/ 0 w 47"/>
                    <a:gd name="T1" fmla="*/ 0 h 64"/>
                    <a:gd name="T2" fmla="*/ 0 w 47"/>
                    <a:gd name="T3" fmla="*/ 0 h 64"/>
                    <a:gd name="T4" fmla="*/ 0 w 47"/>
                    <a:gd name="T5" fmla="*/ 0 h 64"/>
                    <a:gd name="T6" fmla="*/ 0 w 47"/>
                    <a:gd name="T7" fmla="*/ 0 h 64"/>
                    <a:gd name="T8" fmla="*/ 0 60000 65536"/>
                    <a:gd name="T9" fmla="*/ 0 60000 65536"/>
                    <a:gd name="T10" fmla="*/ 0 60000 65536"/>
                    <a:gd name="T11" fmla="*/ 0 60000 65536"/>
                    <a:gd name="T12" fmla="*/ 0 w 47"/>
                    <a:gd name="T13" fmla="*/ 0 h 64"/>
                    <a:gd name="T14" fmla="*/ 47 w 47"/>
                    <a:gd name="T15" fmla="*/ 64 h 64"/>
                  </a:gdLst>
                  <a:ahLst/>
                  <a:cxnLst>
                    <a:cxn ang="T8">
                      <a:pos x="T0" y="T1"/>
                    </a:cxn>
                    <a:cxn ang="T9">
                      <a:pos x="T2" y="T3"/>
                    </a:cxn>
                    <a:cxn ang="T10">
                      <a:pos x="T4" y="T5"/>
                    </a:cxn>
                    <a:cxn ang="T11">
                      <a:pos x="T6" y="T7"/>
                    </a:cxn>
                  </a:cxnLst>
                  <a:rect l="T12" t="T13" r="T14" b="T15"/>
                  <a:pathLst>
                    <a:path w="47" h="64">
                      <a:moveTo>
                        <a:pt x="0" y="0"/>
                      </a:moveTo>
                      <a:lnTo>
                        <a:pt x="37" y="23"/>
                      </a:lnTo>
                      <a:lnTo>
                        <a:pt x="47" y="64"/>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43" name="Freeform 390"/>
                <p:cNvSpPr>
                  <a:spLocks noChangeAspect="1"/>
                </p:cNvSpPr>
                <p:nvPr/>
              </p:nvSpPr>
              <p:spPr bwMode="gray">
                <a:xfrm>
                  <a:off x="1420639" y="2472734"/>
                  <a:ext cx="17048" cy="27273"/>
                </a:xfrm>
                <a:custGeom>
                  <a:avLst/>
                  <a:gdLst>
                    <a:gd name="T0" fmla="*/ 0 w 25"/>
                    <a:gd name="T1" fmla="*/ 1 h 38"/>
                    <a:gd name="T2" fmla="*/ 1 w 25"/>
                    <a:gd name="T3" fmla="*/ 0 h 38"/>
                    <a:gd name="T4" fmla="*/ 1 w 25"/>
                    <a:gd name="T5" fmla="*/ 1 h 38"/>
                    <a:gd name="T6" fmla="*/ 0 w 25"/>
                    <a:gd name="T7" fmla="*/ 1 h 38"/>
                    <a:gd name="T8" fmla="*/ 0 60000 65536"/>
                    <a:gd name="T9" fmla="*/ 0 60000 65536"/>
                    <a:gd name="T10" fmla="*/ 0 60000 65536"/>
                    <a:gd name="T11" fmla="*/ 0 60000 65536"/>
                    <a:gd name="T12" fmla="*/ 0 w 25"/>
                    <a:gd name="T13" fmla="*/ 0 h 38"/>
                    <a:gd name="T14" fmla="*/ 25 w 25"/>
                    <a:gd name="T15" fmla="*/ 38 h 38"/>
                  </a:gdLst>
                  <a:ahLst/>
                  <a:cxnLst>
                    <a:cxn ang="T8">
                      <a:pos x="T0" y="T1"/>
                    </a:cxn>
                    <a:cxn ang="T9">
                      <a:pos x="T2" y="T3"/>
                    </a:cxn>
                    <a:cxn ang="T10">
                      <a:pos x="T4" y="T5"/>
                    </a:cxn>
                    <a:cxn ang="T11">
                      <a:pos x="T6" y="T7"/>
                    </a:cxn>
                  </a:cxnLst>
                  <a:rect l="T12" t="T13" r="T14" b="T15"/>
                  <a:pathLst>
                    <a:path w="25" h="38">
                      <a:moveTo>
                        <a:pt x="0" y="22"/>
                      </a:moveTo>
                      <a:lnTo>
                        <a:pt x="13" y="0"/>
                      </a:lnTo>
                      <a:lnTo>
                        <a:pt x="25" y="38"/>
                      </a:lnTo>
                      <a:lnTo>
                        <a:pt x="0" y="2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44" name="Freeform 391"/>
                <p:cNvSpPr>
                  <a:spLocks noChangeAspect="1"/>
                </p:cNvSpPr>
                <p:nvPr/>
              </p:nvSpPr>
              <p:spPr bwMode="gray">
                <a:xfrm>
                  <a:off x="1568827" y="2700969"/>
                  <a:ext cx="1234022" cy="724897"/>
                </a:xfrm>
                <a:custGeom>
                  <a:avLst/>
                  <a:gdLst>
                    <a:gd name="T0" fmla="*/ 0 w 2001"/>
                    <a:gd name="T1" fmla="*/ 1 h 971"/>
                    <a:gd name="T2" fmla="*/ 0 w 2001"/>
                    <a:gd name="T3" fmla="*/ 1 h 971"/>
                    <a:gd name="T4" fmla="*/ 0 w 2001"/>
                    <a:gd name="T5" fmla="*/ 1 h 971"/>
                    <a:gd name="T6" fmla="*/ 0 w 2001"/>
                    <a:gd name="T7" fmla="*/ 1 h 971"/>
                    <a:gd name="T8" fmla="*/ 0 w 2001"/>
                    <a:gd name="T9" fmla="*/ 1 h 971"/>
                    <a:gd name="T10" fmla="*/ 0 w 2001"/>
                    <a:gd name="T11" fmla="*/ 1 h 971"/>
                    <a:gd name="T12" fmla="*/ 0 w 2001"/>
                    <a:gd name="T13" fmla="*/ 1 h 971"/>
                    <a:gd name="T14" fmla="*/ 0 w 2001"/>
                    <a:gd name="T15" fmla="*/ 1 h 971"/>
                    <a:gd name="T16" fmla="*/ 0 w 2001"/>
                    <a:gd name="T17" fmla="*/ 1 h 971"/>
                    <a:gd name="T18" fmla="*/ 0 w 2001"/>
                    <a:gd name="T19" fmla="*/ 1 h 971"/>
                    <a:gd name="T20" fmla="*/ 0 w 2001"/>
                    <a:gd name="T21" fmla="*/ 1 h 971"/>
                    <a:gd name="T22" fmla="*/ 0 w 2001"/>
                    <a:gd name="T23" fmla="*/ 1 h 971"/>
                    <a:gd name="T24" fmla="*/ 0 w 2001"/>
                    <a:gd name="T25" fmla="*/ 1 h 971"/>
                    <a:gd name="T26" fmla="*/ 0 w 2001"/>
                    <a:gd name="T27" fmla="*/ 1 h 971"/>
                    <a:gd name="T28" fmla="*/ 0 w 2001"/>
                    <a:gd name="T29" fmla="*/ 1 h 971"/>
                    <a:gd name="T30" fmla="*/ 0 w 2001"/>
                    <a:gd name="T31" fmla="*/ 1 h 971"/>
                    <a:gd name="T32" fmla="*/ 0 w 2001"/>
                    <a:gd name="T33" fmla="*/ 1 h 971"/>
                    <a:gd name="T34" fmla="*/ 0 w 2001"/>
                    <a:gd name="T35" fmla="*/ 1 h 971"/>
                    <a:gd name="T36" fmla="*/ 0 w 2001"/>
                    <a:gd name="T37" fmla="*/ 1 h 971"/>
                    <a:gd name="T38" fmla="*/ 0 w 2001"/>
                    <a:gd name="T39" fmla="*/ 1 h 971"/>
                    <a:gd name="T40" fmla="*/ 0 w 2001"/>
                    <a:gd name="T41" fmla="*/ 1 h 971"/>
                    <a:gd name="T42" fmla="*/ 0 w 2001"/>
                    <a:gd name="T43" fmla="*/ 1 h 971"/>
                    <a:gd name="T44" fmla="*/ 0 w 2001"/>
                    <a:gd name="T45" fmla="*/ 1 h 971"/>
                    <a:gd name="T46" fmla="*/ 0 w 2001"/>
                    <a:gd name="T47" fmla="*/ 1 h 971"/>
                    <a:gd name="T48" fmla="*/ 0 w 2001"/>
                    <a:gd name="T49" fmla="*/ 1 h 971"/>
                    <a:gd name="T50" fmla="*/ 0 w 2001"/>
                    <a:gd name="T51" fmla="*/ 1 h 971"/>
                    <a:gd name="T52" fmla="*/ 0 w 2001"/>
                    <a:gd name="T53" fmla="*/ 1 h 971"/>
                    <a:gd name="T54" fmla="*/ 0 w 2001"/>
                    <a:gd name="T55" fmla="*/ 1 h 971"/>
                    <a:gd name="T56" fmla="*/ 0 w 2001"/>
                    <a:gd name="T57" fmla="*/ 1 h 971"/>
                    <a:gd name="T58" fmla="*/ 0 w 2001"/>
                    <a:gd name="T59" fmla="*/ 1 h 971"/>
                    <a:gd name="T60" fmla="*/ 0 w 2001"/>
                    <a:gd name="T61" fmla="*/ 1 h 971"/>
                    <a:gd name="T62" fmla="*/ 0 w 2001"/>
                    <a:gd name="T63" fmla="*/ 1 h 971"/>
                    <a:gd name="T64" fmla="*/ 0 w 2001"/>
                    <a:gd name="T65" fmla="*/ 1 h 971"/>
                    <a:gd name="T66" fmla="*/ 0 w 2001"/>
                    <a:gd name="T67" fmla="*/ 1 h 971"/>
                    <a:gd name="T68" fmla="*/ 0 w 2001"/>
                    <a:gd name="T69" fmla="*/ 1 h 971"/>
                    <a:gd name="T70" fmla="*/ 0 w 2001"/>
                    <a:gd name="T71" fmla="*/ 1 h 971"/>
                    <a:gd name="T72" fmla="*/ 0 w 2001"/>
                    <a:gd name="T73" fmla="*/ 1 h 971"/>
                    <a:gd name="T74" fmla="*/ 0 w 2001"/>
                    <a:gd name="T75" fmla="*/ 1 h 971"/>
                    <a:gd name="T76" fmla="*/ 0 w 2001"/>
                    <a:gd name="T77" fmla="*/ 1 h 971"/>
                    <a:gd name="T78" fmla="*/ 0 w 2001"/>
                    <a:gd name="T79" fmla="*/ 1 h 971"/>
                    <a:gd name="T80" fmla="*/ 0 w 2001"/>
                    <a:gd name="T81" fmla="*/ 1 h 971"/>
                    <a:gd name="T82" fmla="*/ 0 w 2001"/>
                    <a:gd name="T83" fmla="*/ 1 h 971"/>
                    <a:gd name="T84" fmla="*/ 0 w 2001"/>
                    <a:gd name="T85" fmla="*/ 1 h 971"/>
                    <a:gd name="T86" fmla="*/ 0 w 2001"/>
                    <a:gd name="T87" fmla="*/ 1 h 971"/>
                    <a:gd name="T88" fmla="*/ 0 w 2001"/>
                    <a:gd name="T89" fmla="*/ 0 h 971"/>
                    <a:gd name="T90" fmla="*/ 0 w 2001"/>
                    <a:gd name="T91" fmla="*/ 1 h 971"/>
                    <a:gd name="T92" fmla="*/ 0 w 2001"/>
                    <a:gd name="T93" fmla="*/ 1 h 971"/>
                    <a:gd name="T94" fmla="*/ 0 w 2001"/>
                    <a:gd name="T95" fmla="*/ 1 h 9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1"/>
                    <a:gd name="T145" fmla="*/ 0 h 971"/>
                    <a:gd name="T146" fmla="*/ 2001 w 2001"/>
                    <a:gd name="T147" fmla="*/ 971 h 9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1" h="971">
                      <a:moveTo>
                        <a:pt x="0" y="55"/>
                      </a:moveTo>
                      <a:lnTo>
                        <a:pt x="23" y="134"/>
                      </a:lnTo>
                      <a:lnTo>
                        <a:pt x="51" y="142"/>
                      </a:lnTo>
                      <a:lnTo>
                        <a:pt x="28" y="146"/>
                      </a:lnTo>
                      <a:lnTo>
                        <a:pt x="11" y="387"/>
                      </a:lnTo>
                      <a:lnTo>
                        <a:pt x="61" y="480"/>
                      </a:lnTo>
                      <a:lnTo>
                        <a:pt x="94" y="480"/>
                      </a:lnTo>
                      <a:lnTo>
                        <a:pt x="80" y="515"/>
                      </a:lnTo>
                      <a:lnTo>
                        <a:pt x="145" y="617"/>
                      </a:lnTo>
                      <a:lnTo>
                        <a:pt x="211" y="640"/>
                      </a:lnTo>
                      <a:lnTo>
                        <a:pt x="264" y="697"/>
                      </a:lnTo>
                      <a:lnTo>
                        <a:pt x="343" y="691"/>
                      </a:lnTo>
                      <a:lnTo>
                        <a:pt x="475" y="745"/>
                      </a:lnTo>
                      <a:lnTo>
                        <a:pt x="633" y="723"/>
                      </a:lnTo>
                      <a:lnTo>
                        <a:pt x="729" y="827"/>
                      </a:lnTo>
                      <a:lnTo>
                        <a:pt x="801" y="799"/>
                      </a:lnTo>
                      <a:lnTo>
                        <a:pt x="889" y="924"/>
                      </a:lnTo>
                      <a:lnTo>
                        <a:pt x="957" y="947"/>
                      </a:lnTo>
                      <a:lnTo>
                        <a:pt x="950" y="877"/>
                      </a:lnTo>
                      <a:lnTo>
                        <a:pt x="1021" y="833"/>
                      </a:lnTo>
                      <a:lnTo>
                        <a:pt x="1028" y="801"/>
                      </a:lnTo>
                      <a:lnTo>
                        <a:pt x="1132" y="799"/>
                      </a:lnTo>
                      <a:lnTo>
                        <a:pt x="1223" y="827"/>
                      </a:lnTo>
                      <a:lnTo>
                        <a:pt x="1224" y="785"/>
                      </a:lnTo>
                      <a:lnTo>
                        <a:pt x="1188" y="779"/>
                      </a:lnTo>
                      <a:lnTo>
                        <a:pt x="1264" y="778"/>
                      </a:lnTo>
                      <a:lnTo>
                        <a:pt x="1268" y="758"/>
                      </a:lnTo>
                      <a:lnTo>
                        <a:pt x="1274" y="782"/>
                      </a:lnTo>
                      <a:lnTo>
                        <a:pt x="1416" y="790"/>
                      </a:lnTo>
                      <a:lnTo>
                        <a:pt x="1453" y="825"/>
                      </a:lnTo>
                      <a:lnTo>
                        <a:pt x="1459" y="888"/>
                      </a:lnTo>
                      <a:lnTo>
                        <a:pt x="1504" y="971"/>
                      </a:lnTo>
                      <a:lnTo>
                        <a:pt x="1531" y="968"/>
                      </a:lnTo>
                      <a:lnTo>
                        <a:pt x="1543" y="905"/>
                      </a:lnTo>
                      <a:lnTo>
                        <a:pt x="1495" y="758"/>
                      </a:lnTo>
                      <a:lnTo>
                        <a:pt x="1525" y="696"/>
                      </a:lnTo>
                      <a:lnTo>
                        <a:pt x="1700" y="576"/>
                      </a:lnTo>
                      <a:lnTo>
                        <a:pt x="1665" y="564"/>
                      </a:lnTo>
                      <a:lnTo>
                        <a:pt x="1697" y="559"/>
                      </a:lnTo>
                      <a:lnTo>
                        <a:pt x="1673" y="519"/>
                      </a:lnTo>
                      <a:lnTo>
                        <a:pt x="1679" y="485"/>
                      </a:lnTo>
                      <a:lnTo>
                        <a:pt x="1643" y="458"/>
                      </a:lnTo>
                      <a:lnTo>
                        <a:pt x="1679" y="476"/>
                      </a:lnTo>
                      <a:lnTo>
                        <a:pt x="1667" y="433"/>
                      </a:lnTo>
                      <a:lnTo>
                        <a:pt x="1694" y="421"/>
                      </a:lnTo>
                      <a:lnTo>
                        <a:pt x="1697" y="515"/>
                      </a:lnTo>
                      <a:lnTo>
                        <a:pt x="1724" y="459"/>
                      </a:lnTo>
                      <a:lnTo>
                        <a:pt x="1707" y="415"/>
                      </a:lnTo>
                      <a:lnTo>
                        <a:pt x="1725" y="441"/>
                      </a:lnTo>
                      <a:lnTo>
                        <a:pt x="1762" y="365"/>
                      </a:lnTo>
                      <a:lnTo>
                        <a:pt x="1902" y="330"/>
                      </a:lnTo>
                      <a:lnTo>
                        <a:pt x="1866" y="310"/>
                      </a:lnTo>
                      <a:lnTo>
                        <a:pt x="1892" y="251"/>
                      </a:lnTo>
                      <a:lnTo>
                        <a:pt x="1997" y="208"/>
                      </a:lnTo>
                      <a:lnTo>
                        <a:pt x="2001" y="184"/>
                      </a:lnTo>
                      <a:lnTo>
                        <a:pt x="1975" y="163"/>
                      </a:lnTo>
                      <a:lnTo>
                        <a:pt x="1975" y="108"/>
                      </a:lnTo>
                      <a:lnTo>
                        <a:pt x="1917" y="90"/>
                      </a:lnTo>
                      <a:lnTo>
                        <a:pt x="1875" y="180"/>
                      </a:lnTo>
                      <a:lnTo>
                        <a:pt x="1697" y="214"/>
                      </a:lnTo>
                      <a:lnTo>
                        <a:pt x="1685" y="255"/>
                      </a:lnTo>
                      <a:lnTo>
                        <a:pt x="1584" y="271"/>
                      </a:lnTo>
                      <a:lnTo>
                        <a:pt x="1590" y="284"/>
                      </a:lnTo>
                      <a:lnTo>
                        <a:pt x="1487" y="339"/>
                      </a:lnTo>
                      <a:lnTo>
                        <a:pt x="1444" y="338"/>
                      </a:lnTo>
                      <a:lnTo>
                        <a:pt x="1442" y="321"/>
                      </a:lnTo>
                      <a:lnTo>
                        <a:pt x="1450" y="304"/>
                      </a:lnTo>
                      <a:lnTo>
                        <a:pt x="1460" y="293"/>
                      </a:lnTo>
                      <a:lnTo>
                        <a:pt x="1465" y="275"/>
                      </a:lnTo>
                      <a:lnTo>
                        <a:pt x="1450" y="234"/>
                      </a:lnTo>
                      <a:lnTo>
                        <a:pt x="1415" y="250"/>
                      </a:lnTo>
                      <a:lnTo>
                        <a:pt x="1427" y="182"/>
                      </a:lnTo>
                      <a:lnTo>
                        <a:pt x="1374" y="163"/>
                      </a:lnTo>
                      <a:lnTo>
                        <a:pt x="1333" y="208"/>
                      </a:lnTo>
                      <a:lnTo>
                        <a:pt x="1317" y="323"/>
                      </a:lnTo>
                      <a:lnTo>
                        <a:pt x="1286" y="327"/>
                      </a:lnTo>
                      <a:lnTo>
                        <a:pt x="1275" y="272"/>
                      </a:lnTo>
                      <a:lnTo>
                        <a:pt x="1301" y="185"/>
                      </a:lnTo>
                      <a:lnTo>
                        <a:pt x="1277" y="200"/>
                      </a:lnTo>
                      <a:lnTo>
                        <a:pt x="1321" y="153"/>
                      </a:lnTo>
                      <a:lnTo>
                        <a:pt x="1412" y="152"/>
                      </a:lnTo>
                      <a:lnTo>
                        <a:pt x="1395" y="129"/>
                      </a:lnTo>
                      <a:lnTo>
                        <a:pt x="1390" y="129"/>
                      </a:lnTo>
                      <a:lnTo>
                        <a:pt x="1256" y="116"/>
                      </a:lnTo>
                      <a:lnTo>
                        <a:pt x="1277" y="87"/>
                      </a:lnTo>
                      <a:lnTo>
                        <a:pt x="1195" y="125"/>
                      </a:lnTo>
                      <a:lnTo>
                        <a:pt x="1131" y="125"/>
                      </a:lnTo>
                      <a:lnTo>
                        <a:pt x="1208" y="65"/>
                      </a:lnTo>
                      <a:lnTo>
                        <a:pt x="1044" y="32"/>
                      </a:lnTo>
                      <a:lnTo>
                        <a:pt x="1023" y="0"/>
                      </a:lnTo>
                      <a:lnTo>
                        <a:pt x="1021" y="21"/>
                      </a:lnTo>
                      <a:lnTo>
                        <a:pt x="66" y="21"/>
                      </a:lnTo>
                      <a:lnTo>
                        <a:pt x="84" y="59"/>
                      </a:lnTo>
                      <a:lnTo>
                        <a:pt x="61" y="90"/>
                      </a:lnTo>
                      <a:lnTo>
                        <a:pt x="68" y="58"/>
                      </a:lnTo>
                      <a:lnTo>
                        <a:pt x="0" y="5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45" name="Freeform 392"/>
                <p:cNvSpPr>
                  <a:spLocks noChangeAspect="1"/>
                </p:cNvSpPr>
                <p:nvPr/>
              </p:nvSpPr>
              <p:spPr bwMode="gray">
                <a:xfrm>
                  <a:off x="2674333" y="1162178"/>
                  <a:ext cx="1303526" cy="1152658"/>
                </a:xfrm>
                <a:custGeom>
                  <a:avLst/>
                  <a:gdLst>
                    <a:gd name="T0" fmla="*/ 0 w 2109"/>
                    <a:gd name="T1" fmla="*/ 1 h 1540"/>
                    <a:gd name="T2" fmla="*/ 0 w 2109"/>
                    <a:gd name="T3" fmla="*/ 1 h 1540"/>
                    <a:gd name="T4" fmla="*/ 0 w 2109"/>
                    <a:gd name="T5" fmla="*/ 1 h 1540"/>
                    <a:gd name="T6" fmla="*/ 0 w 2109"/>
                    <a:gd name="T7" fmla="*/ 1 h 1540"/>
                    <a:gd name="T8" fmla="*/ 0 w 2109"/>
                    <a:gd name="T9" fmla="*/ 1 h 1540"/>
                    <a:gd name="T10" fmla="*/ 0 w 2109"/>
                    <a:gd name="T11" fmla="*/ 1 h 1540"/>
                    <a:gd name="T12" fmla="*/ 0 w 2109"/>
                    <a:gd name="T13" fmla="*/ 1 h 1540"/>
                    <a:gd name="T14" fmla="*/ 0 w 2109"/>
                    <a:gd name="T15" fmla="*/ 1 h 1540"/>
                    <a:gd name="T16" fmla="*/ 0 w 2109"/>
                    <a:gd name="T17" fmla="*/ 1 h 1540"/>
                    <a:gd name="T18" fmla="*/ 0 w 2109"/>
                    <a:gd name="T19" fmla="*/ 1 h 1540"/>
                    <a:gd name="T20" fmla="*/ 0 w 2109"/>
                    <a:gd name="T21" fmla="*/ 1 h 1540"/>
                    <a:gd name="T22" fmla="*/ 0 w 2109"/>
                    <a:gd name="T23" fmla="*/ 1 h 1540"/>
                    <a:gd name="T24" fmla="*/ 0 w 2109"/>
                    <a:gd name="T25" fmla="*/ 1 h 1540"/>
                    <a:gd name="T26" fmla="*/ 0 w 2109"/>
                    <a:gd name="T27" fmla="*/ 1 h 1540"/>
                    <a:gd name="T28" fmla="*/ 0 w 2109"/>
                    <a:gd name="T29" fmla="*/ 1 h 1540"/>
                    <a:gd name="T30" fmla="*/ 0 w 2109"/>
                    <a:gd name="T31" fmla="*/ 1 h 1540"/>
                    <a:gd name="T32" fmla="*/ 0 w 2109"/>
                    <a:gd name="T33" fmla="*/ 1 h 1540"/>
                    <a:gd name="T34" fmla="*/ 0 w 2109"/>
                    <a:gd name="T35" fmla="*/ 1 h 1540"/>
                    <a:gd name="T36" fmla="*/ 0 w 2109"/>
                    <a:gd name="T37" fmla="*/ 1 h 1540"/>
                    <a:gd name="T38" fmla="*/ 0 w 2109"/>
                    <a:gd name="T39" fmla="*/ 1 h 1540"/>
                    <a:gd name="T40" fmla="*/ 0 w 2109"/>
                    <a:gd name="T41" fmla="*/ 1 h 1540"/>
                    <a:gd name="T42" fmla="*/ 0 w 2109"/>
                    <a:gd name="T43" fmla="*/ 1 h 1540"/>
                    <a:gd name="T44" fmla="*/ 0 w 2109"/>
                    <a:gd name="T45" fmla="*/ 1 h 1540"/>
                    <a:gd name="T46" fmla="*/ 0 w 2109"/>
                    <a:gd name="T47" fmla="*/ 1 h 1540"/>
                    <a:gd name="T48" fmla="*/ 0 w 2109"/>
                    <a:gd name="T49" fmla="*/ 1 h 1540"/>
                    <a:gd name="T50" fmla="*/ 0 w 2109"/>
                    <a:gd name="T51" fmla="*/ 1 h 1540"/>
                    <a:gd name="T52" fmla="*/ 0 w 2109"/>
                    <a:gd name="T53" fmla="*/ 1 h 1540"/>
                    <a:gd name="T54" fmla="*/ 0 w 2109"/>
                    <a:gd name="T55" fmla="*/ 1 h 1540"/>
                    <a:gd name="T56" fmla="*/ 0 w 2109"/>
                    <a:gd name="T57" fmla="*/ 1 h 1540"/>
                    <a:gd name="T58" fmla="*/ 0 w 2109"/>
                    <a:gd name="T59" fmla="*/ 1 h 1540"/>
                    <a:gd name="T60" fmla="*/ 0 w 2109"/>
                    <a:gd name="T61" fmla="*/ 1 h 1540"/>
                    <a:gd name="T62" fmla="*/ 0 w 2109"/>
                    <a:gd name="T63" fmla="*/ 1 h 1540"/>
                    <a:gd name="T64" fmla="*/ 0 w 2109"/>
                    <a:gd name="T65" fmla="*/ 1 h 1540"/>
                    <a:gd name="T66" fmla="*/ 0 w 2109"/>
                    <a:gd name="T67" fmla="*/ 1 h 1540"/>
                    <a:gd name="T68" fmla="*/ 0 w 2109"/>
                    <a:gd name="T69" fmla="*/ 1 h 1540"/>
                    <a:gd name="T70" fmla="*/ 0 w 2109"/>
                    <a:gd name="T71" fmla="*/ 1 h 1540"/>
                    <a:gd name="T72" fmla="*/ 0 w 2109"/>
                    <a:gd name="T73" fmla="*/ 1 h 1540"/>
                    <a:gd name="T74" fmla="*/ 0 w 2109"/>
                    <a:gd name="T75" fmla="*/ 1 h 1540"/>
                    <a:gd name="T76" fmla="*/ 0 w 2109"/>
                    <a:gd name="T77" fmla="*/ 1 h 1540"/>
                    <a:gd name="T78" fmla="*/ 0 w 2109"/>
                    <a:gd name="T79" fmla="*/ 1 h 1540"/>
                    <a:gd name="T80" fmla="*/ 0 w 2109"/>
                    <a:gd name="T81" fmla="*/ 1 h 1540"/>
                    <a:gd name="T82" fmla="*/ 0 w 2109"/>
                    <a:gd name="T83" fmla="*/ 1 h 1540"/>
                    <a:gd name="T84" fmla="*/ 0 w 2109"/>
                    <a:gd name="T85" fmla="*/ 1 h 1540"/>
                    <a:gd name="T86" fmla="*/ 0 w 2109"/>
                    <a:gd name="T87" fmla="*/ 1 h 1540"/>
                    <a:gd name="T88" fmla="*/ 0 w 2109"/>
                    <a:gd name="T89" fmla="*/ 1 h 1540"/>
                    <a:gd name="T90" fmla="*/ 0 w 2109"/>
                    <a:gd name="T91" fmla="*/ 1 h 1540"/>
                    <a:gd name="T92" fmla="*/ 0 w 2109"/>
                    <a:gd name="T93" fmla="*/ 1 h 1540"/>
                    <a:gd name="T94" fmla="*/ 0 w 2109"/>
                    <a:gd name="T95" fmla="*/ 1 h 1540"/>
                    <a:gd name="T96" fmla="*/ 0 w 2109"/>
                    <a:gd name="T97" fmla="*/ 1 h 1540"/>
                    <a:gd name="T98" fmla="*/ 0 w 2109"/>
                    <a:gd name="T99" fmla="*/ 1 h 1540"/>
                    <a:gd name="T100" fmla="*/ 0 w 2109"/>
                    <a:gd name="T101" fmla="*/ 1 h 1540"/>
                    <a:gd name="T102" fmla="*/ 0 w 2109"/>
                    <a:gd name="T103" fmla="*/ 1 h 1540"/>
                    <a:gd name="T104" fmla="*/ 0 w 2109"/>
                    <a:gd name="T105" fmla="*/ 1 h 1540"/>
                    <a:gd name="T106" fmla="*/ 0 w 2109"/>
                    <a:gd name="T107" fmla="*/ 1 h 1540"/>
                    <a:gd name="T108" fmla="*/ 0 w 2109"/>
                    <a:gd name="T109" fmla="*/ 1 h 1540"/>
                    <a:gd name="T110" fmla="*/ 0 w 2109"/>
                    <a:gd name="T111" fmla="*/ 1 h 1540"/>
                    <a:gd name="T112" fmla="*/ 0 w 2109"/>
                    <a:gd name="T113" fmla="*/ 1 h 1540"/>
                    <a:gd name="T114" fmla="*/ 0 w 2109"/>
                    <a:gd name="T115" fmla="*/ 1 h 1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9"/>
                    <a:gd name="T175" fmla="*/ 0 h 1540"/>
                    <a:gd name="T176" fmla="*/ 2109 w 2109"/>
                    <a:gd name="T177" fmla="*/ 1540 h 1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9" h="1540">
                      <a:moveTo>
                        <a:pt x="0" y="432"/>
                      </a:moveTo>
                      <a:lnTo>
                        <a:pt x="12" y="409"/>
                      </a:lnTo>
                      <a:lnTo>
                        <a:pt x="149" y="365"/>
                      </a:lnTo>
                      <a:lnTo>
                        <a:pt x="236" y="365"/>
                      </a:lnTo>
                      <a:lnTo>
                        <a:pt x="285" y="330"/>
                      </a:lnTo>
                      <a:lnTo>
                        <a:pt x="270" y="319"/>
                      </a:lnTo>
                      <a:lnTo>
                        <a:pt x="301" y="307"/>
                      </a:lnTo>
                      <a:lnTo>
                        <a:pt x="275" y="299"/>
                      </a:lnTo>
                      <a:lnTo>
                        <a:pt x="321" y="285"/>
                      </a:lnTo>
                      <a:lnTo>
                        <a:pt x="304" y="273"/>
                      </a:lnTo>
                      <a:lnTo>
                        <a:pt x="243" y="296"/>
                      </a:lnTo>
                      <a:lnTo>
                        <a:pt x="183" y="267"/>
                      </a:lnTo>
                      <a:lnTo>
                        <a:pt x="260" y="250"/>
                      </a:lnTo>
                      <a:lnTo>
                        <a:pt x="303" y="201"/>
                      </a:lnTo>
                      <a:lnTo>
                        <a:pt x="397" y="199"/>
                      </a:lnTo>
                      <a:lnTo>
                        <a:pt x="393" y="146"/>
                      </a:lnTo>
                      <a:lnTo>
                        <a:pt x="463" y="144"/>
                      </a:lnTo>
                      <a:lnTo>
                        <a:pt x="534" y="182"/>
                      </a:lnTo>
                      <a:lnTo>
                        <a:pt x="450" y="133"/>
                      </a:lnTo>
                      <a:lnTo>
                        <a:pt x="609" y="100"/>
                      </a:lnTo>
                      <a:lnTo>
                        <a:pt x="648" y="124"/>
                      </a:lnTo>
                      <a:lnTo>
                        <a:pt x="653" y="170"/>
                      </a:lnTo>
                      <a:lnTo>
                        <a:pt x="674" y="131"/>
                      </a:lnTo>
                      <a:lnTo>
                        <a:pt x="776" y="159"/>
                      </a:lnTo>
                      <a:lnTo>
                        <a:pt x="741" y="136"/>
                      </a:lnTo>
                      <a:lnTo>
                        <a:pt x="790" y="140"/>
                      </a:lnTo>
                      <a:lnTo>
                        <a:pt x="747" y="113"/>
                      </a:lnTo>
                      <a:lnTo>
                        <a:pt x="735" y="92"/>
                      </a:lnTo>
                      <a:lnTo>
                        <a:pt x="758" y="87"/>
                      </a:lnTo>
                      <a:lnTo>
                        <a:pt x="961" y="152"/>
                      </a:lnTo>
                      <a:lnTo>
                        <a:pt x="945" y="131"/>
                      </a:lnTo>
                      <a:lnTo>
                        <a:pt x="989" y="127"/>
                      </a:lnTo>
                      <a:lnTo>
                        <a:pt x="961" y="109"/>
                      </a:lnTo>
                      <a:lnTo>
                        <a:pt x="1029" y="113"/>
                      </a:lnTo>
                      <a:lnTo>
                        <a:pt x="921" y="66"/>
                      </a:lnTo>
                      <a:lnTo>
                        <a:pt x="1118" y="92"/>
                      </a:lnTo>
                      <a:lnTo>
                        <a:pt x="1074" y="65"/>
                      </a:lnTo>
                      <a:lnTo>
                        <a:pt x="957" y="60"/>
                      </a:lnTo>
                      <a:lnTo>
                        <a:pt x="996" y="58"/>
                      </a:lnTo>
                      <a:lnTo>
                        <a:pt x="924" y="34"/>
                      </a:lnTo>
                      <a:lnTo>
                        <a:pt x="1009" y="41"/>
                      </a:lnTo>
                      <a:lnTo>
                        <a:pt x="974" y="31"/>
                      </a:lnTo>
                      <a:lnTo>
                        <a:pt x="1012" y="23"/>
                      </a:lnTo>
                      <a:lnTo>
                        <a:pt x="1157" y="66"/>
                      </a:lnTo>
                      <a:lnTo>
                        <a:pt x="1141" y="50"/>
                      </a:lnTo>
                      <a:lnTo>
                        <a:pt x="1204" y="34"/>
                      </a:lnTo>
                      <a:lnTo>
                        <a:pt x="1151" y="31"/>
                      </a:lnTo>
                      <a:lnTo>
                        <a:pt x="1149" y="9"/>
                      </a:lnTo>
                      <a:lnTo>
                        <a:pt x="1185" y="0"/>
                      </a:lnTo>
                      <a:lnTo>
                        <a:pt x="1574" y="10"/>
                      </a:lnTo>
                      <a:lnTo>
                        <a:pt x="1602" y="22"/>
                      </a:lnTo>
                      <a:lnTo>
                        <a:pt x="1591" y="31"/>
                      </a:lnTo>
                      <a:lnTo>
                        <a:pt x="1329" y="33"/>
                      </a:lnTo>
                      <a:lnTo>
                        <a:pt x="1360" y="44"/>
                      </a:lnTo>
                      <a:lnTo>
                        <a:pt x="1258" y="58"/>
                      </a:lnTo>
                      <a:lnTo>
                        <a:pt x="1626" y="34"/>
                      </a:lnTo>
                      <a:lnTo>
                        <a:pt x="1640" y="55"/>
                      </a:lnTo>
                      <a:lnTo>
                        <a:pt x="1591" y="67"/>
                      </a:lnTo>
                      <a:lnTo>
                        <a:pt x="1675" y="59"/>
                      </a:lnTo>
                      <a:lnTo>
                        <a:pt x="1772" y="83"/>
                      </a:lnTo>
                      <a:lnTo>
                        <a:pt x="1626" y="124"/>
                      </a:lnTo>
                      <a:lnTo>
                        <a:pt x="1392" y="120"/>
                      </a:lnTo>
                      <a:lnTo>
                        <a:pt x="1448" y="127"/>
                      </a:lnTo>
                      <a:lnTo>
                        <a:pt x="1349" y="144"/>
                      </a:lnTo>
                      <a:lnTo>
                        <a:pt x="1349" y="165"/>
                      </a:lnTo>
                      <a:lnTo>
                        <a:pt x="1607" y="133"/>
                      </a:lnTo>
                      <a:lnTo>
                        <a:pt x="1628" y="146"/>
                      </a:lnTo>
                      <a:lnTo>
                        <a:pt x="1574" y="177"/>
                      </a:lnTo>
                      <a:lnTo>
                        <a:pt x="1740" y="127"/>
                      </a:lnTo>
                      <a:lnTo>
                        <a:pt x="1749" y="175"/>
                      </a:lnTo>
                      <a:lnTo>
                        <a:pt x="1668" y="258"/>
                      </a:lnTo>
                      <a:lnTo>
                        <a:pt x="1827" y="163"/>
                      </a:lnTo>
                      <a:lnTo>
                        <a:pt x="1824" y="177"/>
                      </a:lnTo>
                      <a:lnTo>
                        <a:pt x="1900" y="176"/>
                      </a:lnTo>
                      <a:lnTo>
                        <a:pt x="1924" y="144"/>
                      </a:lnTo>
                      <a:lnTo>
                        <a:pt x="2007" y="140"/>
                      </a:lnTo>
                      <a:lnTo>
                        <a:pt x="2109" y="168"/>
                      </a:lnTo>
                      <a:lnTo>
                        <a:pt x="2009" y="209"/>
                      </a:lnTo>
                      <a:lnTo>
                        <a:pt x="2015" y="226"/>
                      </a:lnTo>
                      <a:lnTo>
                        <a:pt x="1787" y="250"/>
                      </a:lnTo>
                      <a:lnTo>
                        <a:pt x="1969" y="252"/>
                      </a:lnTo>
                      <a:lnTo>
                        <a:pt x="1820" y="286"/>
                      </a:lnTo>
                      <a:lnTo>
                        <a:pt x="1829" y="312"/>
                      </a:lnTo>
                      <a:lnTo>
                        <a:pt x="1930" y="286"/>
                      </a:lnTo>
                      <a:lnTo>
                        <a:pt x="1856" y="319"/>
                      </a:lnTo>
                      <a:lnTo>
                        <a:pt x="1847" y="361"/>
                      </a:lnTo>
                      <a:lnTo>
                        <a:pt x="1871" y="350"/>
                      </a:lnTo>
                      <a:lnTo>
                        <a:pt x="1801" y="388"/>
                      </a:lnTo>
                      <a:lnTo>
                        <a:pt x="1776" y="466"/>
                      </a:lnTo>
                      <a:lnTo>
                        <a:pt x="1813" y="449"/>
                      </a:lnTo>
                      <a:lnTo>
                        <a:pt x="1866" y="466"/>
                      </a:lnTo>
                      <a:lnTo>
                        <a:pt x="1818" y="466"/>
                      </a:lnTo>
                      <a:lnTo>
                        <a:pt x="1818" y="489"/>
                      </a:lnTo>
                      <a:lnTo>
                        <a:pt x="1898" y="499"/>
                      </a:lnTo>
                      <a:lnTo>
                        <a:pt x="1900" y="527"/>
                      </a:lnTo>
                      <a:lnTo>
                        <a:pt x="1780" y="522"/>
                      </a:lnTo>
                      <a:lnTo>
                        <a:pt x="1813" y="535"/>
                      </a:lnTo>
                      <a:lnTo>
                        <a:pt x="1746" y="543"/>
                      </a:lnTo>
                      <a:lnTo>
                        <a:pt x="1780" y="575"/>
                      </a:lnTo>
                      <a:lnTo>
                        <a:pt x="1842" y="576"/>
                      </a:lnTo>
                      <a:lnTo>
                        <a:pt x="1805" y="595"/>
                      </a:lnTo>
                      <a:lnTo>
                        <a:pt x="1854" y="612"/>
                      </a:lnTo>
                      <a:lnTo>
                        <a:pt x="1853" y="652"/>
                      </a:lnTo>
                      <a:lnTo>
                        <a:pt x="1763" y="628"/>
                      </a:lnTo>
                      <a:lnTo>
                        <a:pt x="1816" y="650"/>
                      </a:lnTo>
                      <a:lnTo>
                        <a:pt x="1784" y="663"/>
                      </a:lnTo>
                      <a:lnTo>
                        <a:pt x="1813" y="661"/>
                      </a:lnTo>
                      <a:lnTo>
                        <a:pt x="1805" y="686"/>
                      </a:lnTo>
                      <a:lnTo>
                        <a:pt x="1870" y="700"/>
                      </a:lnTo>
                      <a:lnTo>
                        <a:pt x="1768" y="692"/>
                      </a:lnTo>
                      <a:lnTo>
                        <a:pt x="1749" y="706"/>
                      </a:lnTo>
                      <a:lnTo>
                        <a:pt x="1827" y="738"/>
                      </a:lnTo>
                      <a:lnTo>
                        <a:pt x="1816" y="764"/>
                      </a:lnTo>
                      <a:lnTo>
                        <a:pt x="1754" y="780"/>
                      </a:lnTo>
                      <a:lnTo>
                        <a:pt x="1692" y="742"/>
                      </a:lnTo>
                      <a:lnTo>
                        <a:pt x="1599" y="776"/>
                      </a:lnTo>
                      <a:lnTo>
                        <a:pt x="1665" y="795"/>
                      </a:lnTo>
                      <a:lnTo>
                        <a:pt x="1602" y="813"/>
                      </a:lnTo>
                      <a:lnTo>
                        <a:pt x="1670" y="816"/>
                      </a:lnTo>
                      <a:lnTo>
                        <a:pt x="1648" y="855"/>
                      </a:lnTo>
                      <a:lnTo>
                        <a:pt x="1675" y="832"/>
                      </a:lnTo>
                      <a:lnTo>
                        <a:pt x="1749" y="864"/>
                      </a:lnTo>
                      <a:lnTo>
                        <a:pt x="1727" y="889"/>
                      </a:lnTo>
                      <a:lnTo>
                        <a:pt x="1768" y="879"/>
                      </a:lnTo>
                      <a:lnTo>
                        <a:pt x="1749" y="906"/>
                      </a:lnTo>
                      <a:lnTo>
                        <a:pt x="1778" y="894"/>
                      </a:lnTo>
                      <a:lnTo>
                        <a:pt x="1782" y="959"/>
                      </a:lnTo>
                      <a:lnTo>
                        <a:pt x="1749" y="934"/>
                      </a:lnTo>
                      <a:lnTo>
                        <a:pt x="1749" y="959"/>
                      </a:lnTo>
                      <a:lnTo>
                        <a:pt x="1717" y="958"/>
                      </a:lnTo>
                      <a:lnTo>
                        <a:pt x="1675" y="904"/>
                      </a:lnTo>
                      <a:lnTo>
                        <a:pt x="1575" y="873"/>
                      </a:lnTo>
                      <a:lnTo>
                        <a:pt x="1645" y="909"/>
                      </a:lnTo>
                      <a:lnTo>
                        <a:pt x="1552" y="928"/>
                      </a:lnTo>
                      <a:lnTo>
                        <a:pt x="1526" y="959"/>
                      </a:lnTo>
                      <a:lnTo>
                        <a:pt x="1612" y="966"/>
                      </a:lnTo>
                      <a:lnTo>
                        <a:pt x="1540" y="985"/>
                      </a:lnTo>
                      <a:lnTo>
                        <a:pt x="1650" y="963"/>
                      </a:lnTo>
                      <a:lnTo>
                        <a:pt x="1756" y="991"/>
                      </a:lnTo>
                      <a:lnTo>
                        <a:pt x="1618" y="1067"/>
                      </a:lnTo>
                      <a:lnTo>
                        <a:pt x="1483" y="1100"/>
                      </a:lnTo>
                      <a:lnTo>
                        <a:pt x="1434" y="1102"/>
                      </a:lnTo>
                      <a:lnTo>
                        <a:pt x="1404" y="1068"/>
                      </a:lnTo>
                      <a:lnTo>
                        <a:pt x="1420" y="1102"/>
                      </a:lnTo>
                      <a:lnTo>
                        <a:pt x="1379" y="1122"/>
                      </a:lnTo>
                      <a:lnTo>
                        <a:pt x="1329" y="1204"/>
                      </a:lnTo>
                      <a:lnTo>
                        <a:pt x="1288" y="1202"/>
                      </a:lnTo>
                      <a:lnTo>
                        <a:pt x="1279" y="1227"/>
                      </a:lnTo>
                      <a:lnTo>
                        <a:pt x="1239" y="1230"/>
                      </a:lnTo>
                      <a:lnTo>
                        <a:pt x="1219" y="1222"/>
                      </a:lnTo>
                      <a:lnTo>
                        <a:pt x="1246" y="1205"/>
                      </a:lnTo>
                      <a:lnTo>
                        <a:pt x="1218" y="1202"/>
                      </a:lnTo>
                      <a:lnTo>
                        <a:pt x="1203" y="1244"/>
                      </a:lnTo>
                      <a:lnTo>
                        <a:pt x="1140" y="1248"/>
                      </a:lnTo>
                      <a:lnTo>
                        <a:pt x="1141" y="1281"/>
                      </a:lnTo>
                      <a:lnTo>
                        <a:pt x="1102" y="1284"/>
                      </a:lnTo>
                      <a:lnTo>
                        <a:pt x="1136" y="1311"/>
                      </a:lnTo>
                      <a:lnTo>
                        <a:pt x="1091" y="1316"/>
                      </a:lnTo>
                      <a:lnTo>
                        <a:pt x="1126" y="1347"/>
                      </a:lnTo>
                      <a:lnTo>
                        <a:pt x="1094" y="1347"/>
                      </a:lnTo>
                      <a:lnTo>
                        <a:pt x="1119" y="1354"/>
                      </a:lnTo>
                      <a:lnTo>
                        <a:pt x="1094" y="1387"/>
                      </a:lnTo>
                      <a:lnTo>
                        <a:pt x="1074" y="1381"/>
                      </a:lnTo>
                      <a:lnTo>
                        <a:pt x="1091" y="1396"/>
                      </a:lnTo>
                      <a:lnTo>
                        <a:pt x="1048" y="1408"/>
                      </a:lnTo>
                      <a:lnTo>
                        <a:pt x="1074" y="1454"/>
                      </a:lnTo>
                      <a:lnTo>
                        <a:pt x="1048" y="1517"/>
                      </a:lnTo>
                      <a:lnTo>
                        <a:pt x="1016" y="1518"/>
                      </a:lnTo>
                      <a:lnTo>
                        <a:pt x="1040" y="1540"/>
                      </a:lnTo>
                      <a:lnTo>
                        <a:pt x="970" y="1540"/>
                      </a:lnTo>
                      <a:lnTo>
                        <a:pt x="961" y="1498"/>
                      </a:lnTo>
                      <a:lnTo>
                        <a:pt x="862" y="1503"/>
                      </a:lnTo>
                      <a:lnTo>
                        <a:pt x="885" y="1492"/>
                      </a:lnTo>
                      <a:lnTo>
                        <a:pt x="834" y="1475"/>
                      </a:lnTo>
                      <a:lnTo>
                        <a:pt x="859" y="1468"/>
                      </a:lnTo>
                      <a:lnTo>
                        <a:pt x="822" y="1468"/>
                      </a:lnTo>
                      <a:lnTo>
                        <a:pt x="835" y="1435"/>
                      </a:lnTo>
                      <a:lnTo>
                        <a:pt x="813" y="1442"/>
                      </a:lnTo>
                      <a:lnTo>
                        <a:pt x="747" y="1354"/>
                      </a:lnTo>
                      <a:lnTo>
                        <a:pt x="747" y="1327"/>
                      </a:lnTo>
                      <a:lnTo>
                        <a:pt x="796" y="1298"/>
                      </a:lnTo>
                      <a:lnTo>
                        <a:pt x="776" y="1289"/>
                      </a:lnTo>
                      <a:lnTo>
                        <a:pt x="726" y="1322"/>
                      </a:lnTo>
                      <a:lnTo>
                        <a:pt x="726" y="1256"/>
                      </a:lnTo>
                      <a:lnTo>
                        <a:pt x="680" y="1222"/>
                      </a:lnTo>
                      <a:lnTo>
                        <a:pt x="693" y="1169"/>
                      </a:lnTo>
                      <a:lnTo>
                        <a:pt x="665" y="1150"/>
                      </a:lnTo>
                      <a:lnTo>
                        <a:pt x="703" y="1104"/>
                      </a:lnTo>
                      <a:lnTo>
                        <a:pt x="680" y="1100"/>
                      </a:lnTo>
                      <a:lnTo>
                        <a:pt x="764" y="1100"/>
                      </a:lnTo>
                      <a:lnTo>
                        <a:pt x="756" y="1082"/>
                      </a:lnTo>
                      <a:lnTo>
                        <a:pt x="699" y="1084"/>
                      </a:lnTo>
                      <a:lnTo>
                        <a:pt x="785" y="1043"/>
                      </a:lnTo>
                      <a:lnTo>
                        <a:pt x="764" y="1030"/>
                      </a:lnTo>
                      <a:lnTo>
                        <a:pt x="785" y="985"/>
                      </a:lnTo>
                      <a:lnTo>
                        <a:pt x="715" y="983"/>
                      </a:lnTo>
                      <a:lnTo>
                        <a:pt x="637" y="947"/>
                      </a:lnTo>
                      <a:lnTo>
                        <a:pt x="776" y="966"/>
                      </a:lnTo>
                      <a:lnTo>
                        <a:pt x="752" y="950"/>
                      </a:lnTo>
                      <a:lnTo>
                        <a:pt x="776" y="943"/>
                      </a:lnTo>
                      <a:lnTo>
                        <a:pt x="721" y="916"/>
                      </a:lnTo>
                      <a:lnTo>
                        <a:pt x="741" y="904"/>
                      </a:lnTo>
                      <a:lnTo>
                        <a:pt x="711" y="914"/>
                      </a:lnTo>
                      <a:lnTo>
                        <a:pt x="730" y="895"/>
                      </a:lnTo>
                      <a:lnTo>
                        <a:pt x="694" y="897"/>
                      </a:lnTo>
                      <a:lnTo>
                        <a:pt x="735" y="882"/>
                      </a:lnTo>
                      <a:lnTo>
                        <a:pt x="674" y="861"/>
                      </a:lnTo>
                      <a:lnTo>
                        <a:pt x="660" y="895"/>
                      </a:lnTo>
                      <a:lnTo>
                        <a:pt x="609" y="897"/>
                      </a:lnTo>
                      <a:lnTo>
                        <a:pt x="599" y="882"/>
                      </a:lnTo>
                      <a:lnTo>
                        <a:pt x="633" y="861"/>
                      </a:lnTo>
                      <a:lnTo>
                        <a:pt x="606" y="861"/>
                      </a:lnTo>
                      <a:lnTo>
                        <a:pt x="637" y="804"/>
                      </a:lnTo>
                      <a:lnTo>
                        <a:pt x="601" y="794"/>
                      </a:lnTo>
                      <a:lnTo>
                        <a:pt x="619" y="768"/>
                      </a:lnTo>
                      <a:lnTo>
                        <a:pt x="562" y="697"/>
                      </a:lnTo>
                      <a:lnTo>
                        <a:pt x="581" y="696"/>
                      </a:lnTo>
                      <a:lnTo>
                        <a:pt x="504" y="635"/>
                      </a:lnTo>
                      <a:lnTo>
                        <a:pt x="504" y="612"/>
                      </a:lnTo>
                      <a:lnTo>
                        <a:pt x="419" y="582"/>
                      </a:lnTo>
                      <a:lnTo>
                        <a:pt x="340" y="565"/>
                      </a:lnTo>
                      <a:lnTo>
                        <a:pt x="269" y="593"/>
                      </a:lnTo>
                      <a:lnTo>
                        <a:pt x="210" y="575"/>
                      </a:lnTo>
                      <a:lnTo>
                        <a:pt x="232" y="598"/>
                      </a:lnTo>
                      <a:lnTo>
                        <a:pt x="170" y="587"/>
                      </a:lnTo>
                      <a:lnTo>
                        <a:pt x="117" y="564"/>
                      </a:lnTo>
                      <a:lnTo>
                        <a:pt x="170" y="543"/>
                      </a:lnTo>
                      <a:lnTo>
                        <a:pt x="53" y="522"/>
                      </a:lnTo>
                      <a:lnTo>
                        <a:pt x="96" y="502"/>
                      </a:lnTo>
                      <a:lnTo>
                        <a:pt x="236" y="508"/>
                      </a:lnTo>
                      <a:lnTo>
                        <a:pt x="253" y="500"/>
                      </a:lnTo>
                      <a:lnTo>
                        <a:pt x="228" y="488"/>
                      </a:lnTo>
                      <a:lnTo>
                        <a:pt x="252" y="476"/>
                      </a:lnTo>
                      <a:lnTo>
                        <a:pt x="126" y="484"/>
                      </a:lnTo>
                      <a:lnTo>
                        <a:pt x="0" y="43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grpSp>
          <p:grpSp>
            <p:nvGrpSpPr>
              <p:cNvPr id="475" name="Group 393"/>
              <p:cNvGrpSpPr/>
              <p:nvPr/>
            </p:nvGrpSpPr>
            <p:grpSpPr>
              <a:xfrm>
                <a:off x="618464" y="5009168"/>
                <a:ext cx="378536" cy="473786"/>
                <a:chOff x="1734063" y="3216292"/>
                <a:chExt cx="1755957" cy="2481875"/>
              </a:xfrm>
              <a:solidFill>
                <a:schemeClr val="accent3"/>
              </a:solidFill>
            </p:grpSpPr>
            <p:sp>
              <p:nvSpPr>
                <p:cNvPr id="476" name="Freeform 394"/>
                <p:cNvSpPr>
                  <a:spLocks noChangeAspect="1"/>
                </p:cNvSpPr>
                <p:nvPr/>
              </p:nvSpPr>
              <p:spPr bwMode="gray">
                <a:xfrm>
                  <a:off x="2797604" y="3605296"/>
                  <a:ext cx="32785" cy="14354"/>
                </a:xfrm>
                <a:custGeom>
                  <a:avLst/>
                  <a:gdLst>
                    <a:gd name="T0" fmla="*/ 0 w 52"/>
                    <a:gd name="T1" fmla="*/ 0 h 17"/>
                    <a:gd name="T2" fmla="*/ 0 w 52"/>
                    <a:gd name="T3" fmla="*/ 1 h 17"/>
                    <a:gd name="T4" fmla="*/ 0 w 52"/>
                    <a:gd name="T5" fmla="*/ 1 h 17"/>
                    <a:gd name="T6" fmla="*/ 0 w 52"/>
                    <a:gd name="T7" fmla="*/ 0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0"/>
                      </a:moveTo>
                      <a:lnTo>
                        <a:pt x="4" y="17"/>
                      </a:lnTo>
                      <a:lnTo>
                        <a:pt x="52" y="10"/>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77" name="Freeform 395"/>
                <p:cNvSpPr>
                  <a:spLocks noChangeAspect="1"/>
                </p:cNvSpPr>
                <p:nvPr/>
              </p:nvSpPr>
              <p:spPr bwMode="gray">
                <a:xfrm>
                  <a:off x="2666464" y="4661780"/>
                  <a:ext cx="420958" cy="914375"/>
                </a:xfrm>
                <a:custGeom>
                  <a:avLst/>
                  <a:gdLst>
                    <a:gd name="T0" fmla="*/ 0 w 683"/>
                    <a:gd name="T1" fmla="*/ 1 h 1223"/>
                    <a:gd name="T2" fmla="*/ 0 w 683"/>
                    <a:gd name="T3" fmla="*/ 1 h 1223"/>
                    <a:gd name="T4" fmla="*/ 0 w 683"/>
                    <a:gd name="T5" fmla="*/ 1 h 1223"/>
                    <a:gd name="T6" fmla="*/ 0 w 683"/>
                    <a:gd name="T7" fmla="*/ 1 h 1223"/>
                    <a:gd name="T8" fmla="*/ 0 w 683"/>
                    <a:gd name="T9" fmla="*/ 1 h 1223"/>
                    <a:gd name="T10" fmla="*/ 0 w 683"/>
                    <a:gd name="T11" fmla="*/ 1 h 1223"/>
                    <a:gd name="T12" fmla="*/ 0 w 683"/>
                    <a:gd name="T13" fmla="*/ 1 h 1223"/>
                    <a:gd name="T14" fmla="*/ 0 w 683"/>
                    <a:gd name="T15" fmla="*/ 1 h 1223"/>
                    <a:gd name="T16" fmla="*/ 0 w 683"/>
                    <a:gd name="T17" fmla="*/ 1 h 1223"/>
                    <a:gd name="T18" fmla="*/ 0 w 683"/>
                    <a:gd name="T19" fmla="*/ 1 h 1223"/>
                    <a:gd name="T20" fmla="*/ 0 w 683"/>
                    <a:gd name="T21" fmla="*/ 1 h 1223"/>
                    <a:gd name="T22" fmla="*/ 0 w 683"/>
                    <a:gd name="T23" fmla="*/ 1 h 1223"/>
                    <a:gd name="T24" fmla="*/ 0 w 683"/>
                    <a:gd name="T25" fmla="*/ 1 h 1223"/>
                    <a:gd name="T26" fmla="*/ 0 w 683"/>
                    <a:gd name="T27" fmla="*/ 1 h 1223"/>
                    <a:gd name="T28" fmla="*/ 0 w 683"/>
                    <a:gd name="T29" fmla="*/ 1 h 1223"/>
                    <a:gd name="T30" fmla="*/ 0 w 683"/>
                    <a:gd name="T31" fmla="*/ 1 h 1223"/>
                    <a:gd name="T32" fmla="*/ 0 w 683"/>
                    <a:gd name="T33" fmla="*/ 1 h 1223"/>
                    <a:gd name="T34" fmla="*/ 0 w 683"/>
                    <a:gd name="T35" fmla="*/ 1 h 1223"/>
                    <a:gd name="T36" fmla="*/ 0 w 683"/>
                    <a:gd name="T37" fmla="*/ 1 h 1223"/>
                    <a:gd name="T38" fmla="*/ 0 w 683"/>
                    <a:gd name="T39" fmla="*/ 1 h 1223"/>
                    <a:gd name="T40" fmla="*/ 0 w 683"/>
                    <a:gd name="T41" fmla="*/ 1 h 1223"/>
                    <a:gd name="T42" fmla="*/ 0 w 683"/>
                    <a:gd name="T43" fmla="*/ 1 h 1223"/>
                    <a:gd name="T44" fmla="*/ 0 w 683"/>
                    <a:gd name="T45" fmla="*/ 1 h 1223"/>
                    <a:gd name="T46" fmla="*/ 0 w 683"/>
                    <a:gd name="T47" fmla="*/ 1 h 1223"/>
                    <a:gd name="T48" fmla="*/ 0 w 683"/>
                    <a:gd name="T49" fmla="*/ 1 h 1223"/>
                    <a:gd name="T50" fmla="*/ 0 w 683"/>
                    <a:gd name="T51" fmla="*/ 1 h 1223"/>
                    <a:gd name="T52" fmla="*/ 0 w 683"/>
                    <a:gd name="T53" fmla="*/ 1 h 1223"/>
                    <a:gd name="T54" fmla="*/ 0 w 683"/>
                    <a:gd name="T55" fmla="*/ 1 h 1223"/>
                    <a:gd name="T56" fmla="*/ 0 w 683"/>
                    <a:gd name="T57" fmla="*/ 1 h 1223"/>
                    <a:gd name="T58" fmla="*/ 0 w 683"/>
                    <a:gd name="T59" fmla="*/ 1 h 1223"/>
                    <a:gd name="T60" fmla="*/ 0 w 683"/>
                    <a:gd name="T61" fmla="*/ 1 h 1223"/>
                    <a:gd name="T62" fmla="*/ 0 w 683"/>
                    <a:gd name="T63" fmla="*/ 1 h 1223"/>
                    <a:gd name="T64" fmla="*/ 0 w 683"/>
                    <a:gd name="T65" fmla="*/ 1 h 1223"/>
                    <a:gd name="T66" fmla="*/ 0 w 683"/>
                    <a:gd name="T67" fmla="*/ 1 h 1223"/>
                    <a:gd name="T68" fmla="*/ 0 w 683"/>
                    <a:gd name="T69" fmla="*/ 0 h 1223"/>
                    <a:gd name="T70" fmla="*/ 0 w 683"/>
                    <a:gd name="T71" fmla="*/ 1 h 1223"/>
                    <a:gd name="T72" fmla="*/ 0 w 683"/>
                    <a:gd name="T73" fmla="*/ 1 h 1223"/>
                    <a:gd name="T74" fmla="*/ 0 w 683"/>
                    <a:gd name="T75" fmla="*/ 1 h 1223"/>
                    <a:gd name="T76" fmla="*/ 0 w 683"/>
                    <a:gd name="T77" fmla="*/ 1 h 1223"/>
                    <a:gd name="T78" fmla="*/ 0 w 683"/>
                    <a:gd name="T79" fmla="*/ 1 h 1223"/>
                    <a:gd name="T80" fmla="*/ 0 w 683"/>
                    <a:gd name="T81" fmla="*/ 1 h 1223"/>
                    <a:gd name="T82" fmla="*/ 0 w 683"/>
                    <a:gd name="T83" fmla="*/ 1 h 1223"/>
                    <a:gd name="T84" fmla="*/ 0 w 683"/>
                    <a:gd name="T85" fmla="*/ 1 h 1223"/>
                    <a:gd name="T86" fmla="*/ 0 w 683"/>
                    <a:gd name="T87" fmla="*/ 1 h 1223"/>
                    <a:gd name="T88" fmla="*/ 0 w 683"/>
                    <a:gd name="T89" fmla="*/ 1 h 1223"/>
                    <a:gd name="T90" fmla="*/ 0 w 683"/>
                    <a:gd name="T91" fmla="*/ 1 h 1223"/>
                    <a:gd name="T92" fmla="*/ 0 w 683"/>
                    <a:gd name="T93" fmla="*/ 1 h 1223"/>
                    <a:gd name="T94" fmla="*/ 0 w 683"/>
                    <a:gd name="T95" fmla="*/ 1 h 12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223"/>
                    <a:gd name="T146" fmla="*/ 683 w 683"/>
                    <a:gd name="T147" fmla="*/ 1223 h 12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223">
                      <a:moveTo>
                        <a:pt x="0" y="1131"/>
                      </a:moveTo>
                      <a:lnTo>
                        <a:pt x="5" y="1158"/>
                      </a:lnTo>
                      <a:lnTo>
                        <a:pt x="35" y="1148"/>
                      </a:lnTo>
                      <a:lnTo>
                        <a:pt x="46" y="1210"/>
                      </a:lnTo>
                      <a:lnTo>
                        <a:pt x="172" y="1223"/>
                      </a:lnTo>
                      <a:lnTo>
                        <a:pt x="137" y="1192"/>
                      </a:lnTo>
                      <a:lnTo>
                        <a:pt x="163" y="1109"/>
                      </a:lnTo>
                      <a:lnTo>
                        <a:pt x="188" y="1125"/>
                      </a:lnTo>
                      <a:lnTo>
                        <a:pt x="266" y="1009"/>
                      </a:lnTo>
                      <a:lnTo>
                        <a:pt x="205" y="942"/>
                      </a:lnTo>
                      <a:lnTo>
                        <a:pt x="273" y="903"/>
                      </a:lnTo>
                      <a:lnTo>
                        <a:pt x="283" y="842"/>
                      </a:lnTo>
                      <a:lnTo>
                        <a:pt x="315" y="815"/>
                      </a:lnTo>
                      <a:lnTo>
                        <a:pt x="288" y="804"/>
                      </a:lnTo>
                      <a:lnTo>
                        <a:pt x="339" y="804"/>
                      </a:lnTo>
                      <a:lnTo>
                        <a:pt x="333" y="776"/>
                      </a:lnTo>
                      <a:lnTo>
                        <a:pt x="310" y="796"/>
                      </a:lnTo>
                      <a:lnTo>
                        <a:pt x="288" y="774"/>
                      </a:lnTo>
                      <a:lnTo>
                        <a:pt x="284" y="730"/>
                      </a:lnTo>
                      <a:lnTo>
                        <a:pt x="377" y="735"/>
                      </a:lnTo>
                      <a:lnTo>
                        <a:pt x="386" y="644"/>
                      </a:lnTo>
                      <a:lnTo>
                        <a:pt x="534" y="629"/>
                      </a:lnTo>
                      <a:lnTo>
                        <a:pt x="576" y="567"/>
                      </a:lnTo>
                      <a:lnTo>
                        <a:pt x="518" y="455"/>
                      </a:lnTo>
                      <a:lnTo>
                        <a:pt x="547" y="311"/>
                      </a:lnTo>
                      <a:lnTo>
                        <a:pt x="683" y="194"/>
                      </a:lnTo>
                      <a:lnTo>
                        <a:pt x="678" y="141"/>
                      </a:lnTo>
                      <a:lnTo>
                        <a:pt x="650" y="140"/>
                      </a:lnTo>
                      <a:lnTo>
                        <a:pt x="614" y="203"/>
                      </a:lnTo>
                      <a:lnTo>
                        <a:pt x="520" y="198"/>
                      </a:lnTo>
                      <a:lnTo>
                        <a:pt x="540" y="128"/>
                      </a:lnTo>
                      <a:lnTo>
                        <a:pt x="373" y="18"/>
                      </a:lnTo>
                      <a:lnTo>
                        <a:pt x="317" y="9"/>
                      </a:lnTo>
                      <a:lnTo>
                        <a:pt x="314" y="33"/>
                      </a:lnTo>
                      <a:lnTo>
                        <a:pt x="249" y="0"/>
                      </a:lnTo>
                      <a:lnTo>
                        <a:pt x="212" y="40"/>
                      </a:lnTo>
                      <a:lnTo>
                        <a:pt x="208" y="83"/>
                      </a:lnTo>
                      <a:lnTo>
                        <a:pt x="170" y="101"/>
                      </a:lnTo>
                      <a:lnTo>
                        <a:pt x="172" y="185"/>
                      </a:lnTo>
                      <a:lnTo>
                        <a:pt x="130" y="232"/>
                      </a:lnTo>
                      <a:lnTo>
                        <a:pt x="97" y="351"/>
                      </a:lnTo>
                      <a:lnTo>
                        <a:pt x="122" y="464"/>
                      </a:lnTo>
                      <a:lnTo>
                        <a:pt x="77" y="560"/>
                      </a:lnTo>
                      <a:lnTo>
                        <a:pt x="46" y="798"/>
                      </a:lnTo>
                      <a:lnTo>
                        <a:pt x="70" y="885"/>
                      </a:lnTo>
                      <a:lnTo>
                        <a:pt x="47" y="892"/>
                      </a:lnTo>
                      <a:lnTo>
                        <a:pt x="59" y="969"/>
                      </a:lnTo>
                      <a:lnTo>
                        <a:pt x="0" y="113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81" name="Freeform 396"/>
                <p:cNvSpPr>
                  <a:spLocks noChangeAspect="1"/>
                </p:cNvSpPr>
                <p:nvPr/>
              </p:nvSpPr>
              <p:spPr bwMode="gray">
                <a:xfrm>
                  <a:off x="2767442" y="5590509"/>
                  <a:ext cx="73438" cy="80385"/>
                </a:xfrm>
                <a:custGeom>
                  <a:avLst/>
                  <a:gdLst>
                    <a:gd name="T0" fmla="*/ 0 w 121"/>
                    <a:gd name="T1" fmla="*/ 0 h 106"/>
                    <a:gd name="T2" fmla="*/ 0 w 121"/>
                    <a:gd name="T3" fmla="*/ 1 h 106"/>
                    <a:gd name="T4" fmla="*/ 0 w 121"/>
                    <a:gd name="T5" fmla="*/ 1 h 106"/>
                    <a:gd name="T6" fmla="*/ 0 w 121"/>
                    <a:gd name="T7" fmla="*/ 1 h 106"/>
                    <a:gd name="T8" fmla="*/ 0 w 121"/>
                    <a:gd name="T9" fmla="*/ 0 h 106"/>
                    <a:gd name="T10" fmla="*/ 0 60000 65536"/>
                    <a:gd name="T11" fmla="*/ 0 60000 65536"/>
                    <a:gd name="T12" fmla="*/ 0 60000 65536"/>
                    <a:gd name="T13" fmla="*/ 0 60000 65536"/>
                    <a:gd name="T14" fmla="*/ 0 60000 65536"/>
                    <a:gd name="T15" fmla="*/ 0 w 121"/>
                    <a:gd name="T16" fmla="*/ 0 h 106"/>
                    <a:gd name="T17" fmla="*/ 121 w 121"/>
                    <a:gd name="T18" fmla="*/ 106 h 106"/>
                  </a:gdLst>
                  <a:ahLst/>
                  <a:cxnLst>
                    <a:cxn ang="T10">
                      <a:pos x="T0" y="T1"/>
                    </a:cxn>
                    <a:cxn ang="T11">
                      <a:pos x="T2" y="T3"/>
                    </a:cxn>
                    <a:cxn ang="T12">
                      <a:pos x="T4" y="T5"/>
                    </a:cxn>
                    <a:cxn ang="T13">
                      <a:pos x="T6" y="T7"/>
                    </a:cxn>
                    <a:cxn ang="T14">
                      <a:pos x="T8" y="T9"/>
                    </a:cxn>
                  </a:cxnLst>
                  <a:rect l="T15" t="T16" r="T17" b="T18"/>
                  <a:pathLst>
                    <a:path w="121" h="106">
                      <a:moveTo>
                        <a:pt x="0" y="0"/>
                      </a:moveTo>
                      <a:lnTo>
                        <a:pt x="3" y="106"/>
                      </a:lnTo>
                      <a:lnTo>
                        <a:pt x="121" y="95"/>
                      </a:lnTo>
                      <a:lnTo>
                        <a:pt x="27" y="52"/>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82" name="Freeform 397"/>
                <p:cNvSpPr>
                  <a:spLocks noChangeAspect="1"/>
                </p:cNvSpPr>
                <p:nvPr/>
              </p:nvSpPr>
              <p:spPr bwMode="gray">
                <a:xfrm>
                  <a:off x="2745148" y="4335935"/>
                  <a:ext cx="257033" cy="354554"/>
                </a:xfrm>
                <a:custGeom>
                  <a:avLst/>
                  <a:gdLst>
                    <a:gd name="T0" fmla="*/ 0 w 415"/>
                    <a:gd name="T1" fmla="*/ 1 h 471"/>
                    <a:gd name="T2" fmla="*/ 0 w 415"/>
                    <a:gd name="T3" fmla="*/ 1 h 471"/>
                    <a:gd name="T4" fmla="*/ 0 w 415"/>
                    <a:gd name="T5" fmla="*/ 1 h 471"/>
                    <a:gd name="T6" fmla="*/ 0 w 415"/>
                    <a:gd name="T7" fmla="*/ 1 h 471"/>
                    <a:gd name="T8" fmla="*/ 0 w 415"/>
                    <a:gd name="T9" fmla="*/ 1 h 471"/>
                    <a:gd name="T10" fmla="*/ 0 w 415"/>
                    <a:gd name="T11" fmla="*/ 1 h 471"/>
                    <a:gd name="T12" fmla="*/ 0 w 415"/>
                    <a:gd name="T13" fmla="*/ 1 h 471"/>
                    <a:gd name="T14" fmla="*/ 0 w 415"/>
                    <a:gd name="T15" fmla="*/ 1 h 471"/>
                    <a:gd name="T16" fmla="*/ 0 w 415"/>
                    <a:gd name="T17" fmla="*/ 1 h 471"/>
                    <a:gd name="T18" fmla="*/ 0 w 415"/>
                    <a:gd name="T19" fmla="*/ 1 h 471"/>
                    <a:gd name="T20" fmla="*/ 0 w 415"/>
                    <a:gd name="T21" fmla="*/ 1 h 471"/>
                    <a:gd name="T22" fmla="*/ 0 w 415"/>
                    <a:gd name="T23" fmla="*/ 1 h 471"/>
                    <a:gd name="T24" fmla="*/ 0 w 415"/>
                    <a:gd name="T25" fmla="*/ 1 h 471"/>
                    <a:gd name="T26" fmla="*/ 0 w 415"/>
                    <a:gd name="T27" fmla="*/ 1 h 471"/>
                    <a:gd name="T28" fmla="*/ 0 w 415"/>
                    <a:gd name="T29" fmla="*/ 1 h 471"/>
                    <a:gd name="T30" fmla="*/ 0 w 415"/>
                    <a:gd name="T31" fmla="*/ 1 h 471"/>
                    <a:gd name="T32" fmla="*/ 0 w 415"/>
                    <a:gd name="T33" fmla="*/ 1 h 471"/>
                    <a:gd name="T34" fmla="*/ 0 w 415"/>
                    <a:gd name="T35" fmla="*/ 1 h 471"/>
                    <a:gd name="T36" fmla="*/ 0 w 415"/>
                    <a:gd name="T37" fmla="*/ 1 h 471"/>
                    <a:gd name="T38" fmla="*/ 0 w 415"/>
                    <a:gd name="T39" fmla="*/ 1 h 471"/>
                    <a:gd name="T40" fmla="*/ 0 w 415"/>
                    <a:gd name="T41" fmla="*/ 1 h 471"/>
                    <a:gd name="T42" fmla="*/ 0 w 415"/>
                    <a:gd name="T43" fmla="*/ 0 h 471"/>
                    <a:gd name="T44" fmla="*/ 0 w 415"/>
                    <a:gd name="T45" fmla="*/ 1 h 471"/>
                    <a:gd name="T46" fmla="*/ 0 w 415"/>
                    <a:gd name="T47" fmla="*/ 1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471"/>
                    <a:gd name="T74" fmla="*/ 415 w 415"/>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471">
                      <a:moveTo>
                        <a:pt x="0" y="48"/>
                      </a:moveTo>
                      <a:lnTo>
                        <a:pt x="30" y="98"/>
                      </a:lnTo>
                      <a:lnTo>
                        <a:pt x="9" y="204"/>
                      </a:lnTo>
                      <a:lnTo>
                        <a:pt x="30" y="217"/>
                      </a:lnTo>
                      <a:lnTo>
                        <a:pt x="20" y="232"/>
                      </a:lnTo>
                      <a:lnTo>
                        <a:pt x="2" y="276"/>
                      </a:lnTo>
                      <a:lnTo>
                        <a:pt x="38" y="339"/>
                      </a:lnTo>
                      <a:lnTo>
                        <a:pt x="60" y="467"/>
                      </a:lnTo>
                      <a:lnTo>
                        <a:pt x="84" y="471"/>
                      </a:lnTo>
                      <a:lnTo>
                        <a:pt x="121" y="431"/>
                      </a:lnTo>
                      <a:lnTo>
                        <a:pt x="186" y="464"/>
                      </a:lnTo>
                      <a:lnTo>
                        <a:pt x="189" y="440"/>
                      </a:lnTo>
                      <a:lnTo>
                        <a:pt x="245" y="449"/>
                      </a:lnTo>
                      <a:lnTo>
                        <a:pt x="266" y="356"/>
                      </a:lnTo>
                      <a:lnTo>
                        <a:pt x="368" y="339"/>
                      </a:lnTo>
                      <a:lnTo>
                        <a:pt x="402" y="371"/>
                      </a:lnTo>
                      <a:lnTo>
                        <a:pt x="415" y="298"/>
                      </a:lnTo>
                      <a:lnTo>
                        <a:pt x="392" y="237"/>
                      </a:lnTo>
                      <a:lnTo>
                        <a:pt x="334" y="234"/>
                      </a:lnTo>
                      <a:lnTo>
                        <a:pt x="309" y="141"/>
                      </a:lnTo>
                      <a:lnTo>
                        <a:pt x="155" y="80"/>
                      </a:lnTo>
                      <a:lnTo>
                        <a:pt x="146" y="0"/>
                      </a:lnTo>
                      <a:lnTo>
                        <a:pt x="42" y="50"/>
                      </a:lnTo>
                      <a:lnTo>
                        <a:pt x="0" y="4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83" name="Freeform 398"/>
                <p:cNvSpPr>
                  <a:spLocks noChangeAspect="1"/>
                </p:cNvSpPr>
                <p:nvPr/>
              </p:nvSpPr>
              <p:spPr bwMode="gray">
                <a:xfrm>
                  <a:off x="2658596" y="3955543"/>
                  <a:ext cx="831424" cy="1039258"/>
                </a:xfrm>
                <a:custGeom>
                  <a:avLst/>
                  <a:gdLst>
                    <a:gd name="T0" fmla="*/ 0 w 1354"/>
                    <a:gd name="T1" fmla="*/ 1 h 1384"/>
                    <a:gd name="T2" fmla="*/ 0 w 1354"/>
                    <a:gd name="T3" fmla="*/ 1 h 1384"/>
                    <a:gd name="T4" fmla="*/ 0 w 1354"/>
                    <a:gd name="T5" fmla="*/ 1 h 1384"/>
                    <a:gd name="T6" fmla="*/ 0 w 1354"/>
                    <a:gd name="T7" fmla="*/ 1 h 1384"/>
                    <a:gd name="T8" fmla="*/ 0 w 1354"/>
                    <a:gd name="T9" fmla="*/ 1 h 1384"/>
                    <a:gd name="T10" fmla="*/ 0 w 1354"/>
                    <a:gd name="T11" fmla="*/ 1 h 1384"/>
                    <a:gd name="T12" fmla="*/ 0 w 1354"/>
                    <a:gd name="T13" fmla="*/ 1 h 1384"/>
                    <a:gd name="T14" fmla="*/ 0 w 1354"/>
                    <a:gd name="T15" fmla="*/ 1 h 1384"/>
                    <a:gd name="T16" fmla="*/ 0 w 1354"/>
                    <a:gd name="T17" fmla="*/ 1 h 1384"/>
                    <a:gd name="T18" fmla="*/ 0 w 1354"/>
                    <a:gd name="T19" fmla="*/ 1 h 1384"/>
                    <a:gd name="T20" fmla="*/ 0 w 1354"/>
                    <a:gd name="T21" fmla="*/ 1 h 1384"/>
                    <a:gd name="T22" fmla="*/ 0 w 1354"/>
                    <a:gd name="T23" fmla="*/ 1 h 1384"/>
                    <a:gd name="T24" fmla="*/ 0 w 1354"/>
                    <a:gd name="T25" fmla="*/ 1 h 1384"/>
                    <a:gd name="T26" fmla="*/ 0 w 1354"/>
                    <a:gd name="T27" fmla="*/ 1 h 1384"/>
                    <a:gd name="T28" fmla="*/ 0 w 1354"/>
                    <a:gd name="T29" fmla="*/ 1 h 1384"/>
                    <a:gd name="T30" fmla="*/ 0 w 1354"/>
                    <a:gd name="T31" fmla="*/ 1 h 1384"/>
                    <a:gd name="T32" fmla="*/ 0 w 1354"/>
                    <a:gd name="T33" fmla="*/ 1 h 1384"/>
                    <a:gd name="T34" fmla="*/ 0 w 1354"/>
                    <a:gd name="T35" fmla="*/ 1 h 1384"/>
                    <a:gd name="T36" fmla="*/ 0 w 1354"/>
                    <a:gd name="T37" fmla="*/ 1 h 1384"/>
                    <a:gd name="T38" fmla="*/ 0 w 1354"/>
                    <a:gd name="T39" fmla="*/ 1 h 1384"/>
                    <a:gd name="T40" fmla="*/ 0 w 1354"/>
                    <a:gd name="T41" fmla="*/ 1 h 1384"/>
                    <a:gd name="T42" fmla="*/ 0 w 1354"/>
                    <a:gd name="T43" fmla="*/ 1 h 1384"/>
                    <a:gd name="T44" fmla="*/ 0 w 1354"/>
                    <a:gd name="T45" fmla="*/ 1 h 1384"/>
                    <a:gd name="T46" fmla="*/ 0 w 1354"/>
                    <a:gd name="T47" fmla="*/ 1 h 1384"/>
                    <a:gd name="T48" fmla="*/ 0 w 1354"/>
                    <a:gd name="T49" fmla="*/ 1 h 1384"/>
                    <a:gd name="T50" fmla="*/ 0 w 1354"/>
                    <a:gd name="T51" fmla="*/ 1 h 1384"/>
                    <a:gd name="T52" fmla="*/ 0 w 1354"/>
                    <a:gd name="T53" fmla="*/ 1 h 1384"/>
                    <a:gd name="T54" fmla="*/ 0 w 1354"/>
                    <a:gd name="T55" fmla="*/ 0 h 1384"/>
                    <a:gd name="T56" fmla="*/ 0 w 1354"/>
                    <a:gd name="T57" fmla="*/ 1 h 1384"/>
                    <a:gd name="T58" fmla="*/ 0 w 1354"/>
                    <a:gd name="T59" fmla="*/ 1 h 1384"/>
                    <a:gd name="T60" fmla="*/ 0 w 1354"/>
                    <a:gd name="T61" fmla="*/ 1 h 1384"/>
                    <a:gd name="T62" fmla="*/ 0 w 1354"/>
                    <a:gd name="T63" fmla="*/ 1 h 1384"/>
                    <a:gd name="T64" fmla="*/ 0 w 1354"/>
                    <a:gd name="T65" fmla="*/ 1 h 1384"/>
                    <a:gd name="T66" fmla="*/ 0 w 1354"/>
                    <a:gd name="T67" fmla="*/ 1 h 1384"/>
                    <a:gd name="T68" fmla="*/ 0 w 1354"/>
                    <a:gd name="T69" fmla="*/ 1 h 1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4"/>
                    <a:gd name="T106" fmla="*/ 0 h 1384"/>
                    <a:gd name="T107" fmla="*/ 1354 w 1354"/>
                    <a:gd name="T108" fmla="*/ 1384 h 1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4" h="1384">
                      <a:moveTo>
                        <a:pt x="0" y="438"/>
                      </a:moveTo>
                      <a:lnTo>
                        <a:pt x="30" y="502"/>
                      </a:lnTo>
                      <a:lnTo>
                        <a:pt x="77" y="524"/>
                      </a:lnTo>
                      <a:lnTo>
                        <a:pt x="114" y="499"/>
                      </a:lnTo>
                      <a:lnTo>
                        <a:pt x="114" y="557"/>
                      </a:lnTo>
                      <a:lnTo>
                        <a:pt x="145" y="557"/>
                      </a:lnTo>
                      <a:lnTo>
                        <a:pt x="187" y="559"/>
                      </a:lnTo>
                      <a:lnTo>
                        <a:pt x="291" y="509"/>
                      </a:lnTo>
                      <a:lnTo>
                        <a:pt x="300" y="589"/>
                      </a:lnTo>
                      <a:lnTo>
                        <a:pt x="454" y="650"/>
                      </a:lnTo>
                      <a:lnTo>
                        <a:pt x="479" y="743"/>
                      </a:lnTo>
                      <a:lnTo>
                        <a:pt x="537" y="746"/>
                      </a:lnTo>
                      <a:lnTo>
                        <a:pt x="560" y="807"/>
                      </a:lnTo>
                      <a:lnTo>
                        <a:pt x="547" y="880"/>
                      </a:lnTo>
                      <a:lnTo>
                        <a:pt x="556" y="949"/>
                      </a:lnTo>
                      <a:lnTo>
                        <a:pt x="628" y="962"/>
                      </a:lnTo>
                      <a:lnTo>
                        <a:pt x="638" y="1009"/>
                      </a:lnTo>
                      <a:lnTo>
                        <a:pt x="673" y="1018"/>
                      </a:lnTo>
                      <a:lnTo>
                        <a:pt x="667" y="1080"/>
                      </a:lnTo>
                      <a:lnTo>
                        <a:pt x="695" y="1081"/>
                      </a:lnTo>
                      <a:lnTo>
                        <a:pt x="700" y="1134"/>
                      </a:lnTo>
                      <a:lnTo>
                        <a:pt x="564" y="1251"/>
                      </a:lnTo>
                      <a:lnTo>
                        <a:pt x="590" y="1244"/>
                      </a:lnTo>
                      <a:lnTo>
                        <a:pt x="695" y="1316"/>
                      </a:lnTo>
                      <a:lnTo>
                        <a:pt x="716" y="1347"/>
                      </a:lnTo>
                      <a:lnTo>
                        <a:pt x="707" y="1384"/>
                      </a:lnTo>
                      <a:lnTo>
                        <a:pt x="874" y="1178"/>
                      </a:lnTo>
                      <a:lnTo>
                        <a:pt x="883" y="1074"/>
                      </a:lnTo>
                      <a:lnTo>
                        <a:pt x="1017" y="980"/>
                      </a:lnTo>
                      <a:lnTo>
                        <a:pt x="1099" y="980"/>
                      </a:lnTo>
                      <a:lnTo>
                        <a:pt x="1133" y="947"/>
                      </a:lnTo>
                      <a:lnTo>
                        <a:pt x="1201" y="789"/>
                      </a:lnTo>
                      <a:lnTo>
                        <a:pt x="1210" y="635"/>
                      </a:lnTo>
                      <a:lnTo>
                        <a:pt x="1342" y="488"/>
                      </a:lnTo>
                      <a:lnTo>
                        <a:pt x="1354" y="423"/>
                      </a:lnTo>
                      <a:lnTo>
                        <a:pt x="1333" y="360"/>
                      </a:lnTo>
                      <a:lnTo>
                        <a:pt x="1280" y="351"/>
                      </a:lnTo>
                      <a:lnTo>
                        <a:pt x="1192" y="285"/>
                      </a:lnTo>
                      <a:lnTo>
                        <a:pt x="1022" y="271"/>
                      </a:lnTo>
                      <a:lnTo>
                        <a:pt x="1006" y="230"/>
                      </a:lnTo>
                      <a:lnTo>
                        <a:pt x="929" y="201"/>
                      </a:lnTo>
                      <a:lnTo>
                        <a:pt x="898" y="202"/>
                      </a:lnTo>
                      <a:lnTo>
                        <a:pt x="852" y="262"/>
                      </a:lnTo>
                      <a:lnTo>
                        <a:pt x="850" y="241"/>
                      </a:lnTo>
                      <a:lnTo>
                        <a:pt x="777" y="251"/>
                      </a:lnTo>
                      <a:lnTo>
                        <a:pt x="808" y="239"/>
                      </a:lnTo>
                      <a:lnTo>
                        <a:pt x="779" y="192"/>
                      </a:lnTo>
                      <a:lnTo>
                        <a:pt x="833" y="125"/>
                      </a:lnTo>
                      <a:lnTo>
                        <a:pt x="776" y="39"/>
                      </a:lnTo>
                      <a:lnTo>
                        <a:pt x="724" y="107"/>
                      </a:lnTo>
                      <a:lnTo>
                        <a:pt x="675" y="102"/>
                      </a:lnTo>
                      <a:lnTo>
                        <a:pt x="603" y="112"/>
                      </a:lnTo>
                      <a:lnTo>
                        <a:pt x="504" y="126"/>
                      </a:lnTo>
                      <a:lnTo>
                        <a:pt x="486" y="91"/>
                      </a:lnTo>
                      <a:lnTo>
                        <a:pt x="493" y="25"/>
                      </a:lnTo>
                      <a:lnTo>
                        <a:pt x="461" y="0"/>
                      </a:lnTo>
                      <a:lnTo>
                        <a:pt x="376" y="42"/>
                      </a:lnTo>
                      <a:lnTo>
                        <a:pt x="316" y="30"/>
                      </a:lnTo>
                      <a:lnTo>
                        <a:pt x="333" y="95"/>
                      </a:lnTo>
                      <a:lnTo>
                        <a:pt x="366" y="103"/>
                      </a:lnTo>
                      <a:lnTo>
                        <a:pt x="283" y="151"/>
                      </a:lnTo>
                      <a:lnTo>
                        <a:pt x="242" y="134"/>
                      </a:lnTo>
                      <a:lnTo>
                        <a:pt x="223" y="109"/>
                      </a:lnTo>
                      <a:lnTo>
                        <a:pt x="140" y="123"/>
                      </a:lnTo>
                      <a:lnTo>
                        <a:pt x="165" y="158"/>
                      </a:lnTo>
                      <a:lnTo>
                        <a:pt x="132" y="161"/>
                      </a:lnTo>
                      <a:lnTo>
                        <a:pt x="152" y="222"/>
                      </a:lnTo>
                      <a:lnTo>
                        <a:pt x="136" y="322"/>
                      </a:lnTo>
                      <a:lnTo>
                        <a:pt x="48" y="357"/>
                      </a:lnTo>
                      <a:lnTo>
                        <a:pt x="0" y="438"/>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84" name="Freeform 399"/>
                <p:cNvSpPr>
                  <a:spLocks noChangeAspect="1"/>
                </p:cNvSpPr>
                <p:nvPr/>
              </p:nvSpPr>
              <p:spPr bwMode="gray">
                <a:xfrm>
                  <a:off x="2325502" y="3605296"/>
                  <a:ext cx="20982" cy="68901"/>
                </a:xfrm>
                <a:custGeom>
                  <a:avLst/>
                  <a:gdLst>
                    <a:gd name="T0" fmla="*/ 0 w 28"/>
                    <a:gd name="T1" fmla="*/ 1 h 92"/>
                    <a:gd name="T2" fmla="*/ 1 w 28"/>
                    <a:gd name="T3" fmla="*/ 1 h 92"/>
                    <a:gd name="T4" fmla="*/ 1 w 28"/>
                    <a:gd name="T5" fmla="*/ 0 h 92"/>
                    <a:gd name="T6" fmla="*/ 0 w 28"/>
                    <a:gd name="T7" fmla="*/ 1 h 92"/>
                    <a:gd name="T8" fmla="*/ 0 60000 65536"/>
                    <a:gd name="T9" fmla="*/ 0 60000 65536"/>
                    <a:gd name="T10" fmla="*/ 0 60000 65536"/>
                    <a:gd name="T11" fmla="*/ 0 60000 65536"/>
                    <a:gd name="T12" fmla="*/ 0 w 28"/>
                    <a:gd name="T13" fmla="*/ 0 h 92"/>
                    <a:gd name="T14" fmla="*/ 28 w 28"/>
                    <a:gd name="T15" fmla="*/ 92 h 92"/>
                  </a:gdLst>
                  <a:ahLst/>
                  <a:cxnLst>
                    <a:cxn ang="T8">
                      <a:pos x="T0" y="T1"/>
                    </a:cxn>
                    <a:cxn ang="T9">
                      <a:pos x="T2" y="T3"/>
                    </a:cxn>
                    <a:cxn ang="T10">
                      <a:pos x="T4" y="T5"/>
                    </a:cxn>
                    <a:cxn ang="T11">
                      <a:pos x="T6" y="T7"/>
                    </a:cxn>
                  </a:cxnLst>
                  <a:rect l="T12" t="T13" r="T14" b="T15"/>
                  <a:pathLst>
                    <a:path w="28" h="92">
                      <a:moveTo>
                        <a:pt x="0" y="20"/>
                      </a:moveTo>
                      <a:lnTo>
                        <a:pt x="11" y="92"/>
                      </a:lnTo>
                      <a:lnTo>
                        <a:pt x="28" y="0"/>
                      </a:lnTo>
                      <a:lnTo>
                        <a:pt x="0" y="2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85" name="Freeform 400"/>
                <p:cNvSpPr>
                  <a:spLocks noChangeAspect="1"/>
                </p:cNvSpPr>
                <p:nvPr/>
              </p:nvSpPr>
              <p:spPr bwMode="gray">
                <a:xfrm>
                  <a:off x="2620565" y="4545509"/>
                  <a:ext cx="175727" cy="1085192"/>
                </a:xfrm>
                <a:custGeom>
                  <a:avLst/>
                  <a:gdLst>
                    <a:gd name="T0" fmla="*/ 0 w 289"/>
                    <a:gd name="T1" fmla="*/ 1 h 1450"/>
                    <a:gd name="T2" fmla="*/ 0 w 289"/>
                    <a:gd name="T3" fmla="*/ 1 h 1450"/>
                    <a:gd name="T4" fmla="*/ 0 w 289"/>
                    <a:gd name="T5" fmla="*/ 1 h 1450"/>
                    <a:gd name="T6" fmla="*/ 0 w 289"/>
                    <a:gd name="T7" fmla="*/ 1 h 1450"/>
                    <a:gd name="T8" fmla="*/ 0 w 289"/>
                    <a:gd name="T9" fmla="*/ 1 h 1450"/>
                    <a:gd name="T10" fmla="*/ 0 w 289"/>
                    <a:gd name="T11" fmla="*/ 1 h 1450"/>
                    <a:gd name="T12" fmla="*/ 0 w 289"/>
                    <a:gd name="T13" fmla="*/ 1 h 1450"/>
                    <a:gd name="T14" fmla="*/ 0 w 289"/>
                    <a:gd name="T15" fmla="*/ 1 h 1450"/>
                    <a:gd name="T16" fmla="*/ 0 w 289"/>
                    <a:gd name="T17" fmla="*/ 1 h 1450"/>
                    <a:gd name="T18" fmla="*/ 0 w 289"/>
                    <a:gd name="T19" fmla="*/ 1 h 1450"/>
                    <a:gd name="T20" fmla="*/ 0 w 289"/>
                    <a:gd name="T21" fmla="*/ 1 h 1450"/>
                    <a:gd name="T22" fmla="*/ 0 w 289"/>
                    <a:gd name="T23" fmla="*/ 1 h 1450"/>
                    <a:gd name="T24" fmla="*/ 0 w 289"/>
                    <a:gd name="T25" fmla="*/ 0 h 1450"/>
                    <a:gd name="T26" fmla="*/ 0 w 289"/>
                    <a:gd name="T27" fmla="*/ 1 h 1450"/>
                    <a:gd name="T28" fmla="*/ 0 w 289"/>
                    <a:gd name="T29" fmla="*/ 1 h 1450"/>
                    <a:gd name="T30" fmla="*/ 0 w 289"/>
                    <a:gd name="T31" fmla="*/ 1 h 1450"/>
                    <a:gd name="T32" fmla="*/ 0 w 289"/>
                    <a:gd name="T33" fmla="*/ 1 h 1450"/>
                    <a:gd name="T34" fmla="*/ 0 w 289"/>
                    <a:gd name="T35" fmla="*/ 1 h 1450"/>
                    <a:gd name="T36" fmla="*/ 0 w 289"/>
                    <a:gd name="T37" fmla="*/ 1 h 1450"/>
                    <a:gd name="T38" fmla="*/ 0 w 289"/>
                    <a:gd name="T39" fmla="*/ 1 h 1450"/>
                    <a:gd name="T40" fmla="*/ 0 w 289"/>
                    <a:gd name="T41" fmla="*/ 1 h 1450"/>
                    <a:gd name="T42" fmla="*/ 0 w 289"/>
                    <a:gd name="T43" fmla="*/ 1 h 1450"/>
                    <a:gd name="T44" fmla="*/ 0 w 289"/>
                    <a:gd name="T45" fmla="*/ 1 h 1450"/>
                    <a:gd name="T46" fmla="*/ 0 w 289"/>
                    <a:gd name="T47" fmla="*/ 1 h 1450"/>
                    <a:gd name="T48" fmla="*/ 0 w 289"/>
                    <a:gd name="T49" fmla="*/ 1 h 1450"/>
                    <a:gd name="T50" fmla="*/ 0 w 289"/>
                    <a:gd name="T51" fmla="*/ 1 h 1450"/>
                    <a:gd name="T52" fmla="*/ 0 w 289"/>
                    <a:gd name="T53" fmla="*/ 1 h 1450"/>
                    <a:gd name="T54" fmla="*/ 0 w 289"/>
                    <a:gd name="T55" fmla="*/ 1 h 1450"/>
                    <a:gd name="T56" fmla="*/ 0 w 289"/>
                    <a:gd name="T57" fmla="*/ 1 h 1450"/>
                    <a:gd name="T58" fmla="*/ 0 w 289"/>
                    <a:gd name="T59" fmla="*/ 1 h 1450"/>
                    <a:gd name="T60" fmla="*/ 0 w 289"/>
                    <a:gd name="T61" fmla="*/ 1 h 1450"/>
                    <a:gd name="T62" fmla="*/ 0 w 289"/>
                    <a:gd name="T63" fmla="*/ 1 h 1450"/>
                    <a:gd name="T64" fmla="*/ 0 w 289"/>
                    <a:gd name="T65" fmla="*/ 1 h 1450"/>
                    <a:gd name="T66" fmla="*/ 0 w 289"/>
                    <a:gd name="T67" fmla="*/ 1 h 1450"/>
                    <a:gd name="T68" fmla="*/ 0 w 289"/>
                    <a:gd name="T69" fmla="*/ 1 h 1450"/>
                    <a:gd name="T70" fmla="*/ 0 w 289"/>
                    <a:gd name="T71" fmla="*/ 1 h 1450"/>
                    <a:gd name="T72" fmla="*/ 0 w 289"/>
                    <a:gd name="T73" fmla="*/ 1 h 1450"/>
                    <a:gd name="T74" fmla="*/ 0 w 289"/>
                    <a:gd name="T75" fmla="*/ 1 h 1450"/>
                    <a:gd name="T76" fmla="*/ 0 w 289"/>
                    <a:gd name="T77" fmla="*/ 1 h 1450"/>
                    <a:gd name="T78" fmla="*/ 0 w 289"/>
                    <a:gd name="T79" fmla="*/ 1 h 1450"/>
                    <a:gd name="T80" fmla="*/ 0 w 289"/>
                    <a:gd name="T81" fmla="*/ 1 h 1450"/>
                    <a:gd name="T82" fmla="*/ 0 w 289"/>
                    <a:gd name="T83" fmla="*/ 1 h 1450"/>
                    <a:gd name="T84" fmla="*/ 0 w 289"/>
                    <a:gd name="T85" fmla="*/ 1 h 1450"/>
                    <a:gd name="T86" fmla="*/ 0 w 289"/>
                    <a:gd name="T87" fmla="*/ 1 h 1450"/>
                    <a:gd name="T88" fmla="*/ 0 w 289"/>
                    <a:gd name="T89" fmla="*/ 1 h 1450"/>
                    <a:gd name="T90" fmla="*/ 0 w 289"/>
                    <a:gd name="T91" fmla="*/ 1 h 1450"/>
                    <a:gd name="T92" fmla="*/ 0 w 289"/>
                    <a:gd name="T93" fmla="*/ 1 h 1450"/>
                    <a:gd name="T94" fmla="*/ 0 w 289"/>
                    <a:gd name="T95" fmla="*/ 1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9"/>
                    <a:gd name="T145" fmla="*/ 0 h 1450"/>
                    <a:gd name="T146" fmla="*/ 289 w 289"/>
                    <a:gd name="T147" fmla="*/ 1450 h 14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9" h="1450">
                      <a:moveTo>
                        <a:pt x="0" y="1133"/>
                      </a:moveTo>
                      <a:lnTo>
                        <a:pt x="22" y="1094"/>
                      </a:lnTo>
                      <a:lnTo>
                        <a:pt x="62" y="1122"/>
                      </a:lnTo>
                      <a:lnTo>
                        <a:pt x="98" y="1047"/>
                      </a:lnTo>
                      <a:lnTo>
                        <a:pt x="85" y="1019"/>
                      </a:lnTo>
                      <a:lnTo>
                        <a:pt x="114" y="916"/>
                      </a:lnTo>
                      <a:lnTo>
                        <a:pt x="60" y="908"/>
                      </a:lnTo>
                      <a:lnTo>
                        <a:pt x="69" y="742"/>
                      </a:lnTo>
                      <a:lnTo>
                        <a:pt x="140" y="569"/>
                      </a:lnTo>
                      <a:lnTo>
                        <a:pt x="139" y="424"/>
                      </a:lnTo>
                      <a:lnTo>
                        <a:pt x="189" y="147"/>
                      </a:lnTo>
                      <a:lnTo>
                        <a:pt x="173" y="25"/>
                      </a:lnTo>
                      <a:lnTo>
                        <a:pt x="207" y="0"/>
                      </a:lnTo>
                      <a:lnTo>
                        <a:pt x="243" y="63"/>
                      </a:lnTo>
                      <a:lnTo>
                        <a:pt x="265" y="191"/>
                      </a:lnTo>
                      <a:lnTo>
                        <a:pt x="289" y="195"/>
                      </a:lnTo>
                      <a:lnTo>
                        <a:pt x="285" y="238"/>
                      </a:lnTo>
                      <a:lnTo>
                        <a:pt x="247" y="256"/>
                      </a:lnTo>
                      <a:lnTo>
                        <a:pt x="249" y="340"/>
                      </a:lnTo>
                      <a:lnTo>
                        <a:pt x="207" y="387"/>
                      </a:lnTo>
                      <a:lnTo>
                        <a:pt x="174" y="506"/>
                      </a:lnTo>
                      <a:lnTo>
                        <a:pt x="199" y="619"/>
                      </a:lnTo>
                      <a:lnTo>
                        <a:pt x="154" y="715"/>
                      </a:lnTo>
                      <a:lnTo>
                        <a:pt x="123" y="953"/>
                      </a:lnTo>
                      <a:lnTo>
                        <a:pt x="147" y="1040"/>
                      </a:lnTo>
                      <a:lnTo>
                        <a:pt x="124" y="1047"/>
                      </a:lnTo>
                      <a:lnTo>
                        <a:pt x="136" y="1124"/>
                      </a:lnTo>
                      <a:lnTo>
                        <a:pt x="77" y="1286"/>
                      </a:lnTo>
                      <a:lnTo>
                        <a:pt x="82" y="1313"/>
                      </a:lnTo>
                      <a:lnTo>
                        <a:pt x="112" y="1303"/>
                      </a:lnTo>
                      <a:lnTo>
                        <a:pt x="123" y="1365"/>
                      </a:lnTo>
                      <a:lnTo>
                        <a:pt x="249" y="1378"/>
                      </a:lnTo>
                      <a:lnTo>
                        <a:pt x="164" y="1402"/>
                      </a:lnTo>
                      <a:lnTo>
                        <a:pt x="154" y="1450"/>
                      </a:lnTo>
                      <a:lnTo>
                        <a:pt x="118" y="1436"/>
                      </a:lnTo>
                      <a:lnTo>
                        <a:pt x="158" y="1407"/>
                      </a:lnTo>
                      <a:lnTo>
                        <a:pt x="97" y="1393"/>
                      </a:lnTo>
                      <a:lnTo>
                        <a:pt x="90" y="1342"/>
                      </a:lnTo>
                      <a:lnTo>
                        <a:pt x="74" y="1367"/>
                      </a:lnTo>
                      <a:lnTo>
                        <a:pt x="52" y="1319"/>
                      </a:lnTo>
                      <a:lnTo>
                        <a:pt x="63" y="1305"/>
                      </a:lnTo>
                      <a:lnTo>
                        <a:pt x="36" y="1283"/>
                      </a:lnTo>
                      <a:lnTo>
                        <a:pt x="60" y="1256"/>
                      </a:lnTo>
                      <a:lnTo>
                        <a:pt x="37" y="1187"/>
                      </a:lnTo>
                      <a:lnTo>
                        <a:pt x="81" y="1194"/>
                      </a:lnTo>
                      <a:lnTo>
                        <a:pt x="37" y="1157"/>
                      </a:lnTo>
                      <a:lnTo>
                        <a:pt x="47" y="1130"/>
                      </a:lnTo>
                      <a:lnTo>
                        <a:pt x="0" y="113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86" name="Freeform 401"/>
                <p:cNvSpPr>
                  <a:spLocks noChangeAspect="1"/>
                </p:cNvSpPr>
                <p:nvPr/>
              </p:nvSpPr>
              <p:spPr bwMode="gray">
                <a:xfrm>
                  <a:off x="2631056" y="5455578"/>
                  <a:ext cx="11803" cy="41628"/>
                </a:xfrm>
                <a:custGeom>
                  <a:avLst/>
                  <a:gdLst>
                    <a:gd name="T0" fmla="*/ 0 w 22"/>
                    <a:gd name="T1" fmla="*/ 1 h 53"/>
                    <a:gd name="T2" fmla="*/ 0 w 22"/>
                    <a:gd name="T3" fmla="*/ 0 h 53"/>
                    <a:gd name="T4" fmla="*/ 0 w 22"/>
                    <a:gd name="T5" fmla="*/ 1 h 53"/>
                    <a:gd name="T6" fmla="*/ 0 w 22"/>
                    <a:gd name="T7" fmla="*/ 1 h 53"/>
                    <a:gd name="T8" fmla="*/ 0 60000 65536"/>
                    <a:gd name="T9" fmla="*/ 0 60000 65536"/>
                    <a:gd name="T10" fmla="*/ 0 60000 65536"/>
                    <a:gd name="T11" fmla="*/ 0 60000 65536"/>
                    <a:gd name="T12" fmla="*/ 0 w 22"/>
                    <a:gd name="T13" fmla="*/ 0 h 53"/>
                    <a:gd name="T14" fmla="*/ 22 w 22"/>
                    <a:gd name="T15" fmla="*/ 53 h 53"/>
                  </a:gdLst>
                  <a:ahLst/>
                  <a:cxnLst>
                    <a:cxn ang="T8">
                      <a:pos x="T0" y="T1"/>
                    </a:cxn>
                    <a:cxn ang="T9">
                      <a:pos x="T2" y="T3"/>
                    </a:cxn>
                    <a:cxn ang="T10">
                      <a:pos x="T4" y="T5"/>
                    </a:cxn>
                    <a:cxn ang="T11">
                      <a:pos x="T6" y="T7"/>
                    </a:cxn>
                  </a:cxnLst>
                  <a:rect l="T12" t="T13" r="T14" b="T15"/>
                  <a:pathLst>
                    <a:path w="22" h="53">
                      <a:moveTo>
                        <a:pt x="0" y="25"/>
                      </a:moveTo>
                      <a:lnTo>
                        <a:pt x="9" y="0"/>
                      </a:lnTo>
                      <a:lnTo>
                        <a:pt x="22" y="53"/>
                      </a:lnTo>
                      <a:lnTo>
                        <a:pt x="0" y="2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87" name="Freeform 402"/>
                <p:cNvSpPr>
                  <a:spLocks noChangeAspect="1"/>
                </p:cNvSpPr>
                <p:nvPr/>
              </p:nvSpPr>
              <p:spPr bwMode="gray">
                <a:xfrm>
                  <a:off x="2642859" y="5234520"/>
                  <a:ext cx="15737" cy="50240"/>
                </a:xfrm>
                <a:custGeom>
                  <a:avLst/>
                  <a:gdLst>
                    <a:gd name="T0" fmla="*/ 0 w 20"/>
                    <a:gd name="T1" fmla="*/ 1 h 70"/>
                    <a:gd name="T2" fmla="*/ 1 w 20"/>
                    <a:gd name="T3" fmla="*/ 0 h 70"/>
                    <a:gd name="T4" fmla="*/ 1 w 20"/>
                    <a:gd name="T5" fmla="*/ 1 h 70"/>
                    <a:gd name="T6" fmla="*/ 0 w 20"/>
                    <a:gd name="T7" fmla="*/ 1 h 70"/>
                    <a:gd name="T8" fmla="*/ 0 60000 65536"/>
                    <a:gd name="T9" fmla="*/ 0 60000 65536"/>
                    <a:gd name="T10" fmla="*/ 0 60000 65536"/>
                    <a:gd name="T11" fmla="*/ 0 60000 65536"/>
                    <a:gd name="T12" fmla="*/ 0 w 20"/>
                    <a:gd name="T13" fmla="*/ 0 h 70"/>
                    <a:gd name="T14" fmla="*/ 20 w 20"/>
                    <a:gd name="T15" fmla="*/ 70 h 70"/>
                  </a:gdLst>
                  <a:ahLst/>
                  <a:cxnLst>
                    <a:cxn ang="T8">
                      <a:pos x="T0" y="T1"/>
                    </a:cxn>
                    <a:cxn ang="T9">
                      <a:pos x="T2" y="T3"/>
                    </a:cxn>
                    <a:cxn ang="T10">
                      <a:pos x="T4" y="T5"/>
                    </a:cxn>
                    <a:cxn ang="T11">
                      <a:pos x="T6" y="T7"/>
                    </a:cxn>
                  </a:cxnLst>
                  <a:rect l="T12" t="T13" r="T14" b="T15"/>
                  <a:pathLst>
                    <a:path w="20" h="70">
                      <a:moveTo>
                        <a:pt x="0" y="59"/>
                      </a:moveTo>
                      <a:lnTo>
                        <a:pt x="20" y="0"/>
                      </a:lnTo>
                      <a:lnTo>
                        <a:pt x="20" y="70"/>
                      </a:lnTo>
                      <a:lnTo>
                        <a:pt x="0" y="59"/>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88" name="Freeform 403"/>
                <p:cNvSpPr>
                  <a:spLocks noChangeAspect="1"/>
                </p:cNvSpPr>
                <p:nvPr/>
              </p:nvSpPr>
              <p:spPr bwMode="gray">
                <a:xfrm>
                  <a:off x="2659907" y="5619218"/>
                  <a:ext cx="30162" cy="20096"/>
                </a:xfrm>
                <a:custGeom>
                  <a:avLst/>
                  <a:gdLst>
                    <a:gd name="T0" fmla="*/ 0 w 46"/>
                    <a:gd name="T1" fmla="*/ 0 h 29"/>
                    <a:gd name="T2" fmla="*/ 1 w 46"/>
                    <a:gd name="T3" fmla="*/ 0 h 29"/>
                    <a:gd name="T4" fmla="*/ 1 w 46"/>
                    <a:gd name="T5" fmla="*/ 0 h 29"/>
                    <a:gd name="T6" fmla="*/ 0 w 46"/>
                    <a:gd name="T7" fmla="*/ 0 h 29"/>
                    <a:gd name="T8" fmla="*/ 0 60000 65536"/>
                    <a:gd name="T9" fmla="*/ 0 60000 65536"/>
                    <a:gd name="T10" fmla="*/ 0 60000 65536"/>
                    <a:gd name="T11" fmla="*/ 0 60000 65536"/>
                    <a:gd name="T12" fmla="*/ 0 w 46"/>
                    <a:gd name="T13" fmla="*/ 0 h 29"/>
                    <a:gd name="T14" fmla="*/ 46 w 46"/>
                    <a:gd name="T15" fmla="*/ 29 h 29"/>
                  </a:gdLst>
                  <a:ahLst/>
                  <a:cxnLst>
                    <a:cxn ang="T8">
                      <a:pos x="T0" y="T1"/>
                    </a:cxn>
                    <a:cxn ang="T9">
                      <a:pos x="T2" y="T3"/>
                    </a:cxn>
                    <a:cxn ang="T10">
                      <a:pos x="T4" y="T5"/>
                    </a:cxn>
                    <a:cxn ang="T11">
                      <a:pos x="T6" y="T7"/>
                    </a:cxn>
                  </a:cxnLst>
                  <a:rect l="T12" t="T13" r="T14" b="T15"/>
                  <a:pathLst>
                    <a:path w="46" h="29">
                      <a:moveTo>
                        <a:pt x="0" y="0"/>
                      </a:moveTo>
                      <a:lnTo>
                        <a:pt x="44" y="7"/>
                      </a:lnTo>
                      <a:lnTo>
                        <a:pt x="46" y="29"/>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89" name="Freeform 404"/>
                <p:cNvSpPr>
                  <a:spLocks noChangeAspect="1"/>
                </p:cNvSpPr>
                <p:nvPr/>
              </p:nvSpPr>
              <p:spPr bwMode="gray">
                <a:xfrm>
                  <a:off x="2665153" y="5566107"/>
                  <a:ext cx="44587" cy="53111"/>
                </a:xfrm>
                <a:custGeom>
                  <a:avLst/>
                  <a:gdLst>
                    <a:gd name="T0" fmla="*/ 0 w 68"/>
                    <a:gd name="T1" fmla="*/ 1 h 69"/>
                    <a:gd name="T2" fmla="*/ 1 w 68"/>
                    <a:gd name="T3" fmla="*/ 0 h 69"/>
                    <a:gd name="T4" fmla="*/ 1 w 68"/>
                    <a:gd name="T5" fmla="*/ 1 h 69"/>
                    <a:gd name="T6" fmla="*/ 1 w 68"/>
                    <a:gd name="T7" fmla="*/ 1 h 69"/>
                    <a:gd name="T8" fmla="*/ 1 w 68"/>
                    <a:gd name="T9" fmla="*/ 1 h 69"/>
                    <a:gd name="T10" fmla="*/ 0 w 68"/>
                    <a:gd name="T11" fmla="*/ 1 h 69"/>
                    <a:gd name="T12" fmla="*/ 0 60000 65536"/>
                    <a:gd name="T13" fmla="*/ 0 60000 65536"/>
                    <a:gd name="T14" fmla="*/ 0 60000 65536"/>
                    <a:gd name="T15" fmla="*/ 0 60000 65536"/>
                    <a:gd name="T16" fmla="*/ 0 60000 65536"/>
                    <a:gd name="T17" fmla="*/ 0 60000 65536"/>
                    <a:gd name="T18" fmla="*/ 0 w 68"/>
                    <a:gd name="T19" fmla="*/ 0 h 69"/>
                    <a:gd name="T20" fmla="*/ 68 w 6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8" h="69">
                      <a:moveTo>
                        <a:pt x="0" y="11"/>
                      </a:moveTo>
                      <a:lnTo>
                        <a:pt x="18" y="0"/>
                      </a:lnTo>
                      <a:lnTo>
                        <a:pt x="17" y="31"/>
                      </a:lnTo>
                      <a:lnTo>
                        <a:pt x="68" y="43"/>
                      </a:lnTo>
                      <a:lnTo>
                        <a:pt x="35" y="69"/>
                      </a:lnTo>
                      <a:lnTo>
                        <a:pt x="0" y="1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90" name="Freeform 405"/>
                <p:cNvSpPr>
                  <a:spLocks noChangeAspect="1"/>
                </p:cNvSpPr>
                <p:nvPr/>
              </p:nvSpPr>
              <p:spPr bwMode="gray">
                <a:xfrm>
                  <a:off x="2695315" y="5635008"/>
                  <a:ext cx="24916" cy="12919"/>
                </a:xfrm>
                <a:custGeom>
                  <a:avLst/>
                  <a:gdLst>
                    <a:gd name="T0" fmla="*/ 0 w 38"/>
                    <a:gd name="T1" fmla="*/ 1 h 17"/>
                    <a:gd name="T2" fmla="*/ 1 w 38"/>
                    <a:gd name="T3" fmla="*/ 0 h 17"/>
                    <a:gd name="T4" fmla="*/ 1 w 38"/>
                    <a:gd name="T5" fmla="*/ 1 h 17"/>
                    <a:gd name="T6" fmla="*/ 0 w 38"/>
                    <a:gd name="T7" fmla="*/ 1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13"/>
                      </a:moveTo>
                      <a:lnTo>
                        <a:pt x="9" y="0"/>
                      </a:lnTo>
                      <a:lnTo>
                        <a:pt x="38" y="17"/>
                      </a:lnTo>
                      <a:lnTo>
                        <a:pt x="0" y="1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91" name="Freeform 406"/>
                <p:cNvSpPr>
                  <a:spLocks noChangeAspect="1"/>
                </p:cNvSpPr>
                <p:nvPr/>
              </p:nvSpPr>
              <p:spPr bwMode="gray">
                <a:xfrm>
                  <a:off x="2712363" y="5590509"/>
                  <a:ext cx="55079" cy="80385"/>
                </a:xfrm>
                <a:custGeom>
                  <a:avLst/>
                  <a:gdLst>
                    <a:gd name="T0" fmla="*/ 0 w 96"/>
                    <a:gd name="T1" fmla="*/ 1 h 106"/>
                    <a:gd name="T2" fmla="*/ 0 w 96"/>
                    <a:gd name="T3" fmla="*/ 1 h 106"/>
                    <a:gd name="T4" fmla="*/ 0 w 96"/>
                    <a:gd name="T5" fmla="*/ 1 h 106"/>
                    <a:gd name="T6" fmla="*/ 0 w 96"/>
                    <a:gd name="T7" fmla="*/ 1 h 106"/>
                    <a:gd name="T8" fmla="*/ 0 w 96"/>
                    <a:gd name="T9" fmla="*/ 1 h 106"/>
                    <a:gd name="T10" fmla="*/ 0 w 96"/>
                    <a:gd name="T11" fmla="*/ 1 h 106"/>
                    <a:gd name="T12" fmla="*/ 0 w 96"/>
                    <a:gd name="T13" fmla="*/ 1 h 106"/>
                    <a:gd name="T14" fmla="*/ 0 w 96"/>
                    <a:gd name="T15" fmla="*/ 0 h 106"/>
                    <a:gd name="T16" fmla="*/ 0 w 96"/>
                    <a:gd name="T17" fmla="*/ 1 h 106"/>
                    <a:gd name="T18" fmla="*/ 0 w 96"/>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6"/>
                    <a:gd name="T32" fmla="*/ 96 w 96"/>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6">
                      <a:moveTo>
                        <a:pt x="0" y="87"/>
                      </a:moveTo>
                      <a:lnTo>
                        <a:pt x="16" y="71"/>
                      </a:lnTo>
                      <a:lnTo>
                        <a:pt x="67" y="81"/>
                      </a:lnTo>
                      <a:lnTo>
                        <a:pt x="44" y="54"/>
                      </a:lnTo>
                      <a:lnTo>
                        <a:pt x="69" y="37"/>
                      </a:lnTo>
                      <a:lnTo>
                        <a:pt x="32" y="32"/>
                      </a:lnTo>
                      <a:lnTo>
                        <a:pt x="32" y="6"/>
                      </a:lnTo>
                      <a:lnTo>
                        <a:pt x="93" y="0"/>
                      </a:lnTo>
                      <a:lnTo>
                        <a:pt x="96" y="106"/>
                      </a:lnTo>
                      <a:lnTo>
                        <a:pt x="0" y="8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92" name="Freeform 407"/>
                <p:cNvSpPr>
                  <a:spLocks noChangeAspect="1"/>
                </p:cNvSpPr>
                <p:nvPr/>
              </p:nvSpPr>
              <p:spPr bwMode="gray">
                <a:xfrm>
                  <a:off x="2739902" y="5682377"/>
                  <a:ext cx="44587" cy="15790"/>
                </a:xfrm>
                <a:custGeom>
                  <a:avLst/>
                  <a:gdLst>
                    <a:gd name="T0" fmla="*/ 0 w 71"/>
                    <a:gd name="T1" fmla="*/ 0 h 21"/>
                    <a:gd name="T2" fmla="*/ 0 w 71"/>
                    <a:gd name="T3" fmla="*/ 1 h 21"/>
                    <a:gd name="T4" fmla="*/ 0 w 71"/>
                    <a:gd name="T5" fmla="*/ 1 h 21"/>
                    <a:gd name="T6" fmla="*/ 0 w 71"/>
                    <a:gd name="T7" fmla="*/ 0 h 21"/>
                    <a:gd name="T8" fmla="*/ 0 60000 65536"/>
                    <a:gd name="T9" fmla="*/ 0 60000 65536"/>
                    <a:gd name="T10" fmla="*/ 0 60000 65536"/>
                    <a:gd name="T11" fmla="*/ 0 60000 65536"/>
                    <a:gd name="T12" fmla="*/ 0 w 71"/>
                    <a:gd name="T13" fmla="*/ 0 h 21"/>
                    <a:gd name="T14" fmla="*/ 71 w 71"/>
                    <a:gd name="T15" fmla="*/ 21 h 21"/>
                  </a:gdLst>
                  <a:ahLst/>
                  <a:cxnLst>
                    <a:cxn ang="T8">
                      <a:pos x="T0" y="T1"/>
                    </a:cxn>
                    <a:cxn ang="T9">
                      <a:pos x="T2" y="T3"/>
                    </a:cxn>
                    <a:cxn ang="T10">
                      <a:pos x="T4" y="T5"/>
                    </a:cxn>
                    <a:cxn ang="T11">
                      <a:pos x="T6" y="T7"/>
                    </a:cxn>
                  </a:cxnLst>
                  <a:rect l="T12" t="T13" r="T14" b="T15"/>
                  <a:pathLst>
                    <a:path w="71" h="21">
                      <a:moveTo>
                        <a:pt x="0" y="0"/>
                      </a:moveTo>
                      <a:lnTo>
                        <a:pt x="64" y="5"/>
                      </a:lnTo>
                      <a:lnTo>
                        <a:pt x="71" y="21"/>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93" name="Freeform 408"/>
                <p:cNvSpPr>
                  <a:spLocks noChangeAspect="1"/>
                </p:cNvSpPr>
                <p:nvPr/>
              </p:nvSpPr>
              <p:spPr bwMode="gray">
                <a:xfrm>
                  <a:off x="2781867" y="5670894"/>
                  <a:ext cx="20982" cy="11484"/>
                </a:xfrm>
                <a:custGeom>
                  <a:avLst/>
                  <a:gdLst>
                    <a:gd name="T0" fmla="*/ 0 w 33"/>
                    <a:gd name="T1" fmla="*/ 1 h 15"/>
                    <a:gd name="T2" fmla="*/ 0 w 33"/>
                    <a:gd name="T3" fmla="*/ 0 h 15"/>
                    <a:gd name="T4" fmla="*/ 0 w 33"/>
                    <a:gd name="T5" fmla="*/ 1 h 15"/>
                    <a:gd name="T6" fmla="*/ 0 w 33"/>
                    <a:gd name="T7" fmla="*/ 1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15"/>
                      </a:moveTo>
                      <a:lnTo>
                        <a:pt x="7" y="0"/>
                      </a:lnTo>
                      <a:lnTo>
                        <a:pt x="33" y="15"/>
                      </a:lnTo>
                      <a:lnTo>
                        <a:pt x="0" y="1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94" name="Freeform 409"/>
                <p:cNvSpPr>
                  <a:spLocks noChangeAspect="1"/>
                </p:cNvSpPr>
                <p:nvPr/>
              </p:nvSpPr>
              <p:spPr bwMode="gray">
                <a:xfrm>
                  <a:off x="2547127" y="3768936"/>
                  <a:ext cx="260967" cy="432067"/>
                </a:xfrm>
                <a:custGeom>
                  <a:avLst/>
                  <a:gdLst>
                    <a:gd name="T0" fmla="*/ 0 w 415"/>
                    <a:gd name="T1" fmla="*/ 1 h 572"/>
                    <a:gd name="T2" fmla="*/ 0 w 415"/>
                    <a:gd name="T3" fmla="*/ 1 h 572"/>
                    <a:gd name="T4" fmla="*/ 0 w 415"/>
                    <a:gd name="T5" fmla="*/ 1 h 572"/>
                    <a:gd name="T6" fmla="*/ 0 w 415"/>
                    <a:gd name="T7" fmla="*/ 1 h 572"/>
                    <a:gd name="T8" fmla="*/ 0 w 415"/>
                    <a:gd name="T9" fmla="*/ 1 h 572"/>
                    <a:gd name="T10" fmla="*/ 0 w 415"/>
                    <a:gd name="T11" fmla="*/ 1 h 572"/>
                    <a:gd name="T12" fmla="*/ 0 w 415"/>
                    <a:gd name="T13" fmla="*/ 1 h 572"/>
                    <a:gd name="T14" fmla="*/ 0 w 415"/>
                    <a:gd name="T15" fmla="*/ 1 h 572"/>
                    <a:gd name="T16" fmla="*/ 0 w 415"/>
                    <a:gd name="T17" fmla="*/ 1 h 572"/>
                    <a:gd name="T18" fmla="*/ 0 w 415"/>
                    <a:gd name="T19" fmla="*/ 1 h 572"/>
                    <a:gd name="T20" fmla="*/ 0 w 415"/>
                    <a:gd name="T21" fmla="*/ 1 h 572"/>
                    <a:gd name="T22" fmla="*/ 0 w 415"/>
                    <a:gd name="T23" fmla="*/ 1 h 572"/>
                    <a:gd name="T24" fmla="*/ 0 w 415"/>
                    <a:gd name="T25" fmla="*/ 1 h 572"/>
                    <a:gd name="T26" fmla="*/ 0 w 415"/>
                    <a:gd name="T27" fmla="*/ 1 h 572"/>
                    <a:gd name="T28" fmla="*/ 0 w 415"/>
                    <a:gd name="T29" fmla="*/ 1 h 572"/>
                    <a:gd name="T30" fmla="*/ 0 w 415"/>
                    <a:gd name="T31" fmla="*/ 1 h 572"/>
                    <a:gd name="T32" fmla="*/ 0 w 415"/>
                    <a:gd name="T33" fmla="*/ 1 h 572"/>
                    <a:gd name="T34" fmla="*/ 0 w 415"/>
                    <a:gd name="T35" fmla="*/ 1 h 572"/>
                    <a:gd name="T36" fmla="*/ 0 w 415"/>
                    <a:gd name="T37" fmla="*/ 1 h 572"/>
                    <a:gd name="T38" fmla="*/ 0 w 415"/>
                    <a:gd name="T39" fmla="*/ 1 h 572"/>
                    <a:gd name="T40" fmla="*/ 0 w 415"/>
                    <a:gd name="T41" fmla="*/ 0 h 572"/>
                    <a:gd name="T42" fmla="*/ 0 w 415"/>
                    <a:gd name="T43" fmla="*/ 1 h 572"/>
                    <a:gd name="T44" fmla="*/ 0 w 415"/>
                    <a:gd name="T45" fmla="*/ 1 h 572"/>
                    <a:gd name="T46" fmla="*/ 0 w 415"/>
                    <a:gd name="T47" fmla="*/ 1 h 572"/>
                    <a:gd name="T48" fmla="*/ 0 w 415"/>
                    <a:gd name="T49" fmla="*/ 1 h 572"/>
                    <a:gd name="T50" fmla="*/ 0 w 415"/>
                    <a:gd name="T51" fmla="*/ 1 h 572"/>
                    <a:gd name="T52" fmla="*/ 0 w 415"/>
                    <a:gd name="T53" fmla="*/ 1 h 572"/>
                    <a:gd name="T54" fmla="*/ 0 w 415"/>
                    <a:gd name="T55" fmla="*/ 1 h 5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572"/>
                    <a:gd name="T86" fmla="*/ 415 w 415"/>
                    <a:gd name="T87" fmla="*/ 572 h 5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572">
                      <a:moveTo>
                        <a:pt x="0" y="381"/>
                      </a:moveTo>
                      <a:lnTo>
                        <a:pt x="51" y="422"/>
                      </a:lnTo>
                      <a:lnTo>
                        <a:pt x="124" y="433"/>
                      </a:lnTo>
                      <a:lnTo>
                        <a:pt x="200" y="510"/>
                      </a:lnTo>
                      <a:lnTo>
                        <a:pt x="299" y="517"/>
                      </a:lnTo>
                      <a:lnTo>
                        <a:pt x="285" y="557"/>
                      </a:lnTo>
                      <a:lnTo>
                        <a:pt x="309" y="572"/>
                      </a:lnTo>
                      <a:lnTo>
                        <a:pt x="325" y="472"/>
                      </a:lnTo>
                      <a:lnTo>
                        <a:pt x="305" y="411"/>
                      </a:lnTo>
                      <a:lnTo>
                        <a:pt x="338" y="408"/>
                      </a:lnTo>
                      <a:lnTo>
                        <a:pt x="313" y="373"/>
                      </a:lnTo>
                      <a:lnTo>
                        <a:pt x="396" y="359"/>
                      </a:lnTo>
                      <a:lnTo>
                        <a:pt x="415" y="384"/>
                      </a:lnTo>
                      <a:lnTo>
                        <a:pt x="385" y="334"/>
                      </a:lnTo>
                      <a:lnTo>
                        <a:pt x="395" y="214"/>
                      </a:lnTo>
                      <a:lnTo>
                        <a:pt x="327" y="217"/>
                      </a:lnTo>
                      <a:lnTo>
                        <a:pt x="305" y="189"/>
                      </a:lnTo>
                      <a:lnTo>
                        <a:pt x="237" y="181"/>
                      </a:lnTo>
                      <a:lnTo>
                        <a:pt x="194" y="112"/>
                      </a:lnTo>
                      <a:lnTo>
                        <a:pt x="260" y="20"/>
                      </a:lnTo>
                      <a:lnTo>
                        <a:pt x="252" y="0"/>
                      </a:lnTo>
                      <a:lnTo>
                        <a:pt x="134" y="49"/>
                      </a:lnTo>
                      <a:lnTo>
                        <a:pt x="71" y="153"/>
                      </a:lnTo>
                      <a:lnTo>
                        <a:pt x="50" y="128"/>
                      </a:lnTo>
                      <a:lnTo>
                        <a:pt x="33" y="178"/>
                      </a:lnTo>
                      <a:lnTo>
                        <a:pt x="50" y="292"/>
                      </a:lnTo>
                      <a:lnTo>
                        <a:pt x="64" y="292"/>
                      </a:lnTo>
                      <a:lnTo>
                        <a:pt x="0" y="38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95" name="Freeform 410"/>
                <p:cNvSpPr>
                  <a:spLocks noChangeAspect="1"/>
                </p:cNvSpPr>
                <p:nvPr/>
              </p:nvSpPr>
              <p:spPr bwMode="gray">
                <a:xfrm>
                  <a:off x="2405497" y="3806258"/>
                  <a:ext cx="64258" cy="71772"/>
                </a:xfrm>
                <a:custGeom>
                  <a:avLst/>
                  <a:gdLst>
                    <a:gd name="T0" fmla="*/ 0 w 109"/>
                    <a:gd name="T1" fmla="*/ 0 h 93"/>
                    <a:gd name="T2" fmla="*/ 0 w 109"/>
                    <a:gd name="T3" fmla="*/ 1 h 93"/>
                    <a:gd name="T4" fmla="*/ 0 w 109"/>
                    <a:gd name="T5" fmla="*/ 1 h 93"/>
                    <a:gd name="T6" fmla="*/ 0 w 109"/>
                    <a:gd name="T7" fmla="*/ 1 h 93"/>
                    <a:gd name="T8" fmla="*/ 0 w 109"/>
                    <a:gd name="T9" fmla="*/ 1 h 93"/>
                    <a:gd name="T10" fmla="*/ 0 w 109"/>
                    <a:gd name="T11" fmla="*/ 1 h 93"/>
                    <a:gd name="T12" fmla="*/ 0 w 109"/>
                    <a:gd name="T13" fmla="*/ 0 h 93"/>
                    <a:gd name="T14" fmla="*/ 0 60000 65536"/>
                    <a:gd name="T15" fmla="*/ 0 60000 65536"/>
                    <a:gd name="T16" fmla="*/ 0 60000 65536"/>
                    <a:gd name="T17" fmla="*/ 0 60000 65536"/>
                    <a:gd name="T18" fmla="*/ 0 60000 65536"/>
                    <a:gd name="T19" fmla="*/ 0 60000 65536"/>
                    <a:gd name="T20" fmla="*/ 0 60000 65536"/>
                    <a:gd name="T21" fmla="*/ 0 w 109"/>
                    <a:gd name="T22" fmla="*/ 0 h 93"/>
                    <a:gd name="T23" fmla="*/ 109 w 10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93">
                      <a:moveTo>
                        <a:pt x="0" y="0"/>
                      </a:moveTo>
                      <a:lnTo>
                        <a:pt x="1" y="37"/>
                      </a:lnTo>
                      <a:lnTo>
                        <a:pt x="25" y="31"/>
                      </a:lnTo>
                      <a:lnTo>
                        <a:pt x="93" y="93"/>
                      </a:lnTo>
                      <a:lnTo>
                        <a:pt x="109" y="47"/>
                      </a:lnTo>
                      <a:lnTo>
                        <a:pt x="72" y="4"/>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96" name="Freeform 411"/>
                <p:cNvSpPr>
                  <a:spLocks noChangeAspect="1"/>
                </p:cNvSpPr>
                <p:nvPr/>
              </p:nvSpPr>
              <p:spPr bwMode="gray">
                <a:xfrm>
                  <a:off x="2419922" y="3486155"/>
                  <a:ext cx="229494" cy="84691"/>
                </a:xfrm>
                <a:custGeom>
                  <a:avLst/>
                  <a:gdLst>
                    <a:gd name="T0" fmla="*/ 0 w 373"/>
                    <a:gd name="T1" fmla="*/ 1 h 116"/>
                    <a:gd name="T2" fmla="*/ 0 w 373"/>
                    <a:gd name="T3" fmla="*/ 1 h 116"/>
                    <a:gd name="T4" fmla="*/ 0 w 373"/>
                    <a:gd name="T5" fmla="*/ 0 h 116"/>
                    <a:gd name="T6" fmla="*/ 0 w 373"/>
                    <a:gd name="T7" fmla="*/ 1 h 116"/>
                    <a:gd name="T8" fmla="*/ 0 w 373"/>
                    <a:gd name="T9" fmla="*/ 1 h 116"/>
                    <a:gd name="T10" fmla="*/ 0 w 373"/>
                    <a:gd name="T11" fmla="*/ 1 h 116"/>
                    <a:gd name="T12" fmla="*/ 0 w 373"/>
                    <a:gd name="T13" fmla="*/ 1 h 116"/>
                    <a:gd name="T14" fmla="*/ 0 w 373"/>
                    <a:gd name="T15" fmla="*/ 1 h 116"/>
                    <a:gd name="T16" fmla="*/ 0 w 373"/>
                    <a:gd name="T17" fmla="*/ 1 h 116"/>
                    <a:gd name="T18" fmla="*/ 0 w 373"/>
                    <a:gd name="T19" fmla="*/ 1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
                    <a:gd name="T31" fmla="*/ 0 h 116"/>
                    <a:gd name="T32" fmla="*/ 373 w 373"/>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 h="116">
                      <a:moveTo>
                        <a:pt x="0" y="45"/>
                      </a:moveTo>
                      <a:lnTo>
                        <a:pt x="50" y="5"/>
                      </a:lnTo>
                      <a:lnTo>
                        <a:pt x="145" y="0"/>
                      </a:lnTo>
                      <a:lnTo>
                        <a:pt x="373" y="99"/>
                      </a:lnTo>
                      <a:lnTo>
                        <a:pt x="252" y="116"/>
                      </a:lnTo>
                      <a:lnTo>
                        <a:pt x="273" y="94"/>
                      </a:lnTo>
                      <a:lnTo>
                        <a:pt x="215" y="56"/>
                      </a:lnTo>
                      <a:lnTo>
                        <a:pt x="101" y="36"/>
                      </a:lnTo>
                      <a:lnTo>
                        <a:pt x="107" y="18"/>
                      </a:lnTo>
                      <a:lnTo>
                        <a:pt x="0" y="45"/>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97" name="Freeform 412"/>
                <p:cNvSpPr>
                  <a:spLocks noChangeAspect="1"/>
                </p:cNvSpPr>
                <p:nvPr/>
              </p:nvSpPr>
              <p:spPr bwMode="gray">
                <a:xfrm>
                  <a:off x="2699249" y="3570846"/>
                  <a:ext cx="69504" cy="48805"/>
                </a:xfrm>
                <a:custGeom>
                  <a:avLst/>
                  <a:gdLst>
                    <a:gd name="T0" fmla="*/ 0 w 117"/>
                    <a:gd name="T1" fmla="*/ 0 h 66"/>
                    <a:gd name="T2" fmla="*/ 0 w 117"/>
                    <a:gd name="T3" fmla="*/ 1 h 66"/>
                    <a:gd name="T4" fmla="*/ 0 w 117"/>
                    <a:gd name="T5" fmla="*/ 1 h 66"/>
                    <a:gd name="T6" fmla="*/ 0 w 117"/>
                    <a:gd name="T7" fmla="*/ 1 h 66"/>
                    <a:gd name="T8" fmla="*/ 0 w 117"/>
                    <a:gd name="T9" fmla="*/ 0 h 66"/>
                    <a:gd name="T10" fmla="*/ 0 60000 65536"/>
                    <a:gd name="T11" fmla="*/ 0 60000 65536"/>
                    <a:gd name="T12" fmla="*/ 0 60000 65536"/>
                    <a:gd name="T13" fmla="*/ 0 60000 65536"/>
                    <a:gd name="T14" fmla="*/ 0 60000 65536"/>
                    <a:gd name="T15" fmla="*/ 0 w 117"/>
                    <a:gd name="T16" fmla="*/ 0 h 66"/>
                    <a:gd name="T17" fmla="*/ 117 w 117"/>
                    <a:gd name="T18" fmla="*/ 66 h 66"/>
                  </a:gdLst>
                  <a:ahLst/>
                  <a:cxnLst>
                    <a:cxn ang="T10">
                      <a:pos x="T0" y="T1"/>
                    </a:cxn>
                    <a:cxn ang="T11">
                      <a:pos x="T2" y="T3"/>
                    </a:cxn>
                    <a:cxn ang="T12">
                      <a:pos x="T4" y="T5"/>
                    </a:cxn>
                    <a:cxn ang="T13">
                      <a:pos x="T6" y="T7"/>
                    </a:cxn>
                    <a:cxn ang="T14">
                      <a:pos x="T8" y="T9"/>
                    </a:cxn>
                  </a:cxnLst>
                  <a:rect l="T15" t="T16" r="T17" b="T18"/>
                  <a:pathLst>
                    <a:path w="117" h="66">
                      <a:moveTo>
                        <a:pt x="0" y="0"/>
                      </a:moveTo>
                      <a:lnTo>
                        <a:pt x="0" y="66"/>
                      </a:lnTo>
                      <a:lnTo>
                        <a:pt x="117" y="46"/>
                      </a:lnTo>
                      <a:lnTo>
                        <a:pt x="66" y="8"/>
                      </a:lnTo>
                      <a:lnTo>
                        <a:pt x="0" y="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98" name="Freeform 413"/>
                <p:cNvSpPr>
                  <a:spLocks noChangeAspect="1"/>
                </p:cNvSpPr>
                <p:nvPr/>
              </p:nvSpPr>
              <p:spPr bwMode="gray">
                <a:xfrm>
                  <a:off x="2506474" y="4054589"/>
                  <a:ext cx="121960" cy="162205"/>
                </a:xfrm>
                <a:custGeom>
                  <a:avLst/>
                  <a:gdLst>
                    <a:gd name="T0" fmla="*/ 0 w 193"/>
                    <a:gd name="T1" fmla="*/ 1 h 215"/>
                    <a:gd name="T2" fmla="*/ 0 w 193"/>
                    <a:gd name="T3" fmla="*/ 1 h 215"/>
                    <a:gd name="T4" fmla="*/ 0 w 193"/>
                    <a:gd name="T5" fmla="*/ 1 h 215"/>
                    <a:gd name="T6" fmla="*/ 0 w 193"/>
                    <a:gd name="T7" fmla="*/ 1 h 215"/>
                    <a:gd name="T8" fmla="*/ 0 w 193"/>
                    <a:gd name="T9" fmla="*/ 1 h 215"/>
                    <a:gd name="T10" fmla="*/ 0 w 193"/>
                    <a:gd name="T11" fmla="*/ 1 h 215"/>
                    <a:gd name="T12" fmla="*/ 0 w 193"/>
                    <a:gd name="T13" fmla="*/ 1 h 215"/>
                    <a:gd name="T14" fmla="*/ 0 w 193"/>
                    <a:gd name="T15" fmla="*/ 1 h 215"/>
                    <a:gd name="T16" fmla="*/ 0 w 193"/>
                    <a:gd name="T17" fmla="*/ 1 h 215"/>
                    <a:gd name="T18" fmla="*/ 0 w 193"/>
                    <a:gd name="T19" fmla="*/ 1 h 215"/>
                    <a:gd name="T20" fmla="*/ 0 w 193"/>
                    <a:gd name="T21" fmla="*/ 0 h 215"/>
                    <a:gd name="T22" fmla="*/ 0 w 193"/>
                    <a:gd name="T23" fmla="*/ 1 h 215"/>
                    <a:gd name="T24" fmla="*/ 0 w 193"/>
                    <a:gd name="T25" fmla="*/ 1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
                    <a:gd name="T40" fmla="*/ 0 h 215"/>
                    <a:gd name="T41" fmla="*/ 193 w 193"/>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 h="215">
                      <a:moveTo>
                        <a:pt x="0" y="82"/>
                      </a:moveTo>
                      <a:lnTo>
                        <a:pt x="1" y="125"/>
                      </a:lnTo>
                      <a:lnTo>
                        <a:pt x="37" y="136"/>
                      </a:lnTo>
                      <a:lnTo>
                        <a:pt x="17" y="170"/>
                      </a:lnTo>
                      <a:lnTo>
                        <a:pt x="12" y="206"/>
                      </a:lnTo>
                      <a:lnTo>
                        <a:pt x="58" y="215"/>
                      </a:lnTo>
                      <a:lnTo>
                        <a:pt x="98" y="156"/>
                      </a:lnTo>
                      <a:lnTo>
                        <a:pt x="176" y="108"/>
                      </a:lnTo>
                      <a:lnTo>
                        <a:pt x="193" y="52"/>
                      </a:lnTo>
                      <a:lnTo>
                        <a:pt x="120" y="41"/>
                      </a:lnTo>
                      <a:lnTo>
                        <a:pt x="69" y="0"/>
                      </a:lnTo>
                      <a:lnTo>
                        <a:pt x="25" y="21"/>
                      </a:lnTo>
                      <a:lnTo>
                        <a:pt x="0" y="8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499" name="Freeform 414"/>
                <p:cNvSpPr>
                  <a:spLocks noChangeAspect="1"/>
                </p:cNvSpPr>
                <p:nvPr/>
              </p:nvSpPr>
              <p:spPr bwMode="gray">
                <a:xfrm>
                  <a:off x="2308453" y="3712954"/>
                  <a:ext cx="51144" cy="28709"/>
                </a:xfrm>
                <a:custGeom>
                  <a:avLst/>
                  <a:gdLst>
                    <a:gd name="T0" fmla="*/ 0 w 81"/>
                    <a:gd name="T1" fmla="*/ 1 h 36"/>
                    <a:gd name="T2" fmla="*/ 0 w 81"/>
                    <a:gd name="T3" fmla="*/ 0 h 36"/>
                    <a:gd name="T4" fmla="*/ 0 w 81"/>
                    <a:gd name="T5" fmla="*/ 1 h 36"/>
                    <a:gd name="T6" fmla="*/ 0 w 81"/>
                    <a:gd name="T7" fmla="*/ 1 h 36"/>
                    <a:gd name="T8" fmla="*/ 0 60000 65536"/>
                    <a:gd name="T9" fmla="*/ 0 60000 65536"/>
                    <a:gd name="T10" fmla="*/ 0 60000 65536"/>
                    <a:gd name="T11" fmla="*/ 0 60000 65536"/>
                    <a:gd name="T12" fmla="*/ 0 w 81"/>
                    <a:gd name="T13" fmla="*/ 0 h 36"/>
                    <a:gd name="T14" fmla="*/ 81 w 81"/>
                    <a:gd name="T15" fmla="*/ 36 h 36"/>
                  </a:gdLst>
                  <a:ahLst/>
                  <a:cxnLst>
                    <a:cxn ang="T8">
                      <a:pos x="T0" y="T1"/>
                    </a:cxn>
                    <a:cxn ang="T9">
                      <a:pos x="T2" y="T3"/>
                    </a:cxn>
                    <a:cxn ang="T10">
                      <a:pos x="T4" y="T5"/>
                    </a:cxn>
                    <a:cxn ang="T11">
                      <a:pos x="T6" y="T7"/>
                    </a:cxn>
                  </a:cxnLst>
                  <a:rect l="T12" t="T13" r="T14" b="T15"/>
                  <a:pathLst>
                    <a:path w="81" h="36">
                      <a:moveTo>
                        <a:pt x="0" y="27"/>
                      </a:moveTo>
                      <a:lnTo>
                        <a:pt x="24" y="0"/>
                      </a:lnTo>
                      <a:lnTo>
                        <a:pt x="81" y="36"/>
                      </a:lnTo>
                      <a:lnTo>
                        <a:pt x="0" y="2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00" name="Freeform 415"/>
                <p:cNvSpPr>
                  <a:spLocks noChangeAspect="1"/>
                </p:cNvSpPr>
                <p:nvPr/>
              </p:nvSpPr>
              <p:spPr bwMode="gray">
                <a:xfrm>
                  <a:off x="2933989" y="5548881"/>
                  <a:ext cx="34096" cy="20096"/>
                </a:xfrm>
                <a:custGeom>
                  <a:avLst/>
                  <a:gdLst>
                    <a:gd name="T0" fmla="*/ 0 w 53"/>
                    <a:gd name="T1" fmla="*/ 0 h 30"/>
                    <a:gd name="T2" fmla="*/ 0 w 53"/>
                    <a:gd name="T3" fmla="*/ 0 h 30"/>
                    <a:gd name="T4" fmla="*/ 0 w 53"/>
                    <a:gd name="T5" fmla="*/ 0 h 30"/>
                    <a:gd name="T6" fmla="*/ 0 w 53"/>
                    <a:gd name="T7" fmla="*/ 0 h 30"/>
                    <a:gd name="T8" fmla="*/ 0 w 53"/>
                    <a:gd name="T9" fmla="*/ 0 h 30"/>
                    <a:gd name="T10" fmla="*/ 0 60000 65536"/>
                    <a:gd name="T11" fmla="*/ 0 60000 65536"/>
                    <a:gd name="T12" fmla="*/ 0 60000 65536"/>
                    <a:gd name="T13" fmla="*/ 0 60000 65536"/>
                    <a:gd name="T14" fmla="*/ 0 60000 65536"/>
                    <a:gd name="T15" fmla="*/ 0 w 53"/>
                    <a:gd name="T16" fmla="*/ 0 h 30"/>
                    <a:gd name="T17" fmla="*/ 53 w 53"/>
                    <a:gd name="T18" fmla="*/ 30 h 30"/>
                  </a:gdLst>
                  <a:ahLst/>
                  <a:cxnLst>
                    <a:cxn ang="T10">
                      <a:pos x="T0" y="T1"/>
                    </a:cxn>
                    <a:cxn ang="T11">
                      <a:pos x="T2" y="T3"/>
                    </a:cxn>
                    <a:cxn ang="T12">
                      <a:pos x="T4" y="T5"/>
                    </a:cxn>
                    <a:cxn ang="T13">
                      <a:pos x="T6" y="T7"/>
                    </a:cxn>
                    <a:cxn ang="T14">
                      <a:pos x="T8" y="T9"/>
                    </a:cxn>
                  </a:cxnLst>
                  <a:rect l="T15" t="T16" r="T17" b="T18"/>
                  <a:pathLst>
                    <a:path w="53" h="30">
                      <a:moveTo>
                        <a:pt x="0" y="30"/>
                      </a:moveTo>
                      <a:lnTo>
                        <a:pt x="32" y="14"/>
                      </a:lnTo>
                      <a:lnTo>
                        <a:pt x="16" y="0"/>
                      </a:lnTo>
                      <a:lnTo>
                        <a:pt x="53" y="3"/>
                      </a:lnTo>
                      <a:lnTo>
                        <a:pt x="0" y="3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01" name="Freeform 416"/>
                <p:cNvSpPr>
                  <a:spLocks noChangeAspect="1"/>
                </p:cNvSpPr>
                <p:nvPr/>
              </p:nvSpPr>
              <p:spPr bwMode="gray">
                <a:xfrm>
                  <a:off x="2960216" y="5541704"/>
                  <a:ext cx="39342" cy="30144"/>
                </a:xfrm>
                <a:custGeom>
                  <a:avLst/>
                  <a:gdLst>
                    <a:gd name="T0" fmla="*/ 0 w 63"/>
                    <a:gd name="T1" fmla="*/ 1 h 37"/>
                    <a:gd name="T2" fmla="*/ 0 w 63"/>
                    <a:gd name="T3" fmla="*/ 0 h 37"/>
                    <a:gd name="T4" fmla="*/ 0 w 63"/>
                    <a:gd name="T5" fmla="*/ 1 h 37"/>
                    <a:gd name="T6" fmla="*/ 0 w 63"/>
                    <a:gd name="T7" fmla="*/ 1 h 37"/>
                    <a:gd name="T8" fmla="*/ 0 60000 65536"/>
                    <a:gd name="T9" fmla="*/ 0 60000 65536"/>
                    <a:gd name="T10" fmla="*/ 0 60000 65536"/>
                    <a:gd name="T11" fmla="*/ 0 60000 65536"/>
                    <a:gd name="T12" fmla="*/ 0 w 63"/>
                    <a:gd name="T13" fmla="*/ 0 h 37"/>
                    <a:gd name="T14" fmla="*/ 63 w 63"/>
                    <a:gd name="T15" fmla="*/ 37 h 37"/>
                  </a:gdLst>
                  <a:ahLst/>
                  <a:cxnLst>
                    <a:cxn ang="T8">
                      <a:pos x="T0" y="T1"/>
                    </a:cxn>
                    <a:cxn ang="T9">
                      <a:pos x="T2" y="T3"/>
                    </a:cxn>
                    <a:cxn ang="T10">
                      <a:pos x="T4" y="T5"/>
                    </a:cxn>
                    <a:cxn ang="T11">
                      <a:pos x="T6" y="T7"/>
                    </a:cxn>
                  </a:cxnLst>
                  <a:rect l="T12" t="T13" r="T14" b="T15"/>
                  <a:pathLst>
                    <a:path w="63" h="37">
                      <a:moveTo>
                        <a:pt x="0" y="37"/>
                      </a:moveTo>
                      <a:lnTo>
                        <a:pt x="28" y="0"/>
                      </a:lnTo>
                      <a:lnTo>
                        <a:pt x="63" y="14"/>
                      </a:lnTo>
                      <a:lnTo>
                        <a:pt x="0" y="3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02" name="Freeform 417"/>
                <p:cNvSpPr>
                  <a:spLocks noChangeAspect="1"/>
                </p:cNvSpPr>
                <p:nvPr/>
              </p:nvSpPr>
              <p:spPr bwMode="gray">
                <a:xfrm>
                  <a:off x="3074308" y="3945495"/>
                  <a:ext cx="61636" cy="90433"/>
                </a:xfrm>
                <a:custGeom>
                  <a:avLst/>
                  <a:gdLst>
                    <a:gd name="T0" fmla="*/ 0 w 101"/>
                    <a:gd name="T1" fmla="*/ 1 h 119"/>
                    <a:gd name="T2" fmla="*/ 0 w 101"/>
                    <a:gd name="T3" fmla="*/ 0 h 119"/>
                    <a:gd name="T4" fmla="*/ 0 w 101"/>
                    <a:gd name="T5" fmla="*/ 1 h 119"/>
                    <a:gd name="T6" fmla="*/ 0 w 101"/>
                    <a:gd name="T7" fmla="*/ 1 h 119"/>
                    <a:gd name="T8" fmla="*/ 0 w 101"/>
                    <a:gd name="T9" fmla="*/ 1 h 119"/>
                    <a:gd name="T10" fmla="*/ 0 60000 65536"/>
                    <a:gd name="T11" fmla="*/ 0 60000 65536"/>
                    <a:gd name="T12" fmla="*/ 0 60000 65536"/>
                    <a:gd name="T13" fmla="*/ 0 60000 65536"/>
                    <a:gd name="T14" fmla="*/ 0 60000 65536"/>
                    <a:gd name="T15" fmla="*/ 0 w 101"/>
                    <a:gd name="T16" fmla="*/ 0 h 119"/>
                    <a:gd name="T17" fmla="*/ 101 w 101"/>
                    <a:gd name="T18" fmla="*/ 119 h 119"/>
                  </a:gdLst>
                  <a:ahLst/>
                  <a:cxnLst>
                    <a:cxn ang="T10">
                      <a:pos x="T0" y="T1"/>
                    </a:cxn>
                    <a:cxn ang="T11">
                      <a:pos x="T2" y="T3"/>
                    </a:cxn>
                    <a:cxn ang="T12">
                      <a:pos x="T4" y="T5"/>
                    </a:cxn>
                    <a:cxn ang="T13">
                      <a:pos x="T6" y="T7"/>
                    </a:cxn>
                    <a:cxn ang="T14">
                      <a:pos x="T8" y="T9"/>
                    </a:cxn>
                  </a:cxnLst>
                  <a:rect l="T15" t="T16" r="T17" b="T18"/>
                  <a:pathLst>
                    <a:path w="101" h="119">
                      <a:moveTo>
                        <a:pt x="0" y="114"/>
                      </a:moveTo>
                      <a:lnTo>
                        <a:pt x="15" y="0"/>
                      </a:lnTo>
                      <a:lnTo>
                        <a:pt x="101" y="51"/>
                      </a:lnTo>
                      <a:lnTo>
                        <a:pt x="49" y="119"/>
                      </a:lnTo>
                      <a:lnTo>
                        <a:pt x="0" y="11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03" name="Freeform 418"/>
                <p:cNvSpPr>
                  <a:spLocks noChangeAspect="1"/>
                </p:cNvSpPr>
                <p:nvPr/>
              </p:nvSpPr>
              <p:spPr bwMode="gray">
                <a:xfrm>
                  <a:off x="2262555" y="3621086"/>
                  <a:ext cx="83929" cy="111964"/>
                </a:xfrm>
                <a:custGeom>
                  <a:avLst/>
                  <a:gdLst>
                    <a:gd name="T0" fmla="*/ 0 w 137"/>
                    <a:gd name="T1" fmla="*/ 1 h 150"/>
                    <a:gd name="T2" fmla="*/ 0 w 137"/>
                    <a:gd name="T3" fmla="*/ 1 h 150"/>
                    <a:gd name="T4" fmla="*/ 0 w 137"/>
                    <a:gd name="T5" fmla="*/ 1 h 150"/>
                    <a:gd name="T6" fmla="*/ 0 w 137"/>
                    <a:gd name="T7" fmla="*/ 1 h 150"/>
                    <a:gd name="T8" fmla="*/ 0 w 137"/>
                    <a:gd name="T9" fmla="*/ 0 h 150"/>
                    <a:gd name="T10" fmla="*/ 0 w 137"/>
                    <a:gd name="T11" fmla="*/ 1 h 150"/>
                    <a:gd name="T12" fmla="*/ 0 w 137"/>
                    <a:gd name="T13" fmla="*/ 1 h 150"/>
                    <a:gd name="T14" fmla="*/ 0 w 137"/>
                    <a:gd name="T15" fmla="*/ 1 h 150"/>
                    <a:gd name="T16" fmla="*/ 0 w 137"/>
                    <a:gd name="T17" fmla="*/ 1 h 150"/>
                    <a:gd name="T18" fmla="*/ 0 w 137"/>
                    <a:gd name="T19" fmla="*/ 1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50"/>
                    <a:gd name="T32" fmla="*/ 137 w 13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50">
                      <a:moveTo>
                        <a:pt x="0" y="121"/>
                      </a:moveTo>
                      <a:lnTo>
                        <a:pt x="30" y="66"/>
                      </a:lnTo>
                      <a:lnTo>
                        <a:pt x="65" y="65"/>
                      </a:lnTo>
                      <a:lnTo>
                        <a:pt x="27" y="19"/>
                      </a:lnTo>
                      <a:lnTo>
                        <a:pt x="108" y="0"/>
                      </a:lnTo>
                      <a:lnTo>
                        <a:pt x="119" y="72"/>
                      </a:lnTo>
                      <a:lnTo>
                        <a:pt x="137" y="78"/>
                      </a:lnTo>
                      <a:lnTo>
                        <a:pt x="101" y="123"/>
                      </a:lnTo>
                      <a:lnTo>
                        <a:pt x="77" y="150"/>
                      </a:lnTo>
                      <a:lnTo>
                        <a:pt x="0" y="12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04" name="Freeform 419"/>
                <p:cNvSpPr>
                  <a:spLocks noChangeAspect="1"/>
                </p:cNvSpPr>
                <p:nvPr/>
              </p:nvSpPr>
              <p:spPr bwMode="gray">
                <a:xfrm>
                  <a:off x="2928743" y="3878030"/>
                  <a:ext cx="100977" cy="170817"/>
                </a:xfrm>
                <a:custGeom>
                  <a:avLst/>
                  <a:gdLst>
                    <a:gd name="T0" fmla="*/ 0 w 166"/>
                    <a:gd name="T1" fmla="*/ 1 h 236"/>
                    <a:gd name="T2" fmla="*/ 0 w 166"/>
                    <a:gd name="T3" fmla="*/ 1 h 236"/>
                    <a:gd name="T4" fmla="*/ 0 w 166"/>
                    <a:gd name="T5" fmla="*/ 1 h 236"/>
                    <a:gd name="T6" fmla="*/ 0 w 166"/>
                    <a:gd name="T7" fmla="*/ 1 h 236"/>
                    <a:gd name="T8" fmla="*/ 0 w 166"/>
                    <a:gd name="T9" fmla="*/ 1 h 236"/>
                    <a:gd name="T10" fmla="*/ 0 w 166"/>
                    <a:gd name="T11" fmla="*/ 1 h 236"/>
                    <a:gd name="T12" fmla="*/ 0 w 166"/>
                    <a:gd name="T13" fmla="*/ 1 h 236"/>
                    <a:gd name="T14" fmla="*/ 0 w 166"/>
                    <a:gd name="T15" fmla="*/ 1 h 236"/>
                    <a:gd name="T16" fmla="*/ 0 w 166"/>
                    <a:gd name="T17" fmla="*/ 0 h 236"/>
                    <a:gd name="T18" fmla="*/ 0 w 166"/>
                    <a:gd name="T19" fmla="*/ 1 h 236"/>
                    <a:gd name="T20" fmla="*/ 0 w 166"/>
                    <a:gd name="T21" fmla="*/ 1 h 236"/>
                    <a:gd name="T22" fmla="*/ 0 w 166"/>
                    <a:gd name="T23" fmla="*/ 1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236"/>
                    <a:gd name="T38" fmla="*/ 166 w 166"/>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236">
                      <a:moveTo>
                        <a:pt x="0" y="77"/>
                      </a:moveTo>
                      <a:lnTo>
                        <a:pt x="24" y="110"/>
                      </a:lnTo>
                      <a:lnTo>
                        <a:pt x="56" y="135"/>
                      </a:lnTo>
                      <a:lnTo>
                        <a:pt x="49" y="201"/>
                      </a:lnTo>
                      <a:lnTo>
                        <a:pt x="67" y="236"/>
                      </a:lnTo>
                      <a:lnTo>
                        <a:pt x="166" y="222"/>
                      </a:lnTo>
                      <a:lnTo>
                        <a:pt x="110" y="149"/>
                      </a:lnTo>
                      <a:lnTo>
                        <a:pt x="149" y="86"/>
                      </a:lnTo>
                      <a:lnTo>
                        <a:pt x="50" y="0"/>
                      </a:lnTo>
                      <a:lnTo>
                        <a:pt x="17" y="25"/>
                      </a:lnTo>
                      <a:lnTo>
                        <a:pt x="31" y="48"/>
                      </a:lnTo>
                      <a:lnTo>
                        <a:pt x="0" y="77"/>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05" name="Freeform 420"/>
                <p:cNvSpPr>
                  <a:spLocks noChangeAspect="1"/>
                </p:cNvSpPr>
                <p:nvPr/>
              </p:nvSpPr>
              <p:spPr bwMode="gray">
                <a:xfrm>
                  <a:off x="2642859" y="3570846"/>
                  <a:ext cx="56390" cy="48805"/>
                </a:xfrm>
                <a:custGeom>
                  <a:avLst/>
                  <a:gdLst>
                    <a:gd name="T0" fmla="*/ 0 w 90"/>
                    <a:gd name="T1" fmla="*/ 1 h 66"/>
                    <a:gd name="T2" fmla="*/ 0 w 90"/>
                    <a:gd name="T3" fmla="*/ 1 h 66"/>
                    <a:gd name="T4" fmla="*/ 0 w 90"/>
                    <a:gd name="T5" fmla="*/ 1 h 66"/>
                    <a:gd name="T6" fmla="*/ 0 w 90"/>
                    <a:gd name="T7" fmla="*/ 0 h 66"/>
                    <a:gd name="T8" fmla="*/ 0 w 90"/>
                    <a:gd name="T9" fmla="*/ 1 h 66"/>
                    <a:gd name="T10" fmla="*/ 0 w 90"/>
                    <a:gd name="T11" fmla="*/ 1 h 66"/>
                    <a:gd name="T12" fmla="*/ 0 60000 65536"/>
                    <a:gd name="T13" fmla="*/ 0 60000 65536"/>
                    <a:gd name="T14" fmla="*/ 0 60000 65536"/>
                    <a:gd name="T15" fmla="*/ 0 60000 65536"/>
                    <a:gd name="T16" fmla="*/ 0 60000 65536"/>
                    <a:gd name="T17" fmla="*/ 0 60000 65536"/>
                    <a:gd name="T18" fmla="*/ 0 w 90"/>
                    <a:gd name="T19" fmla="*/ 0 h 66"/>
                    <a:gd name="T20" fmla="*/ 90 w 9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0" h="66">
                      <a:moveTo>
                        <a:pt x="0" y="49"/>
                      </a:moveTo>
                      <a:lnTo>
                        <a:pt x="68" y="48"/>
                      </a:lnTo>
                      <a:lnTo>
                        <a:pt x="36" y="5"/>
                      </a:lnTo>
                      <a:lnTo>
                        <a:pt x="90" y="0"/>
                      </a:lnTo>
                      <a:lnTo>
                        <a:pt x="90" y="66"/>
                      </a:lnTo>
                      <a:lnTo>
                        <a:pt x="0" y="49"/>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06" name="Freeform 421"/>
                <p:cNvSpPr>
                  <a:spLocks noChangeAspect="1"/>
                </p:cNvSpPr>
                <p:nvPr/>
              </p:nvSpPr>
              <p:spPr bwMode="gray">
                <a:xfrm>
                  <a:off x="2324190" y="3674197"/>
                  <a:ext cx="128517" cy="78949"/>
                </a:xfrm>
                <a:custGeom>
                  <a:avLst/>
                  <a:gdLst>
                    <a:gd name="T0" fmla="*/ 0 w 211"/>
                    <a:gd name="T1" fmla="*/ 1 h 104"/>
                    <a:gd name="T2" fmla="*/ 0 w 211"/>
                    <a:gd name="T3" fmla="*/ 1 h 104"/>
                    <a:gd name="T4" fmla="*/ 0 w 211"/>
                    <a:gd name="T5" fmla="*/ 0 h 104"/>
                    <a:gd name="T6" fmla="*/ 0 w 211"/>
                    <a:gd name="T7" fmla="*/ 1 h 104"/>
                    <a:gd name="T8" fmla="*/ 0 w 211"/>
                    <a:gd name="T9" fmla="*/ 1 h 104"/>
                    <a:gd name="T10" fmla="*/ 0 w 211"/>
                    <a:gd name="T11" fmla="*/ 1 h 104"/>
                    <a:gd name="T12" fmla="*/ 0 w 211"/>
                    <a:gd name="T13" fmla="*/ 1 h 104"/>
                    <a:gd name="T14" fmla="*/ 0 w 211"/>
                    <a:gd name="T15" fmla="*/ 1 h 104"/>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104"/>
                    <a:gd name="T26" fmla="*/ 211 w 21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104">
                      <a:moveTo>
                        <a:pt x="0" y="51"/>
                      </a:moveTo>
                      <a:lnTo>
                        <a:pt x="36" y="6"/>
                      </a:lnTo>
                      <a:lnTo>
                        <a:pt x="151" y="0"/>
                      </a:lnTo>
                      <a:lnTo>
                        <a:pt x="211" y="32"/>
                      </a:lnTo>
                      <a:lnTo>
                        <a:pt x="161" y="38"/>
                      </a:lnTo>
                      <a:lnTo>
                        <a:pt x="73" y="104"/>
                      </a:lnTo>
                      <a:lnTo>
                        <a:pt x="57" y="87"/>
                      </a:lnTo>
                      <a:lnTo>
                        <a:pt x="0" y="5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07" name="Freeform 422"/>
                <p:cNvSpPr>
                  <a:spLocks noChangeAspect="1"/>
                </p:cNvSpPr>
                <p:nvPr/>
              </p:nvSpPr>
              <p:spPr bwMode="gray">
                <a:xfrm>
                  <a:off x="1734063" y="3216292"/>
                  <a:ext cx="647829" cy="496662"/>
                </a:xfrm>
                <a:custGeom>
                  <a:avLst/>
                  <a:gdLst>
                    <a:gd name="T0" fmla="*/ 0 w 1048"/>
                    <a:gd name="T1" fmla="*/ 1 h 662"/>
                    <a:gd name="T2" fmla="*/ 0 w 1048"/>
                    <a:gd name="T3" fmla="*/ 1 h 662"/>
                    <a:gd name="T4" fmla="*/ 0 w 1048"/>
                    <a:gd name="T5" fmla="*/ 1 h 662"/>
                    <a:gd name="T6" fmla="*/ 0 w 1048"/>
                    <a:gd name="T7" fmla="*/ 1 h 662"/>
                    <a:gd name="T8" fmla="*/ 0 w 1048"/>
                    <a:gd name="T9" fmla="*/ 1 h 662"/>
                    <a:gd name="T10" fmla="*/ 0 w 1048"/>
                    <a:gd name="T11" fmla="*/ 1 h 662"/>
                    <a:gd name="T12" fmla="*/ 0 w 1048"/>
                    <a:gd name="T13" fmla="*/ 1 h 662"/>
                    <a:gd name="T14" fmla="*/ 0 w 1048"/>
                    <a:gd name="T15" fmla="*/ 1 h 662"/>
                    <a:gd name="T16" fmla="*/ 0 w 1048"/>
                    <a:gd name="T17" fmla="*/ 1 h 662"/>
                    <a:gd name="T18" fmla="*/ 0 w 1048"/>
                    <a:gd name="T19" fmla="*/ 1 h 662"/>
                    <a:gd name="T20" fmla="*/ 0 w 1048"/>
                    <a:gd name="T21" fmla="*/ 1 h 662"/>
                    <a:gd name="T22" fmla="*/ 0 w 1048"/>
                    <a:gd name="T23" fmla="*/ 1 h 662"/>
                    <a:gd name="T24" fmla="*/ 0 w 1048"/>
                    <a:gd name="T25" fmla="*/ 1 h 662"/>
                    <a:gd name="T26" fmla="*/ 0 w 1048"/>
                    <a:gd name="T27" fmla="*/ 1 h 662"/>
                    <a:gd name="T28" fmla="*/ 0 w 1048"/>
                    <a:gd name="T29" fmla="*/ 1 h 662"/>
                    <a:gd name="T30" fmla="*/ 0 w 1048"/>
                    <a:gd name="T31" fmla="*/ 1 h 662"/>
                    <a:gd name="T32" fmla="*/ 0 w 1048"/>
                    <a:gd name="T33" fmla="*/ 1 h 662"/>
                    <a:gd name="T34" fmla="*/ 0 w 1048"/>
                    <a:gd name="T35" fmla="*/ 1 h 662"/>
                    <a:gd name="T36" fmla="*/ 0 w 1048"/>
                    <a:gd name="T37" fmla="*/ 1 h 662"/>
                    <a:gd name="T38" fmla="*/ 0 w 1048"/>
                    <a:gd name="T39" fmla="*/ 1 h 662"/>
                    <a:gd name="T40" fmla="*/ 0 w 1048"/>
                    <a:gd name="T41" fmla="*/ 1 h 662"/>
                    <a:gd name="T42" fmla="*/ 0 w 1048"/>
                    <a:gd name="T43" fmla="*/ 1 h 662"/>
                    <a:gd name="T44" fmla="*/ 0 w 1048"/>
                    <a:gd name="T45" fmla="*/ 1 h 662"/>
                    <a:gd name="T46" fmla="*/ 0 w 1048"/>
                    <a:gd name="T47" fmla="*/ 1 h 662"/>
                    <a:gd name="T48" fmla="*/ 0 w 1048"/>
                    <a:gd name="T49" fmla="*/ 1 h 662"/>
                    <a:gd name="T50" fmla="*/ 0 w 1048"/>
                    <a:gd name="T51" fmla="*/ 1 h 662"/>
                    <a:gd name="T52" fmla="*/ 0 w 1048"/>
                    <a:gd name="T53" fmla="*/ 1 h 662"/>
                    <a:gd name="T54" fmla="*/ 0 w 1048"/>
                    <a:gd name="T55" fmla="*/ 1 h 662"/>
                    <a:gd name="T56" fmla="*/ 0 w 1048"/>
                    <a:gd name="T57" fmla="*/ 1 h 662"/>
                    <a:gd name="T58" fmla="*/ 0 w 1048"/>
                    <a:gd name="T59" fmla="*/ 1 h 662"/>
                    <a:gd name="T60" fmla="*/ 0 w 1048"/>
                    <a:gd name="T61" fmla="*/ 1 h 662"/>
                    <a:gd name="T62" fmla="*/ 0 w 1048"/>
                    <a:gd name="T63" fmla="*/ 1 h 662"/>
                    <a:gd name="T64" fmla="*/ 0 w 1048"/>
                    <a:gd name="T65" fmla="*/ 1 h 662"/>
                    <a:gd name="T66" fmla="*/ 0 w 1048"/>
                    <a:gd name="T67" fmla="*/ 1 h 662"/>
                    <a:gd name="T68" fmla="*/ 0 w 1048"/>
                    <a:gd name="T69" fmla="*/ 1 h 662"/>
                    <a:gd name="T70" fmla="*/ 0 w 1048"/>
                    <a:gd name="T71" fmla="*/ 1 h 662"/>
                    <a:gd name="T72" fmla="*/ 0 w 1048"/>
                    <a:gd name="T73" fmla="*/ 1 h 662"/>
                    <a:gd name="T74" fmla="*/ 0 w 1048"/>
                    <a:gd name="T75" fmla="*/ 1 h 662"/>
                    <a:gd name="T76" fmla="*/ 0 w 1048"/>
                    <a:gd name="T77" fmla="*/ 1 h 662"/>
                    <a:gd name="T78" fmla="*/ 0 w 1048"/>
                    <a:gd name="T79" fmla="*/ 1 h 662"/>
                    <a:gd name="T80" fmla="*/ 0 w 1048"/>
                    <a:gd name="T81" fmla="*/ 1 h 662"/>
                    <a:gd name="T82" fmla="*/ 0 w 1048"/>
                    <a:gd name="T83" fmla="*/ 1 h 662"/>
                    <a:gd name="T84" fmla="*/ 0 w 1048"/>
                    <a:gd name="T85" fmla="*/ 1 h 662"/>
                    <a:gd name="T86" fmla="*/ 0 w 1048"/>
                    <a:gd name="T87" fmla="*/ 1 h 662"/>
                    <a:gd name="T88" fmla="*/ 0 w 1048"/>
                    <a:gd name="T89" fmla="*/ 0 h 662"/>
                    <a:gd name="T90" fmla="*/ 0 w 1048"/>
                    <a:gd name="T91" fmla="*/ 1 h 6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8"/>
                    <a:gd name="T139" fmla="*/ 0 h 662"/>
                    <a:gd name="T140" fmla="*/ 1048 w 1048"/>
                    <a:gd name="T141" fmla="*/ 662 h 6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8" h="662">
                      <a:moveTo>
                        <a:pt x="0" y="6"/>
                      </a:moveTo>
                      <a:lnTo>
                        <a:pt x="50" y="110"/>
                      </a:lnTo>
                      <a:lnTo>
                        <a:pt x="109" y="157"/>
                      </a:lnTo>
                      <a:lnTo>
                        <a:pt x="104" y="186"/>
                      </a:lnTo>
                      <a:lnTo>
                        <a:pt x="74" y="191"/>
                      </a:lnTo>
                      <a:lnTo>
                        <a:pt x="140" y="214"/>
                      </a:lnTo>
                      <a:lnTo>
                        <a:pt x="176" y="261"/>
                      </a:lnTo>
                      <a:lnTo>
                        <a:pt x="172" y="300"/>
                      </a:lnTo>
                      <a:lnTo>
                        <a:pt x="248" y="365"/>
                      </a:lnTo>
                      <a:lnTo>
                        <a:pt x="265" y="343"/>
                      </a:lnTo>
                      <a:lnTo>
                        <a:pt x="88" y="94"/>
                      </a:lnTo>
                      <a:lnTo>
                        <a:pt x="77" y="27"/>
                      </a:lnTo>
                      <a:lnTo>
                        <a:pt x="116" y="44"/>
                      </a:lnTo>
                      <a:lnTo>
                        <a:pt x="181" y="153"/>
                      </a:lnTo>
                      <a:lnTo>
                        <a:pt x="274" y="234"/>
                      </a:lnTo>
                      <a:lnTo>
                        <a:pt x="271" y="266"/>
                      </a:lnTo>
                      <a:lnTo>
                        <a:pt x="400" y="377"/>
                      </a:lnTo>
                      <a:lnTo>
                        <a:pt x="416" y="425"/>
                      </a:lnTo>
                      <a:lnTo>
                        <a:pt x="400" y="455"/>
                      </a:lnTo>
                      <a:lnTo>
                        <a:pt x="430" y="498"/>
                      </a:lnTo>
                      <a:lnTo>
                        <a:pt x="679" y="614"/>
                      </a:lnTo>
                      <a:lnTo>
                        <a:pt x="787" y="606"/>
                      </a:lnTo>
                      <a:lnTo>
                        <a:pt x="858" y="662"/>
                      </a:lnTo>
                      <a:lnTo>
                        <a:pt x="888" y="607"/>
                      </a:lnTo>
                      <a:lnTo>
                        <a:pt x="923" y="606"/>
                      </a:lnTo>
                      <a:lnTo>
                        <a:pt x="885" y="560"/>
                      </a:lnTo>
                      <a:lnTo>
                        <a:pt x="966" y="541"/>
                      </a:lnTo>
                      <a:lnTo>
                        <a:pt x="994" y="521"/>
                      </a:lnTo>
                      <a:lnTo>
                        <a:pt x="1004" y="510"/>
                      </a:lnTo>
                      <a:lnTo>
                        <a:pt x="1013" y="536"/>
                      </a:lnTo>
                      <a:lnTo>
                        <a:pt x="1048" y="426"/>
                      </a:lnTo>
                      <a:lnTo>
                        <a:pt x="1003" y="409"/>
                      </a:lnTo>
                      <a:lnTo>
                        <a:pt x="924" y="426"/>
                      </a:lnTo>
                      <a:lnTo>
                        <a:pt x="883" y="521"/>
                      </a:lnTo>
                      <a:lnTo>
                        <a:pt x="781" y="531"/>
                      </a:lnTo>
                      <a:lnTo>
                        <a:pt x="740" y="507"/>
                      </a:lnTo>
                      <a:lnTo>
                        <a:pt x="672" y="390"/>
                      </a:lnTo>
                      <a:lnTo>
                        <a:pt x="670" y="300"/>
                      </a:lnTo>
                      <a:lnTo>
                        <a:pt x="693" y="256"/>
                      </a:lnTo>
                      <a:lnTo>
                        <a:pt x="625" y="233"/>
                      </a:lnTo>
                      <a:lnTo>
                        <a:pt x="537" y="108"/>
                      </a:lnTo>
                      <a:lnTo>
                        <a:pt x="465" y="136"/>
                      </a:lnTo>
                      <a:lnTo>
                        <a:pt x="369" y="32"/>
                      </a:lnTo>
                      <a:lnTo>
                        <a:pt x="211" y="54"/>
                      </a:lnTo>
                      <a:lnTo>
                        <a:pt x="79" y="0"/>
                      </a:lnTo>
                      <a:lnTo>
                        <a:pt x="0" y="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08" name="Freeform 423"/>
                <p:cNvSpPr>
                  <a:spLocks noChangeAspect="1"/>
                </p:cNvSpPr>
                <p:nvPr/>
              </p:nvSpPr>
              <p:spPr bwMode="gray">
                <a:xfrm>
                  <a:off x="2368778" y="3701471"/>
                  <a:ext cx="83929" cy="107658"/>
                </a:xfrm>
                <a:custGeom>
                  <a:avLst/>
                  <a:gdLst>
                    <a:gd name="T0" fmla="*/ 0 w 138"/>
                    <a:gd name="T1" fmla="*/ 1 h 144"/>
                    <a:gd name="T2" fmla="*/ 0 w 138"/>
                    <a:gd name="T3" fmla="*/ 1 h 144"/>
                    <a:gd name="T4" fmla="*/ 0 w 138"/>
                    <a:gd name="T5" fmla="*/ 1 h 144"/>
                    <a:gd name="T6" fmla="*/ 0 w 138"/>
                    <a:gd name="T7" fmla="*/ 0 h 144"/>
                    <a:gd name="T8" fmla="*/ 0 w 138"/>
                    <a:gd name="T9" fmla="*/ 1 h 144"/>
                    <a:gd name="T10" fmla="*/ 0 w 138"/>
                    <a:gd name="T11" fmla="*/ 1 h 144"/>
                    <a:gd name="T12" fmla="*/ 0 60000 65536"/>
                    <a:gd name="T13" fmla="*/ 0 60000 65536"/>
                    <a:gd name="T14" fmla="*/ 0 60000 65536"/>
                    <a:gd name="T15" fmla="*/ 0 60000 65536"/>
                    <a:gd name="T16" fmla="*/ 0 60000 65536"/>
                    <a:gd name="T17" fmla="*/ 0 60000 65536"/>
                    <a:gd name="T18" fmla="*/ 0 w 138"/>
                    <a:gd name="T19" fmla="*/ 0 h 144"/>
                    <a:gd name="T20" fmla="*/ 138 w 138"/>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38" h="144">
                      <a:moveTo>
                        <a:pt x="0" y="72"/>
                      </a:moveTo>
                      <a:lnTo>
                        <a:pt x="55" y="140"/>
                      </a:lnTo>
                      <a:lnTo>
                        <a:pt x="127" y="144"/>
                      </a:lnTo>
                      <a:lnTo>
                        <a:pt x="138" y="0"/>
                      </a:lnTo>
                      <a:lnTo>
                        <a:pt x="88" y="6"/>
                      </a:lnTo>
                      <a:lnTo>
                        <a:pt x="0" y="72"/>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09" name="Freeform 424"/>
                <p:cNvSpPr>
                  <a:spLocks noChangeAspect="1"/>
                </p:cNvSpPr>
                <p:nvPr/>
              </p:nvSpPr>
              <p:spPr bwMode="gray">
                <a:xfrm>
                  <a:off x="2460575" y="3839273"/>
                  <a:ext cx="119337" cy="64595"/>
                </a:xfrm>
                <a:custGeom>
                  <a:avLst/>
                  <a:gdLst>
                    <a:gd name="T0" fmla="*/ 0 w 196"/>
                    <a:gd name="T1" fmla="*/ 1 h 87"/>
                    <a:gd name="T2" fmla="*/ 0 w 196"/>
                    <a:gd name="T3" fmla="*/ 0 h 87"/>
                    <a:gd name="T4" fmla="*/ 0 w 196"/>
                    <a:gd name="T5" fmla="*/ 1 h 87"/>
                    <a:gd name="T6" fmla="*/ 0 w 196"/>
                    <a:gd name="T7" fmla="*/ 1 h 87"/>
                    <a:gd name="T8" fmla="*/ 0 w 196"/>
                    <a:gd name="T9" fmla="*/ 1 h 87"/>
                    <a:gd name="T10" fmla="*/ 0 w 196"/>
                    <a:gd name="T11" fmla="*/ 1 h 87"/>
                    <a:gd name="T12" fmla="*/ 0 w 196"/>
                    <a:gd name="T13" fmla="*/ 1 h 87"/>
                    <a:gd name="T14" fmla="*/ 0 w 196"/>
                    <a:gd name="T15" fmla="*/ 1 h 87"/>
                    <a:gd name="T16" fmla="*/ 0 w 196"/>
                    <a:gd name="T17" fmla="*/ 1 h 87"/>
                    <a:gd name="T18" fmla="*/ 0 w 196"/>
                    <a:gd name="T19" fmla="*/ 1 h 87"/>
                    <a:gd name="T20" fmla="*/ 0 w 196"/>
                    <a:gd name="T21" fmla="*/ 1 h 87"/>
                    <a:gd name="T22" fmla="*/ 0 w 196"/>
                    <a:gd name="T23" fmla="*/ 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87"/>
                    <a:gd name="T38" fmla="*/ 196 w 196"/>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87">
                      <a:moveTo>
                        <a:pt x="0" y="46"/>
                      </a:moveTo>
                      <a:lnTo>
                        <a:pt x="16" y="0"/>
                      </a:lnTo>
                      <a:lnTo>
                        <a:pt x="58" y="28"/>
                      </a:lnTo>
                      <a:lnTo>
                        <a:pt x="132" y="1"/>
                      </a:lnTo>
                      <a:lnTo>
                        <a:pt x="196" y="34"/>
                      </a:lnTo>
                      <a:lnTo>
                        <a:pt x="179" y="84"/>
                      </a:lnTo>
                      <a:lnTo>
                        <a:pt x="174" y="43"/>
                      </a:lnTo>
                      <a:lnTo>
                        <a:pt x="132" y="27"/>
                      </a:lnTo>
                      <a:lnTo>
                        <a:pt x="92" y="52"/>
                      </a:lnTo>
                      <a:lnTo>
                        <a:pt x="102" y="76"/>
                      </a:lnTo>
                      <a:lnTo>
                        <a:pt x="84" y="87"/>
                      </a:lnTo>
                      <a:lnTo>
                        <a:pt x="0" y="4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10" name="Freeform 425"/>
                <p:cNvSpPr>
                  <a:spLocks noChangeAspect="1"/>
                </p:cNvSpPr>
                <p:nvPr/>
              </p:nvSpPr>
              <p:spPr bwMode="gray">
                <a:xfrm>
                  <a:off x="2897270" y="4592879"/>
                  <a:ext cx="171793" cy="221058"/>
                </a:xfrm>
                <a:custGeom>
                  <a:avLst/>
                  <a:gdLst>
                    <a:gd name="T0" fmla="*/ 0 w 283"/>
                    <a:gd name="T1" fmla="*/ 1 h 295"/>
                    <a:gd name="T2" fmla="*/ 0 w 283"/>
                    <a:gd name="T3" fmla="*/ 1 h 295"/>
                    <a:gd name="T4" fmla="*/ 0 w 283"/>
                    <a:gd name="T5" fmla="*/ 0 h 295"/>
                    <a:gd name="T6" fmla="*/ 0 w 283"/>
                    <a:gd name="T7" fmla="*/ 1 h 295"/>
                    <a:gd name="T8" fmla="*/ 0 w 283"/>
                    <a:gd name="T9" fmla="*/ 1 h 295"/>
                    <a:gd name="T10" fmla="*/ 0 w 283"/>
                    <a:gd name="T11" fmla="*/ 1 h 295"/>
                    <a:gd name="T12" fmla="*/ 0 w 283"/>
                    <a:gd name="T13" fmla="*/ 1 h 295"/>
                    <a:gd name="T14" fmla="*/ 0 w 283"/>
                    <a:gd name="T15" fmla="*/ 1 h 295"/>
                    <a:gd name="T16" fmla="*/ 0 w 283"/>
                    <a:gd name="T17" fmla="*/ 1 h 295"/>
                    <a:gd name="T18" fmla="*/ 0 w 283"/>
                    <a:gd name="T19" fmla="*/ 1 h 295"/>
                    <a:gd name="T20" fmla="*/ 0 w 283"/>
                    <a:gd name="T21" fmla="*/ 1 h 295"/>
                    <a:gd name="T22" fmla="*/ 0 w 283"/>
                    <a:gd name="T23" fmla="*/ 1 h 295"/>
                    <a:gd name="T24" fmla="*/ 0 w 283"/>
                    <a:gd name="T25" fmla="*/ 1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3"/>
                    <a:gd name="T40" fmla="*/ 0 h 295"/>
                    <a:gd name="T41" fmla="*/ 283 w 283"/>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3" h="295">
                      <a:moveTo>
                        <a:pt x="0" y="110"/>
                      </a:moveTo>
                      <a:lnTo>
                        <a:pt x="21" y="17"/>
                      </a:lnTo>
                      <a:lnTo>
                        <a:pt x="123" y="0"/>
                      </a:lnTo>
                      <a:lnTo>
                        <a:pt x="157" y="32"/>
                      </a:lnTo>
                      <a:lnTo>
                        <a:pt x="166" y="101"/>
                      </a:lnTo>
                      <a:lnTo>
                        <a:pt x="238" y="114"/>
                      </a:lnTo>
                      <a:lnTo>
                        <a:pt x="248" y="161"/>
                      </a:lnTo>
                      <a:lnTo>
                        <a:pt x="283" y="170"/>
                      </a:lnTo>
                      <a:lnTo>
                        <a:pt x="277" y="232"/>
                      </a:lnTo>
                      <a:lnTo>
                        <a:pt x="241" y="295"/>
                      </a:lnTo>
                      <a:lnTo>
                        <a:pt x="147" y="290"/>
                      </a:lnTo>
                      <a:lnTo>
                        <a:pt x="167" y="220"/>
                      </a:lnTo>
                      <a:lnTo>
                        <a:pt x="0" y="110"/>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11" name="Freeform 426"/>
                <p:cNvSpPr>
                  <a:spLocks noChangeAspect="1"/>
                </p:cNvSpPr>
                <p:nvPr/>
              </p:nvSpPr>
              <p:spPr bwMode="gray">
                <a:xfrm>
                  <a:off x="2494671" y="4094781"/>
                  <a:ext cx="268836" cy="467953"/>
                </a:xfrm>
                <a:custGeom>
                  <a:avLst/>
                  <a:gdLst>
                    <a:gd name="T0" fmla="*/ 0 w 435"/>
                    <a:gd name="T1" fmla="*/ 1 h 627"/>
                    <a:gd name="T2" fmla="*/ 0 w 435"/>
                    <a:gd name="T3" fmla="*/ 1 h 627"/>
                    <a:gd name="T4" fmla="*/ 0 w 435"/>
                    <a:gd name="T5" fmla="*/ 1 h 627"/>
                    <a:gd name="T6" fmla="*/ 0 w 435"/>
                    <a:gd name="T7" fmla="*/ 1 h 627"/>
                    <a:gd name="T8" fmla="*/ 0 w 435"/>
                    <a:gd name="T9" fmla="*/ 1 h 627"/>
                    <a:gd name="T10" fmla="*/ 0 w 435"/>
                    <a:gd name="T11" fmla="*/ 1 h 627"/>
                    <a:gd name="T12" fmla="*/ 0 w 435"/>
                    <a:gd name="T13" fmla="*/ 1 h 627"/>
                    <a:gd name="T14" fmla="*/ 0 w 435"/>
                    <a:gd name="T15" fmla="*/ 1 h 627"/>
                    <a:gd name="T16" fmla="*/ 0 w 435"/>
                    <a:gd name="T17" fmla="*/ 1 h 627"/>
                    <a:gd name="T18" fmla="*/ 0 w 435"/>
                    <a:gd name="T19" fmla="*/ 1 h 627"/>
                    <a:gd name="T20" fmla="*/ 0 w 435"/>
                    <a:gd name="T21" fmla="*/ 1 h 627"/>
                    <a:gd name="T22" fmla="*/ 0 w 435"/>
                    <a:gd name="T23" fmla="*/ 1 h 627"/>
                    <a:gd name="T24" fmla="*/ 0 w 435"/>
                    <a:gd name="T25" fmla="*/ 1 h 627"/>
                    <a:gd name="T26" fmla="*/ 0 w 435"/>
                    <a:gd name="T27" fmla="*/ 1 h 627"/>
                    <a:gd name="T28" fmla="*/ 0 w 435"/>
                    <a:gd name="T29" fmla="*/ 1 h 627"/>
                    <a:gd name="T30" fmla="*/ 0 w 435"/>
                    <a:gd name="T31" fmla="*/ 1 h 627"/>
                    <a:gd name="T32" fmla="*/ 0 w 435"/>
                    <a:gd name="T33" fmla="*/ 1 h 627"/>
                    <a:gd name="T34" fmla="*/ 0 w 435"/>
                    <a:gd name="T35" fmla="*/ 1 h 627"/>
                    <a:gd name="T36" fmla="*/ 0 w 435"/>
                    <a:gd name="T37" fmla="*/ 1 h 627"/>
                    <a:gd name="T38" fmla="*/ 0 w 435"/>
                    <a:gd name="T39" fmla="*/ 1 h 627"/>
                    <a:gd name="T40" fmla="*/ 0 w 435"/>
                    <a:gd name="T41" fmla="*/ 1 h 627"/>
                    <a:gd name="T42" fmla="*/ 0 w 435"/>
                    <a:gd name="T43" fmla="*/ 0 h 627"/>
                    <a:gd name="T44" fmla="*/ 0 w 435"/>
                    <a:gd name="T45" fmla="*/ 1 h 627"/>
                    <a:gd name="T46" fmla="*/ 0 w 435"/>
                    <a:gd name="T47" fmla="*/ 1 h 627"/>
                    <a:gd name="T48" fmla="*/ 0 w 435"/>
                    <a:gd name="T49" fmla="*/ 1 h 627"/>
                    <a:gd name="T50" fmla="*/ 0 w 435"/>
                    <a:gd name="T51" fmla="*/ 1 h 627"/>
                    <a:gd name="T52" fmla="*/ 0 w 435"/>
                    <a:gd name="T53" fmla="*/ 1 h 627"/>
                    <a:gd name="T54" fmla="*/ 0 w 435"/>
                    <a:gd name="T55" fmla="*/ 1 h 6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627"/>
                    <a:gd name="T86" fmla="*/ 435 w 435"/>
                    <a:gd name="T87" fmla="*/ 627 h 6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627">
                      <a:moveTo>
                        <a:pt x="0" y="146"/>
                      </a:moveTo>
                      <a:lnTo>
                        <a:pt x="8" y="196"/>
                      </a:lnTo>
                      <a:lnTo>
                        <a:pt x="87" y="283"/>
                      </a:lnTo>
                      <a:lnTo>
                        <a:pt x="175" y="489"/>
                      </a:lnTo>
                      <a:lnTo>
                        <a:pt x="373" y="627"/>
                      </a:lnTo>
                      <a:lnTo>
                        <a:pt x="407" y="602"/>
                      </a:lnTo>
                      <a:lnTo>
                        <a:pt x="425" y="558"/>
                      </a:lnTo>
                      <a:lnTo>
                        <a:pt x="396" y="543"/>
                      </a:lnTo>
                      <a:lnTo>
                        <a:pt x="414" y="530"/>
                      </a:lnTo>
                      <a:lnTo>
                        <a:pt x="435" y="424"/>
                      </a:lnTo>
                      <a:lnTo>
                        <a:pt x="405" y="374"/>
                      </a:lnTo>
                      <a:lnTo>
                        <a:pt x="374" y="374"/>
                      </a:lnTo>
                      <a:lnTo>
                        <a:pt x="374" y="316"/>
                      </a:lnTo>
                      <a:lnTo>
                        <a:pt x="337" y="341"/>
                      </a:lnTo>
                      <a:lnTo>
                        <a:pt x="290" y="319"/>
                      </a:lnTo>
                      <a:lnTo>
                        <a:pt x="260" y="255"/>
                      </a:lnTo>
                      <a:lnTo>
                        <a:pt x="308" y="174"/>
                      </a:lnTo>
                      <a:lnTo>
                        <a:pt x="396" y="139"/>
                      </a:lnTo>
                      <a:lnTo>
                        <a:pt x="372" y="124"/>
                      </a:lnTo>
                      <a:lnTo>
                        <a:pt x="386" y="84"/>
                      </a:lnTo>
                      <a:lnTo>
                        <a:pt x="287" y="77"/>
                      </a:lnTo>
                      <a:lnTo>
                        <a:pt x="211" y="0"/>
                      </a:lnTo>
                      <a:lnTo>
                        <a:pt x="194" y="56"/>
                      </a:lnTo>
                      <a:lnTo>
                        <a:pt x="116" y="104"/>
                      </a:lnTo>
                      <a:lnTo>
                        <a:pt x="76" y="163"/>
                      </a:lnTo>
                      <a:lnTo>
                        <a:pt x="30" y="154"/>
                      </a:lnTo>
                      <a:lnTo>
                        <a:pt x="35" y="118"/>
                      </a:lnTo>
                      <a:lnTo>
                        <a:pt x="0" y="146"/>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12" name="Freeform 427"/>
                <p:cNvSpPr>
                  <a:spLocks noChangeAspect="1"/>
                </p:cNvSpPr>
                <p:nvPr/>
              </p:nvSpPr>
              <p:spPr bwMode="gray">
                <a:xfrm>
                  <a:off x="2993001" y="3938318"/>
                  <a:ext cx="89175" cy="103352"/>
                </a:xfrm>
                <a:custGeom>
                  <a:avLst/>
                  <a:gdLst>
                    <a:gd name="T0" fmla="*/ 0 w 143"/>
                    <a:gd name="T1" fmla="*/ 1 h 136"/>
                    <a:gd name="T2" fmla="*/ 0 w 143"/>
                    <a:gd name="T3" fmla="*/ 0 h 136"/>
                    <a:gd name="T4" fmla="*/ 0 w 143"/>
                    <a:gd name="T5" fmla="*/ 1 h 136"/>
                    <a:gd name="T6" fmla="*/ 0 w 143"/>
                    <a:gd name="T7" fmla="*/ 1 h 136"/>
                    <a:gd name="T8" fmla="*/ 0 w 143"/>
                    <a:gd name="T9" fmla="*/ 1 h 136"/>
                    <a:gd name="T10" fmla="*/ 0 w 143"/>
                    <a:gd name="T11" fmla="*/ 1 h 136"/>
                    <a:gd name="T12" fmla="*/ 0 60000 65536"/>
                    <a:gd name="T13" fmla="*/ 0 60000 65536"/>
                    <a:gd name="T14" fmla="*/ 0 60000 65536"/>
                    <a:gd name="T15" fmla="*/ 0 60000 65536"/>
                    <a:gd name="T16" fmla="*/ 0 60000 65536"/>
                    <a:gd name="T17" fmla="*/ 0 60000 65536"/>
                    <a:gd name="T18" fmla="*/ 0 w 143"/>
                    <a:gd name="T19" fmla="*/ 0 h 136"/>
                    <a:gd name="T20" fmla="*/ 143 w 14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43" h="136">
                      <a:moveTo>
                        <a:pt x="0" y="63"/>
                      </a:moveTo>
                      <a:lnTo>
                        <a:pt x="39" y="0"/>
                      </a:lnTo>
                      <a:lnTo>
                        <a:pt x="143" y="12"/>
                      </a:lnTo>
                      <a:lnTo>
                        <a:pt x="128" y="126"/>
                      </a:lnTo>
                      <a:lnTo>
                        <a:pt x="56" y="136"/>
                      </a:lnTo>
                      <a:lnTo>
                        <a:pt x="0" y="63"/>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13" name="Freeform 428"/>
                <p:cNvSpPr>
                  <a:spLocks noChangeAspect="1"/>
                </p:cNvSpPr>
                <p:nvPr/>
              </p:nvSpPr>
              <p:spPr bwMode="gray">
                <a:xfrm>
                  <a:off x="2910383" y="3813435"/>
                  <a:ext cx="20982" cy="17225"/>
                </a:xfrm>
                <a:custGeom>
                  <a:avLst/>
                  <a:gdLst>
                    <a:gd name="T0" fmla="*/ 0 w 34"/>
                    <a:gd name="T1" fmla="*/ 1 h 24"/>
                    <a:gd name="T2" fmla="*/ 0 w 34"/>
                    <a:gd name="T3" fmla="*/ 1 h 24"/>
                    <a:gd name="T4" fmla="*/ 0 w 34"/>
                    <a:gd name="T5" fmla="*/ 0 h 24"/>
                    <a:gd name="T6" fmla="*/ 0 w 34"/>
                    <a:gd name="T7" fmla="*/ 1 h 24"/>
                    <a:gd name="T8" fmla="*/ 0 60000 65536"/>
                    <a:gd name="T9" fmla="*/ 0 60000 65536"/>
                    <a:gd name="T10" fmla="*/ 0 60000 65536"/>
                    <a:gd name="T11" fmla="*/ 0 60000 65536"/>
                    <a:gd name="T12" fmla="*/ 0 w 34"/>
                    <a:gd name="T13" fmla="*/ 0 h 24"/>
                    <a:gd name="T14" fmla="*/ 34 w 34"/>
                    <a:gd name="T15" fmla="*/ 24 h 24"/>
                  </a:gdLst>
                  <a:ahLst/>
                  <a:cxnLst>
                    <a:cxn ang="T8">
                      <a:pos x="T0" y="T1"/>
                    </a:cxn>
                    <a:cxn ang="T9">
                      <a:pos x="T2" y="T3"/>
                    </a:cxn>
                    <a:cxn ang="T10">
                      <a:pos x="T4" y="T5"/>
                    </a:cxn>
                    <a:cxn ang="T11">
                      <a:pos x="T6" y="T7"/>
                    </a:cxn>
                  </a:cxnLst>
                  <a:rect l="T12" t="T13" r="T14" b="T15"/>
                  <a:pathLst>
                    <a:path w="34" h="24">
                      <a:moveTo>
                        <a:pt x="0" y="24"/>
                      </a:moveTo>
                      <a:lnTo>
                        <a:pt x="33" y="21"/>
                      </a:lnTo>
                      <a:lnTo>
                        <a:pt x="34" y="0"/>
                      </a:lnTo>
                      <a:lnTo>
                        <a:pt x="0" y="24"/>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14" name="Freeform 429"/>
                <p:cNvSpPr>
                  <a:spLocks noChangeAspect="1"/>
                </p:cNvSpPr>
                <p:nvPr/>
              </p:nvSpPr>
              <p:spPr bwMode="gray">
                <a:xfrm>
                  <a:off x="2989067" y="4887144"/>
                  <a:ext cx="111469" cy="142109"/>
                </a:xfrm>
                <a:custGeom>
                  <a:avLst/>
                  <a:gdLst>
                    <a:gd name="T0" fmla="*/ 0 w 181"/>
                    <a:gd name="T1" fmla="*/ 1 h 186"/>
                    <a:gd name="T2" fmla="*/ 0 w 181"/>
                    <a:gd name="T3" fmla="*/ 1 h 186"/>
                    <a:gd name="T4" fmla="*/ 0 w 181"/>
                    <a:gd name="T5" fmla="*/ 0 h 186"/>
                    <a:gd name="T6" fmla="*/ 0 w 181"/>
                    <a:gd name="T7" fmla="*/ 1 h 186"/>
                    <a:gd name="T8" fmla="*/ 0 w 181"/>
                    <a:gd name="T9" fmla="*/ 1 h 186"/>
                    <a:gd name="T10" fmla="*/ 0 w 181"/>
                    <a:gd name="T11" fmla="*/ 1 h 186"/>
                    <a:gd name="T12" fmla="*/ 0 w 181"/>
                    <a:gd name="T13" fmla="*/ 1 h 186"/>
                    <a:gd name="T14" fmla="*/ 0 w 181"/>
                    <a:gd name="T15" fmla="*/ 1 h 186"/>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186"/>
                    <a:gd name="T26" fmla="*/ 181 w 181"/>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186">
                      <a:moveTo>
                        <a:pt x="0" y="151"/>
                      </a:moveTo>
                      <a:lnTo>
                        <a:pt x="29" y="7"/>
                      </a:lnTo>
                      <a:lnTo>
                        <a:pt x="55" y="0"/>
                      </a:lnTo>
                      <a:lnTo>
                        <a:pt x="160" y="72"/>
                      </a:lnTo>
                      <a:lnTo>
                        <a:pt x="181" y="103"/>
                      </a:lnTo>
                      <a:lnTo>
                        <a:pt x="172" y="140"/>
                      </a:lnTo>
                      <a:lnTo>
                        <a:pt x="123" y="186"/>
                      </a:lnTo>
                      <a:lnTo>
                        <a:pt x="0" y="151"/>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sp>
              <p:nvSpPr>
                <p:cNvPr id="515" name="Freeform 430"/>
                <p:cNvSpPr>
                  <a:spLocks noChangeAspect="1"/>
                </p:cNvSpPr>
                <p:nvPr/>
              </p:nvSpPr>
              <p:spPr bwMode="gray">
                <a:xfrm>
                  <a:off x="2670398" y="3771807"/>
                  <a:ext cx="288507" cy="300007"/>
                </a:xfrm>
                <a:custGeom>
                  <a:avLst/>
                  <a:gdLst>
                    <a:gd name="T0" fmla="*/ 0 w 466"/>
                    <a:gd name="T1" fmla="*/ 1 h 398"/>
                    <a:gd name="T2" fmla="*/ 0 w 466"/>
                    <a:gd name="T3" fmla="*/ 1 h 398"/>
                    <a:gd name="T4" fmla="*/ 0 w 466"/>
                    <a:gd name="T5" fmla="*/ 1 h 398"/>
                    <a:gd name="T6" fmla="*/ 0 w 466"/>
                    <a:gd name="T7" fmla="*/ 1 h 398"/>
                    <a:gd name="T8" fmla="*/ 0 w 466"/>
                    <a:gd name="T9" fmla="*/ 1 h 398"/>
                    <a:gd name="T10" fmla="*/ 0 w 466"/>
                    <a:gd name="T11" fmla="*/ 1 h 398"/>
                    <a:gd name="T12" fmla="*/ 0 w 466"/>
                    <a:gd name="T13" fmla="*/ 1 h 398"/>
                    <a:gd name="T14" fmla="*/ 0 w 466"/>
                    <a:gd name="T15" fmla="*/ 1 h 398"/>
                    <a:gd name="T16" fmla="*/ 0 w 466"/>
                    <a:gd name="T17" fmla="*/ 1 h 398"/>
                    <a:gd name="T18" fmla="*/ 0 w 466"/>
                    <a:gd name="T19" fmla="*/ 1 h 398"/>
                    <a:gd name="T20" fmla="*/ 0 w 466"/>
                    <a:gd name="T21" fmla="*/ 1 h 398"/>
                    <a:gd name="T22" fmla="*/ 0 w 466"/>
                    <a:gd name="T23" fmla="*/ 1 h 398"/>
                    <a:gd name="T24" fmla="*/ 0 w 466"/>
                    <a:gd name="T25" fmla="*/ 1 h 398"/>
                    <a:gd name="T26" fmla="*/ 0 w 466"/>
                    <a:gd name="T27" fmla="*/ 1 h 398"/>
                    <a:gd name="T28" fmla="*/ 0 w 466"/>
                    <a:gd name="T29" fmla="*/ 1 h 398"/>
                    <a:gd name="T30" fmla="*/ 0 w 466"/>
                    <a:gd name="T31" fmla="*/ 1 h 398"/>
                    <a:gd name="T32" fmla="*/ 0 w 466"/>
                    <a:gd name="T33" fmla="*/ 1 h 398"/>
                    <a:gd name="T34" fmla="*/ 0 w 466"/>
                    <a:gd name="T35" fmla="*/ 1 h 398"/>
                    <a:gd name="T36" fmla="*/ 0 w 466"/>
                    <a:gd name="T37" fmla="*/ 1 h 398"/>
                    <a:gd name="T38" fmla="*/ 0 w 466"/>
                    <a:gd name="T39" fmla="*/ 1 h 398"/>
                    <a:gd name="T40" fmla="*/ 0 w 466"/>
                    <a:gd name="T41" fmla="*/ 1 h 398"/>
                    <a:gd name="T42" fmla="*/ 0 w 466"/>
                    <a:gd name="T43" fmla="*/ 1 h 398"/>
                    <a:gd name="T44" fmla="*/ 0 w 466"/>
                    <a:gd name="T45" fmla="*/ 0 h 398"/>
                    <a:gd name="T46" fmla="*/ 0 w 466"/>
                    <a:gd name="T47" fmla="*/ 1 h 398"/>
                    <a:gd name="T48" fmla="*/ 0 w 466"/>
                    <a:gd name="T49" fmla="*/ 1 h 398"/>
                    <a:gd name="T50" fmla="*/ 0 w 466"/>
                    <a:gd name="T51" fmla="*/ 1 h 398"/>
                    <a:gd name="T52" fmla="*/ 0 w 466"/>
                    <a:gd name="T53" fmla="*/ 1 h 398"/>
                    <a:gd name="T54" fmla="*/ 0 w 466"/>
                    <a:gd name="T55" fmla="*/ 1 h 398"/>
                    <a:gd name="T56" fmla="*/ 0 w 466"/>
                    <a:gd name="T57" fmla="*/ 1 h 398"/>
                    <a:gd name="T58" fmla="*/ 0 w 466"/>
                    <a:gd name="T59" fmla="*/ 1 h 3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398"/>
                    <a:gd name="T92" fmla="*/ 466 w 466"/>
                    <a:gd name="T93" fmla="*/ 398 h 3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398">
                      <a:moveTo>
                        <a:pt x="0" y="109"/>
                      </a:moveTo>
                      <a:lnTo>
                        <a:pt x="43" y="178"/>
                      </a:lnTo>
                      <a:lnTo>
                        <a:pt x="111" y="186"/>
                      </a:lnTo>
                      <a:lnTo>
                        <a:pt x="133" y="214"/>
                      </a:lnTo>
                      <a:lnTo>
                        <a:pt x="201" y="211"/>
                      </a:lnTo>
                      <a:lnTo>
                        <a:pt x="191" y="331"/>
                      </a:lnTo>
                      <a:lnTo>
                        <a:pt x="221" y="381"/>
                      </a:lnTo>
                      <a:lnTo>
                        <a:pt x="262" y="398"/>
                      </a:lnTo>
                      <a:lnTo>
                        <a:pt x="345" y="350"/>
                      </a:lnTo>
                      <a:lnTo>
                        <a:pt x="312" y="342"/>
                      </a:lnTo>
                      <a:lnTo>
                        <a:pt x="295" y="277"/>
                      </a:lnTo>
                      <a:lnTo>
                        <a:pt x="355" y="289"/>
                      </a:lnTo>
                      <a:lnTo>
                        <a:pt x="440" y="247"/>
                      </a:lnTo>
                      <a:lnTo>
                        <a:pt x="416" y="214"/>
                      </a:lnTo>
                      <a:lnTo>
                        <a:pt x="447" y="185"/>
                      </a:lnTo>
                      <a:lnTo>
                        <a:pt x="433" y="162"/>
                      </a:lnTo>
                      <a:lnTo>
                        <a:pt x="466" y="137"/>
                      </a:lnTo>
                      <a:lnTo>
                        <a:pt x="424" y="132"/>
                      </a:lnTo>
                      <a:lnTo>
                        <a:pt x="424" y="101"/>
                      </a:lnTo>
                      <a:lnTo>
                        <a:pt x="357" y="66"/>
                      </a:lnTo>
                      <a:lnTo>
                        <a:pt x="388" y="57"/>
                      </a:lnTo>
                      <a:lnTo>
                        <a:pt x="184" y="64"/>
                      </a:lnTo>
                      <a:lnTo>
                        <a:pt x="116" y="0"/>
                      </a:lnTo>
                      <a:lnTo>
                        <a:pt x="119" y="28"/>
                      </a:lnTo>
                      <a:lnTo>
                        <a:pt x="62" y="53"/>
                      </a:lnTo>
                      <a:lnTo>
                        <a:pt x="80" y="101"/>
                      </a:lnTo>
                      <a:lnTo>
                        <a:pt x="58" y="118"/>
                      </a:lnTo>
                      <a:lnTo>
                        <a:pt x="43" y="75"/>
                      </a:lnTo>
                      <a:lnTo>
                        <a:pt x="66" y="17"/>
                      </a:lnTo>
                      <a:lnTo>
                        <a:pt x="0" y="109"/>
                      </a:lnTo>
                      <a:close/>
                    </a:path>
                  </a:pathLst>
                </a:custGeom>
                <a:grpFill/>
                <a:ln w="3175" cap="rnd">
                  <a:noFill/>
                  <a:round/>
                  <a:headEnd/>
                  <a:tailEnd/>
                </a:ln>
              </p:spPr>
              <p:txBody>
                <a:bodyPr lIns="101901" tIns="50950" rIns="101901" bIns="50950"/>
                <a:lstStyle/>
                <a:p>
                  <a:pPr defTabSz="1019175" fontAlgn="base">
                    <a:spcBef>
                      <a:spcPct val="0"/>
                    </a:spcBef>
                    <a:spcAft>
                      <a:spcPct val="0"/>
                    </a:spcAft>
                  </a:pPr>
                  <a:endParaRPr lang="en-US" sz="1900" dirty="0">
                    <a:latin typeface="Arial" charset="0"/>
                    <a:cs typeface="Arial" charset="0"/>
                  </a:endParaRPr>
                </a:p>
              </p:txBody>
            </p:sp>
          </p:grpSp>
        </p:grpSp>
        <p:sp>
          <p:nvSpPr>
            <p:cNvPr id="468" name="Rectangle 467"/>
            <p:cNvSpPr/>
            <p:nvPr/>
          </p:nvSpPr>
          <p:spPr>
            <a:xfrm>
              <a:off x="486158" y="5582620"/>
              <a:ext cx="1332000" cy="144000"/>
            </a:xfrm>
            <a:prstGeom prst="rect">
              <a:avLst/>
            </a:prstGeom>
            <a:solidFill>
              <a:schemeClr val="bg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b="1" dirty="0">
                  <a:solidFill>
                    <a:schemeClr val="tx1"/>
                  </a:solidFill>
                </a:rPr>
                <a:t>Reste du monde</a:t>
              </a:r>
            </a:p>
          </p:txBody>
        </p:sp>
      </p:grpSp>
      <p:grpSp>
        <p:nvGrpSpPr>
          <p:cNvPr id="658" name="Group 657"/>
          <p:cNvGrpSpPr/>
          <p:nvPr/>
        </p:nvGrpSpPr>
        <p:grpSpPr>
          <a:xfrm>
            <a:off x="1670055" y="4939381"/>
            <a:ext cx="1332000" cy="903384"/>
            <a:chOff x="485999" y="2617166"/>
            <a:chExt cx="1332000" cy="903384"/>
          </a:xfrm>
        </p:grpSpPr>
        <p:grpSp>
          <p:nvGrpSpPr>
            <p:cNvPr id="659" name="Group 89"/>
            <p:cNvGrpSpPr/>
            <p:nvPr/>
          </p:nvGrpSpPr>
          <p:grpSpPr>
            <a:xfrm>
              <a:off x="776454" y="2617166"/>
              <a:ext cx="668481" cy="758876"/>
              <a:chOff x="672375" y="1347309"/>
              <a:chExt cx="3891918" cy="4225663"/>
            </a:xfrm>
            <a:solidFill>
              <a:schemeClr val="accent3"/>
            </a:solidFill>
          </p:grpSpPr>
          <p:sp>
            <p:nvSpPr>
              <p:cNvPr id="661" name="Freeform 8"/>
              <p:cNvSpPr>
                <a:spLocks noChangeAspect="1"/>
              </p:cNvSpPr>
              <p:nvPr/>
            </p:nvSpPr>
            <p:spPr bwMode="gray">
              <a:xfrm>
                <a:off x="2548435" y="1418360"/>
                <a:ext cx="464269" cy="418827"/>
              </a:xfrm>
              <a:custGeom>
                <a:avLst/>
                <a:gdLst>
                  <a:gd name="T0" fmla="*/ 176 w 537"/>
                  <a:gd name="T1" fmla="*/ 0 h 447"/>
                  <a:gd name="T2" fmla="*/ 11 w 537"/>
                  <a:gd name="T3" fmla="*/ 44 h 447"/>
                  <a:gd name="T4" fmla="*/ 0 w 537"/>
                  <a:gd name="T5" fmla="*/ 301 h 447"/>
                  <a:gd name="T6" fmla="*/ 133 w 537"/>
                  <a:gd name="T7" fmla="*/ 310 h 447"/>
                  <a:gd name="T8" fmla="*/ 189 w 537"/>
                  <a:gd name="T9" fmla="*/ 373 h 447"/>
                  <a:gd name="T10" fmla="*/ 299 w 537"/>
                  <a:gd name="T11" fmla="*/ 373 h 447"/>
                  <a:gd name="T12" fmla="*/ 299 w 537"/>
                  <a:gd name="T13" fmla="*/ 418 h 447"/>
                  <a:gd name="T14" fmla="*/ 387 w 537"/>
                  <a:gd name="T15" fmla="*/ 418 h 447"/>
                  <a:gd name="T16" fmla="*/ 387 w 537"/>
                  <a:gd name="T17" fmla="*/ 447 h 447"/>
                  <a:gd name="T18" fmla="*/ 508 w 537"/>
                  <a:gd name="T19" fmla="*/ 447 h 447"/>
                  <a:gd name="T20" fmla="*/ 537 w 537"/>
                  <a:gd name="T21" fmla="*/ 379 h 447"/>
                  <a:gd name="T22" fmla="*/ 501 w 537"/>
                  <a:gd name="T23" fmla="*/ 350 h 447"/>
                  <a:gd name="T24" fmla="*/ 504 w 537"/>
                  <a:gd name="T25" fmla="*/ 274 h 447"/>
                  <a:gd name="T26" fmla="*/ 451 w 537"/>
                  <a:gd name="T27" fmla="*/ 251 h 447"/>
                  <a:gd name="T28" fmla="*/ 419 w 537"/>
                  <a:gd name="T29" fmla="*/ 195 h 447"/>
                  <a:gd name="T30" fmla="*/ 375 w 537"/>
                  <a:gd name="T31" fmla="*/ 190 h 447"/>
                  <a:gd name="T32" fmla="*/ 246 w 537"/>
                  <a:gd name="T33" fmla="*/ 158 h 447"/>
                  <a:gd name="T34" fmla="*/ 271 w 537"/>
                  <a:gd name="T35" fmla="*/ 101 h 447"/>
                  <a:gd name="T36" fmla="*/ 203 w 537"/>
                  <a:gd name="T37" fmla="*/ 84 h 447"/>
                  <a:gd name="T38" fmla="*/ 176 w 537"/>
                  <a:gd name="T39" fmla="*/ 0 h 447"/>
                  <a:gd name="T40" fmla="*/ 176 w 537"/>
                  <a:gd name="T41" fmla="*/ 0 h 4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7"/>
                  <a:gd name="T64" fmla="*/ 0 h 447"/>
                  <a:gd name="T65" fmla="*/ 537 w 537"/>
                  <a:gd name="T66" fmla="*/ 447 h 4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7" h="447">
                    <a:moveTo>
                      <a:pt x="176" y="0"/>
                    </a:moveTo>
                    <a:lnTo>
                      <a:pt x="11" y="44"/>
                    </a:lnTo>
                    <a:lnTo>
                      <a:pt x="0" y="301"/>
                    </a:lnTo>
                    <a:lnTo>
                      <a:pt x="133" y="310"/>
                    </a:lnTo>
                    <a:lnTo>
                      <a:pt x="189" y="373"/>
                    </a:lnTo>
                    <a:lnTo>
                      <a:pt x="299" y="373"/>
                    </a:lnTo>
                    <a:lnTo>
                      <a:pt x="299" y="418"/>
                    </a:lnTo>
                    <a:lnTo>
                      <a:pt x="387" y="418"/>
                    </a:lnTo>
                    <a:lnTo>
                      <a:pt x="387" y="447"/>
                    </a:lnTo>
                    <a:lnTo>
                      <a:pt x="508" y="447"/>
                    </a:lnTo>
                    <a:lnTo>
                      <a:pt x="537" y="379"/>
                    </a:lnTo>
                    <a:lnTo>
                      <a:pt x="501" y="350"/>
                    </a:lnTo>
                    <a:lnTo>
                      <a:pt x="504" y="274"/>
                    </a:lnTo>
                    <a:lnTo>
                      <a:pt x="451" y="251"/>
                    </a:lnTo>
                    <a:lnTo>
                      <a:pt x="419" y="195"/>
                    </a:lnTo>
                    <a:lnTo>
                      <a:pt x="375" y="190"/>
                    </a:lnTo>
                    <a:lnTo>
                      <a:pt x="246" y="158"/>
                    </a:lnTo>
                    <a:lnTo>
                      <a:pt x="271" y="101"/>
                    </a:lnTo>
                    <a:lnTo>
                      <a:pt x="203" y="84"/>
                    </a:lnTo>
                    <a:lnTo>
                      <a:pt x="176" y="0"/>
                    </a:lnTo>
                    <a:close/>
                  </a:path>
                </a:pathLst>
              </a:custGeom>
              <a:grpFill/>
              <a:ln w="12700">
                <a:noFill/>
                <a:round/>
                <a:headEnd/>
                <a:tailEnd/>
              </a:ln>
            </p:spPr>
            <p:txBody>
              <a:bodyPr/>
              <a:lstStyle/>
              <a:p>
                <a:pPr>
                  <a:defRPr/>
                </a:pPr>
                <a:endParaRPr lang="en-US"/>
              </a:p>
            </p:txBody>
          </p:sp>
          <p:sp>
            <p:nvSpPr>
              <p:cNvPr id="662" name="Freeform 9"/>
              <p:cNvSpPr>
                <a:spLocks noChangeAspect="1"/>
              </p:cNvSpPr>
              <p:nvPr/>
            </p:nvSpPr>
            <p:spPr bwMode="gray">
              <a:xfrm>
                <a:off x="3658192" y="2493473"/>
                <a:ext cx="498787" cy="317860"/>
              </a:xfrm>
              <a:custGeom>
                <a:avLst/>
                <a:gdLst>
                  <a:gd name="T0" fmla="*/ 539 w 580"/>
                  <a:gd name="T1" fmla="*/ 0 h 340"/>
                  <a:gd name="T2" fmla="*/ 539 w 580"/>
                  <a:gd name="T3" fmla="*/ 55 h 340"/>
                  <a:gd name="T4" fmla="*/ 580 w 580"/>
                  <a:gd name="T5" fmla="*/ 91 h 340"/>
                  <a:gd name="T6" fmla="*/ 528 w 580"/>
                  <a:gd name="T7" fmla="*/ 165 h 340"/>
                  <a:gd name="T8" fmla="*/ 524 w 580"/>
                  <a:gd name="T9" fmla="*/ 170 h 340"/>
                  <a:gd name="T10" fmla="*/ 475 w 580"/>
                  <a:gd name="T11" fmla="*/ 340 h 340"/>
                  <a:gd name="T12" fmla="*/ 396 w 580"/>
                  <a:gd name="T13" fmla="*/ 292 h 340"/>
                  <a:gd name="T14" fmla="*/ 342 w 580"/>
                  <a:gd name="T15" fmla="*/ 287 h 340"/>
                  <a:gd name="T16" fmla="*/ 247 w 580"/>
                  <a:gd name="T17" fmla="*/ 287 h 340"/>
                  <a:gd name="T18" fmla="*/ 228 w 580"/>
                  <a:gd name="T19" fmla="*/ 260 h 340"/>
                  <a:gd name="T20" fmla="*/ 121 w 580"/>
                  <a:gd name="T21" fmla="*/ 296 h 340"/>
                  <a:gd name="T22" fmla="*/ 114 w 580"/>
                  <a:gd name="T23" fmla="*/ 243 h 340"/>
                  <a:gd name="T24" fmla="*/ 72 w 580"/>
                  <a:gd name="T25" fmla="*/ 222 h 340"/>
                  <a:gd name="T26" fmla="*/ 76 w 580"/>
                  <a:gd name="T27" fmla="*/ 155 h 340"/>
                  <a:gd name="T28" fmla="*/ 30 w 580"/>
                  <a:gd name="T29" fmla="*/ 114 h 340"/>
                  <a:gd name="T30" fmla="*/ 4 w 580"/>
                  <a:gd name="T31" fmla="*/ 114 h 340"/>
                  <a:gd name="T32" fmla="*/ 0 w 580"/>
                  <a:gd name="T33" fmla="*/ 76 h 340"/>
                  <a:gd name="T34" fmla="*/ 142 w 580"/>
                  <a:gd name="T35" fmla="*/ 18 h 340"/>
                  <a:gd name="T36" fmla="*/ 180 w 580"/>
                  <a:gd name="T37" fmla="*/ 112 h 340"/>
                  <a:gd name="T38" fmla="*/ 440 w 580"/>
                  <a:gd name="T39" fmla="*/ 55 h 340"/>
                  <a:gd name="T40" fmla="*/ 539 w 580"/>
                  <a:gd name="T41" fmla="*/ 0 h 340"/>
                  <a:gd name="T42" fmla="*/ 539 w 580"/>
                  <a:gd name="T43" fmla="*/ 0 h 3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0"/>
                  <a:gd name="T67" fmla="*/ 0 h 340"/>
                  <a:gd name="T68" fmla="*/ 580 w 580"/>
                  <a:gd name="T69" fmla="*/ 340 h 3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0" h="340">
                    <a:moveTo>
                      <a:pt x="539" y="0"/>
                    </a:moveTo>
                    <a:lnTo>
                      <a:pt x="539" y="55"/>
                    </a:lnTo>
                    <a:lnTo>
                      <a:pt x="580" y="91"/>
                    </a:lnTo>
                    <a:lnTo>
                      <a:pt x="528" y="165"/>
                    </a:lnTo>
                    <a:lnTo>
                      <a:pt x="524" y="170"/>
                    </a:lnTo>
                    <a:lnTo>
                      <a:pt x="475" y="340"/>
                    </a:lnTo>
                    <a:lnTo>
                      <a:pt x="396" y="292"/>
                    </a:lnTo>
                    <a:lnTo>
                      <a:pt x="342" y="287"/>
                    </a:lnTo>
                    <a:lnTo>
                      <a:pt x="247" y="287"/>
                    </a:lnTo>
                    <a:lnTo>
                      <a:pt x="228" y="260"/>
                    </a:lnTo>
                    <a:lnTo>
                      <a:pt x="121" y="296"/>
                    </a:lnTo>
                    <a:lnTo>
                      <a:pt x="114" y="243"/>
                    </a:lnTo>
                    <a:lnTo>
                      <a:pt x="72" y="222"/>
                    </a:lnTo>
                    <a:lnTo>
                      <a:pt x="76" y="155"/>
                    </a:lnTo>
                    <a:lnTo>
                      <a:pt x="30" y="114"/>
                    </a:lnTo>
                    <a:lnTo>
                      <a:pt x="4" y="114"/>
                    </a:lnTo>
                    <a:lnTo>
                      <a:pt x="0" y="76"/>
                    </a:lnTo>
                    <a:lnTo>
                      <a:pt x="142" y="18"/>
                    </a:lnTo>
                    <a:lnTo>
                      <a:pt x="180" y="112"/>
                    </a:lnTo>
                    <a:lnTo>
                      <a:pt x="440" y="55"/>
                    </a:lnTo>
                    <a:lnTo>
                      <a:pt x="539" y="0"/>
                    </a:lnTo>
                    <a:close/>
                  </a:path>
                </a:pathLst>
              </a:custGeom>
              <a:grpFill/>
              <a:ln w="12700">
                <a:noFill/>
                <a:round/>
                <a:headEnd/>
                <a:tailEnd/>
              </a:ln>
            </p:spPr>
            <p:txBody>
              <a:bodyPr/>
              <a:lstStyle/>
              <a:p>
                <a:pPr>
                  <a:defRPr/>
                </a:pPr>
                <a:endParaRPr lang="en-US"/>
              </a:p>
            </p:txBody>
          </p:sp>
          <p:sp>
            <p:nvSpPr>
              <p:cNvPr id="663" name="Freeform 10"/>
              <p:cNvSpPr>
                <a:spLocks noChangeAspect="1"/>
              </p:cNvSpPr>
              <p:nvPr/>
            </p:nvSpPr>
            <p:spPr bwMode="gray">
              <a:xfrm>
                <a:off x="2500109" y="1698824"/>
                <a:ext cx="498787" cy="349646"/>
              </a:xfrm>
              <a:custGeom>
                <a:avLst/>
                <a:gdLst>
                  <a:gd name="T0" fmla="*/ 57 w 579"/>
                  <a:gd name="T1" fmla="*/ 0 h 373"/>
                  <a:gd name="T2" fmla="*/ 57 w 579"/>
                  <a:gd name="T3" fmla="*/ 40 h 373"/>
                  <a:gd name="T4" fmla="*/ 120 w 579"/>
                  <a:gd name="T5" fmla="*/ 108 h 373"/>
                  <a:gd name="T6" fmla="*/ 38 w 579"/>
                  <a:gd name="T7" fmla="*/ 78 h 373"/>
                  <a:gd name="T8" fmla="*/ 0 w 579"/>
                  <a:gd name="T9" fmla="*/ 160 h 373"/>
                  <a:gd name="T10" fmla="*/ 44 w 579"/>
                  <a:gd name="T11" fmla="*/ 160 h 373"/>
                  <a:gd name="T12" fmla="*/ 117 w 579"/>
                  <a:gd name="T13" fmla="*/ 236 h 373"/>
                  <a:gd name="T14" fmla="*/ 125 w 579"/>
                  <a:gd name="T15" fmla="*/ 306 h 373"/>
                  <a:gd name="T16" fmla="*/ 189 w 579"/>
                  <a:gd name="T17" fmla="*/ 336 h 373"/>
                  <a:gd name="T18" fmla="*/ 313 w 579"/>
                  <a:gd name="T19" fmla="*/ 336 h 373"/>
                  <a:gd name="T20" fmla="*/ 401 w 579"/>
                  <a:gd name="T21" fmla="*/ 373 h 373"/>
                  <a:gd name="T22" fmla="*/ 485 w 579"/>
                  <a:gd name="T23" fmla="*/ 325 h 373"/>
                  <a:gd name="T24" fmla="*/ 565 w 579"/>
                  <a:gd name="T25" fmla="*/ 333 h 373"/>
                  <a:gd name="T26" fmla="*/ 550 w 579"/>
                  <a:gd name="T27" fmla="*/ 249 h 373"/>
                  <a:gd name="T28" fmla="*/ 579 w 579"/>
                  <a:gd name="T29" fmla="*/ 146 h 373"/>
                  <a:gd name="T30" fmla="*/ 444 w 579"/>
                  <a:gd name="T31" fmla="*/ 146 h 373"/>
                  <a:gd name="T32" fmla="*/ 444 w 579"/>
                  <a:gd name="T33" fmla="*/ 117 h 373"/>
                  <a:gd name="T34" fmla="*/ 357 w 579"/>
                  <a:gd name="T35" fmla="*/ 117 h 373"/>
                  <a:gd name="T36" fmla="*/ 357 w 579"/>
                  <a:gd name="T37" fmla="*/ 73 h 373"/>
                  <a:gd name="T38" fmla="*/ 246 w 579"/>
                  <a:gd name="T39" fmla="*/ 73 h 373"/>
                  <a:gd name="T40" fmla="*/ 189 w 579"/>
                  <a:gd name="T41" fmla="*/ 9 h 373"/>
                  <a:gd name="T42" fmla="*/ 57 w 579"/>
                  <a:gd name="T43" fmla="*/ 0 h 373"/>
                  <a:gd name="T44" fmla="*/ 57 w 579"/>
                  <a:gd name="T45" fmla="*/ 0 h 3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9"/>
                  <a:gd name="T70" fmla="*/ 0 h 373"/>
                  <a:gd name="T71" fmla="*/ 579 w 579"/>
                  <a:gd name="T72" fmla="*/ 373 h 3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9" h="373">
                    <a:moveTo>
                      <a:pt x="57" y="0"/>
                    </a:moveTo>
                    <a:lnTo>
                      <a:pt x="57" y="40"/>
                    </a:lnTo>
                    <a:lnTo>
                      <a:pt x="120" y="108"/>
                    </a:lnTo>
                    <a:lnTo>
                      <a:pt x="38" y="78"/>
                    </a:lnTo>
                    <a:lnTo>
                      <a:pt x="0" y="160"/>
                    </a:lnTo>
                    <a:lnTo>
                      <a:pt x="44" y="160"/>
                    </a:lnTo>
                    <a:lnTo>
                      <a:pt x="117" y="236"/>
                    </a:lnTo>
                    <a:lnTo>
                      <a:pt x="125" y="306"/>
                    </a:lnTo>
                    <a:lnTo>
                      <a:pt x="189" y="336"/>
                    </a:lnTo>
                    <a:lnTo>
                      <a:pt x="313" y="336"/>
                    </a:lnTo>
                    <a:lnTo>
                      <a:pt x="401" y="373"/>
                    </a:lnTo>
                    <a:lnTo>
                      <a:pt x="485" y="325"/>
                    </a:lnTo>
                    <a:lnTo>
                      <a:pt x="565" y="333"/>
                    </a:lnTo>
                    <a:lnTo>
                      <a:pt x="550" y="249"/>
                    </a:lnTo>
                    <a:lnTo>
                      <a:pt x="579" y="146"/>
                    </a:lnTo>
                    <a:lnTo>
                      <a:pt x="444" y="146"/>
                    </a:lnTo>
                    <a:lnTo>
                      <a:pt x="444" y="117"/>
                    </a:lnTo>
                    <a:lnTo>
                      <a:pt x="357" y="117"/>
                    </a:lnTo>
                    <a:lnTo>
                      <a:pt x="357" y="73"/>
                    </a:lnTo>
                    <a:lnTo>
                      <a:pt x="246" y="73"/>
                    </a:lnTo>
                    <a:lnTo>
                      <a:pt x="189" y="9"/>
                    </a:lnTo>
                    <a:lnTo>
                      <a:pt x="57" y="0"/>
                    </a:lnTo>
                    <a:close/>
                  </a:path>
                </a:pathLst>
              </a:custGeom>
              <a:grpFill/>
              <a:ln w="12700">
                <a:noFill/>
                <a:round/>
                <a:headEnd/>
                <a:tailEnd/>
              </a:ln>
            </p:spPr>
            <p:txBody>
              <a:bodyPr/>
              <a:lstStyle/>
              <a:p>
                <a:pPr>
                  <a:defRPr/>
                </a:pPr>
                <a:endParaRPr lang="en-US"/>
              </a:p>
            </p:txBody>
          </p:sp>
          <p:sp>
            <p:nvSpPr>
              <p:cNvPr id="664" name="Freeform 11"/>
              <p:cNvSpPr>
                <a:spLocks noChangeAspect="1"/>
              </p:cNvSpPr>
              <p:nvPr/>
            </p:nvSpPr>
            <p:spPr bwMode="gray">
              <a:xfrm>
                <a:off x="2957475" y="1811010"/>
                <a:ext cx="331374" cy="575887"/>
              </a:xfrm>
              <a:custGeom>
                <a:avLst/>
                <a:gdLst>
                  <a:gd name="T0" fmla="*/ 50 w 386"/>
                  <a:gd name="T1" fmla="*/ 26 h 616"/>
                  <a:gd name="T2" fmla="*/ 21 w 386"/>
                  <a:gd name="T3" fmla="*/ 129 h 616"/>
                  <a:gd name="T4" fmla="*/ 36 w 386"/>
                  <a:gd name="T5" fmla="*/ 214 h 616"/>
                  <a:gd name="T6" fmla="*/ 46 w 386"/>
                  <a:gd name="T7" fmla="*/ 317 h 616"/>
                  <a:gd name="T8" fmla="*/ 0 w 386"/>
                  <a:gd name="T9" fmla="*/ 391 h 616"/>
                  <a:gd name="T10" fmla="*/ 14 w 386"/>
                  <a:gd name="T11" fmla="*/ 427 h 616"/>
                  <a:gd name="T12" fmla="*/ 8 w 386"/>
                  <a:gd name="T13" fmla="*/ 456 h 616"/>
                  <a:gd name="T14" fmla="*/ 74 w 386"/>
                  <a:gd name="T15" fmla="*/ 564 h 616"/>
                  <a:gd name="T16" fmla="*/ 166 w 386"/>
                  <a:gd name="T17" fmla="*/ 616 h 616"/>
                  <a:gd name="T18" fmla="*/ 232 w 386"/>
                  <a:gd name="T19" fmla="*/ 535 h 616"/>
                  <a:gd name="T20" fmla="*/ 187 w 386"/>
                  <a:gd name="T21" fmla="*/ 508 h 616"/>
                  <a:gd name="T22" fmla="*/ 252 w 386"/>
                  <a:gd name="T23" fmla="*/ 470 h 616"/>
                  <a:gd name="T24" fmla="*/ 214 w 386"/>
                  <a:gd name="T25" fmla="*/ 399 h 616"/>
                  <a:gd name="T26" fmla="*/ 290 w 386"/>
                  <a:gd name="T27" fmla="*/ 350 h 616"/>
                  <a:gd name="T28" fmla="*/ 339 w 386"/>
                  <a:gd name="T29" fmla="*/ 336 h 616"/>
                  <a:gd name="T30" fmla="*/ 339 w 386"/>
                  <a:gd name="T31" fmla="*/ 230 h 616"/>
                  <a:gd name="T32" fmla="*/ 386 w 386"/>
                  <a:gd name="T33" fmla="*/ 157 h 616"/>
                  <a:gd name="T34" fmla="*/ 386 w 386"/>
                  <a:gd name="T35" fmla="*/ 41 h 616"/>
                  <a:gd name="T36" fmla="*/ 226 w 386"/>
                  <a:gd name="T37" fmla="*/ 0 h 616"/>
                  <a:gd name="T38" fmla="*/ 192 w 386"/>
                  <a:gd name="T39" fmla="*/ 26 h 616"/>
                  <a:gd name="T40" fmla="*/ 50 w 386"/>
                  <a:gd name="T41" fmla="*/ 26 h 616"/>
                  <a:gd name="T42" fmla="*/ 50 w 386"/>
                  <a:gd name="T43" fmla="*/ 26 h 6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6"/>
                  <a:gd name="T67" fmla="*/ 0 h 616"/>
                  <a:gd name="T68" fmla="*/ 386 w 386"/>
                  <a:gd name="T69" fmla="*/ 616 h 6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6" h="616">
                    <a:moveTo>
                      <a:pt x="50" y="26"/>
                    </a:moveTo>
                    <a:lnTo>
                      <a:pt x="21" y="129"/>
                    </a:lnTo>
                    <a:lnTo>
                      <a:pt x="36" y="214"/>
                    </a:lnTo>
                    <a:lnTo>
                      <a:pt x="46" y="317"/>
                    </a:lnTo>
                    <a:lnTo>
                      <a:pt x="0" y="391"/>
                    </a:lnTo>
                    <a:lnTo>
                      <a:pt x="14" y="427"/>
                    </a:lnTo>
                    <a:lnTo>
                      <a:pt x="8" y="456"/>
                    </a:lnTo>
                    <a:lnTo>
                      <a:pt x="74" y="564"/>
                    </a:lnTo>
                    <a:lnTo>
                      <a:pt x="166" y="616"/>
                    </a:lnTo>
                    <a:lnTo>
                      <a:pt x="232" y="535"/>
                    </a:lnTo>
                    <a:lnTo>
                      <a:pt x="187" y="508"/>
                    </a:lnTo>
                    <a:lnTo>
                      <a:pt x="252" y="470"/>
                    </a:lnTo>
                    <a:lnTo>
                      <a:pt x="214" y="399"/>
                    </a:lnTo>
                    <a:lnTo>
                      <a:pt x="290" y="350"/>
                    </a:lnTo>
                    <a:lnTo>
                      <a:pt x="339" y="336"/>
                    </a:lnTo>
                    <a:lnTo>
                      <a:pt x="339" y="230"/>
                    </a:lnTo>
                    <a:lnTo>
                      <a:pt x="386" y="157"/>
                    </a:lnTo>
                    <a:lnTo>
                      <a:pt x="386" y="41"/>
                    </a:lnTo>
                    <a:lnTo>
                      <a:pt x="226" y="0"/>
                    </a:lnTo>
                    <a:lnTo>
                      <a:pt x="192" y="26"/>
                    </a:lnTo>
                    <a:lnTo>
                      <a:pt x="50" y="26"/>
                    </a:lnTo>
                    <a:close/>
                  </a:path>
                </a:pathLst>
              </a:custGeom>
              <a:grpFill/>
              <a:ln w="12700">
                <a:noFill/>
                <a:round/>
                <a:headEnd/>
                <a:tailEnd/>
              </a:ln>
            </p:spPr>
            <p:txBody>
              <a:bodyPr/>
              <a:lstStyle/>
              <a:p>
                <a:pPr>
                  <a:defRPr/>
                </a:pPr>
                <a:endParaRPr lang="en-US"/>
              </a:p>
            </p:txBody>
          </p:sp>
          <p:sp>
            <p:nvSpPr>
              <p:cNvPr id="665" name="Freeform 12"/>
              <p:cNvSpPr>
                <a:spLocks noChangeAspect="1"/>
              </p:cNvSpPr>
              <p:nvPr/>
            </p:nvSpPr>
            <p:spPr bwMode="gray">
              <a:xfrm>
                <a:off x="2153202" y="1848405"/>
                <a:ext cx="472898" cy="368343"/>
              </a:xfrm>
              <a:custGeom>
                <a:avLst/>
                <a:gdLst>
                  <a:gd name="T0" fmla="*/ 405 w 549"/>
                  <a:gd name="T1" fmla="*/ 0 h 393"/>
                  <a:gd name="T2" fmla="*/ 29 w 549"/>
                  <a:gd name="T3" fmla="*/ 147 h 393"/>
                  <a:gd name="T4" fmla="*/ 0 w 549"/>
                  <a:gd name="T5" fmla="*/ 243 h 393"/>
                  <a:gd name="T6" fmla="*/ 112 w 549"/>
                  <a:gd name="T7" fmla="*/ 298 h 393"/>
                  <a:gd name="T8" fmla="*/ 223 w 549"/>
                  <a:gd name="T9" fmla="*/ 302 h 393"/>
                  <a:gd name="T10" fmla="*/ 266 w 549"/>
                  <a:gd name="T11" fmla="*/ 328 h 393"/>
                  <a:gd name="T12" fmla="*/ 249 w 549"/>
                  <a:gd name="T13" fmla="*/ 363 h 393"/>
                  <a:gd name="T14" fmla="*/ 285 w 549"/>
                  <a:gd name="T15" fmla="*/ 393 h 393"/>
                  <a:gd name="T16" fmla="*/ 410 w 549"/>
                  <a:gd name="T17" fmla="*/ 294 h 393"/>
                  <a:gd name="T18" fmla="*/ 522 w 549"/>
                  <a:gd name="T19" fmla="*/ 317 h 393"/>
                  <a:gd name="T20" fmla="*/ 549 w 549"/>
                  <a:gd name="T21" fmla="*/ 277 h 393"/>
                  <a:gd name="T22" fmla="*/ 510 w 549"/>
                  <a:gd name="T23" fmla="*/ 211 h 393"/>
                  <a:gd name="T24" fmla="*/ 528 w 549"/>
                  <a:gd name="T25" fmla="*/ 146 h 393"/>
                  <a:gd name="T26" fmla="*/ 520 w 549"/>
                  <a:gd name="T27" fmla="*/ 77 h 393"/>
                  <a:gd name="T28" fmla="*/ 451 w 549"/>
                  <a:gd name="T29" fmla="*/ 0 h 393"/>
                  <a:gd name="T30" fmla="*/ 405 w 549"/>
                  <a:gd name="T31" fmla="*/ 0 h 393"/>
                  <a:gd name="T32" fmla="*/ 405 w 549"/>
                  <a:gd name="T33" fmla="*/ 0 h 3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393"/>
                  <a:gd name="T53" fmla="*/ 549 w 549"/>
                  <a:gd name="T54" fmla="*/ 393 h 3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393">
                    <a:moveTo>
                      <a:pt x="405" y="0"/>
                    </a:moveTo>
                    <a:lnTo>
                      <a:pt x="29" y="147"/>
                    </a:lnTo>
                    <a:lnTo>
                      <a:pt x="0" y="243"/>
                    </a:lnTo>
                    <a:lnTo>
                      <a:pt x="112" y="298"/>
                    </a:lnTo>
                    <a:lnTo>
                      <a:pt x="223" y="302"/>
                    </a:lnTo>
                    <a:lnTo>
                      <a:pt x="266" y="328"/>
                    </a:lnTo>
                    <a:lnTo>
                      <a:pt x="249" y="363"/>
                    </a:lnTo>
                    <a:lnTo>
                      <a:pt x="285" y="393"/>
                    </a:lnTo>
                    <a:lnTo>
                      <a:pt x="410" y="294"/>
                    </a:lnTo>
                    <a:lnTo>
                      <a:pt x="522" y="317"/>
                    </a:lnTo>
                    <a:lnTo>
                      <a:pt x="549" y="277"/>
                    </a:lnTo>
                    <a:lnTo>
                      <a:pt x="510" y="211"/>
                    </a:lnTo>
                    <a:lnTo>
                      <a:pt x="528" y="146"/>
                    </a:lnTo>
                    <a:lnTo>
                      <a:pt x="520" y="77"/>
                    </a:lnTo>
                    <a:lnTo>
                      <a:pt x="451" y="0"/>
                    </a:lnTo>
                    <a:lnTo>
                      <a:pt x="405" y="0"/>
                    </a:lnTo>
                    <a:close/>
                  </a:path>
                </a:pathLst>
              </a:custGeom>
              <a:grpFill/>
              <a:ln w="12700">
                <a:noFill/>
                <a:round/>
                <a:headEnd/>
                <a:tailEnd/>
              </a:ln>
            </p:spPr>
            <p:txBody>
              <a:bodyPr/>
              <a:lstStyle/>
              <a:p>
                <a:pPr>
                  <a:defRPr/>
                </a:pPr>
                <a:endParaRPr lang="en-US"/>
              </a:p>
            </p:txBody>
          </p:sp>
          <p:sp>
            <p:nvSpPr>
              <p:cNvPr id="666" name="Freeform 13"/>
              <p:cNvSpPr>
                <a:spLocks noChangeAspect="1"/>
              </p:cNvSpPr>
              <p:nvPr/>
            </p:nvSpPr>
            <p:spPr bwMode="gray">
              <a:xfrm>
                <a:off x="3076562" y="2123260"/>
                <a:ext cx="460817" cy="411348"/>
              </a:xfrm>
              <a:custGeom>
                <a:avLst/>
                <a:gdLst>
                  <a:gd name="T0" fmla="*/ 201 w 535"/>
                  <a:gd name="T1" fmla="*/ 0 h 440"/>
                  <a:gd name="T2" fmla="*/ 158 w 535"/>
                  <a:gd name="T3" fmla="*/ 16 h 440"/>
                  <a:gd name="T4" fmla="*/ 76 w 535"/>
                  <a:gd name="T5" fmla="*/ 65 h 440"/>
                  <a:gd name="T6" fmla="*/ 117 w 535"/>
                  <a:gd name="T7" fmla="*/ 136 h 440"/>
                  <a:gd name="T8" fmla="*/ 49 w 535"/>
                  <a:gd name="T9" fmla="*/ 174 h 440"/>
                  <a:gd name="T10" fmla="*/ 96 w 535"/>
                  <a:gd name="T11" fmla="*/ 201 h 440"/>
                  <a:gd name="T12" fmla="*/ 28 w 535"/>
                  <a:gd name="T13" fmla="*/ 282 h 440"/>
                  <a:gd name="T14" fmla="*/ 34 w 535"/>
                  <a:gd name="T15" fmla="*/ 299 h 440"/>
                  <a:gd name="T16" fmla="*/ 0 w 535"/>
                  <a:gd name="T17" fmla="*/ 320 h 440"/>
                  <a:gd name="T18" fmla="*/ 38 w 535"/>
                  <a:gd name="T19" fmla="*/ 409 h 440"/>
                  <a:gd name="T20" fmla="*/ 98 w 535"/>
                  <a:gd name="T21" fmla="*/ 440 h 440"/>
                  <a:gd name="T22" fmla="*/ 158 w 535"/>
                  <a:gd name="T23" fmla="*/ 440 h 440"/>
                  <a:gd name="T24" fmla="*/ 216 w 535"/>
                  <a:gd name="T25" fmla="*/ 358 h 440"/>
                  <a:gd name="T26" fmla="*/ 303 w 535"/>
                  <a:gd name="T27" fmla="*/ 358 h 440"/>
                  <a:gd name="T28" fmla="*/ 332 w 535"/>
                  <a:gd name="T29" fmla="*/ 413 h 440"/>
                  <a:gd name="T30" fmla="*/ 421 w 535"/>
                  <a:gd name="T31" fmla="*/ 432 h 440"/>
                  <a:gd name="T32" fmla="*/ 468 w 535"/>
                  <a:gd name="T33" fmla="*/ 418 h 440"/>
                  <a:gd name="T34" fmla="*/ 467 w 535"/>
                  <a:gd name="T35" fmla="*/ 364 h 440"/>
                  <a:gd name="T36" fmla="*/ 535 w 535"/>
                  <a:gd name="T37" fmla="*/ 344 h 440"/>
                  <a:gd name="T38" fmla="*/ 493 w 535"/>
                  <a:gd name="T39" fmla="*/ 271 h 440"/>
                  <a:gd name="T40" fmla="*/ 528 w 535"/>
                  <a:gd name="T41" fmla="*/ 174 h 440"/>
                  <a:gd name="T42" fmla="*/ 512 w 535"/>
                  <a:gd name="T43" fmla="*/ 174 h 440"/>
                  <a:gd name="T44" fmla="*/ 512 w 535"/>
                  <a:gd name="T45" fmla="*/ 72 h 440"/>
                  <a:gd name="T46" fmla="*/ 397 w 535"/>
                  <a:gd name="T47" fmla="*/ 74 h 440"/>
                  <a:gd name="T48" fmla="*/ 201 w 535"/>
                  <a:gd name="T49" fmla="*/ 0 h 440"/>
                  <a:gd name="T50" fmla="*/ 201 w 535"/>
                  <a:gd name="T51" fmla="*/ 0 h 4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5"/>
                  <a:gd name="T79" fmla="*/ 0 h 440"/>
                  <a:gd name="T80" fmla="*/ 535 w 535"/>
                  <a:gd name="T81" fmla="*/ 440 h 4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5" h="440">
                    <a:moveTo>
                      <a:pt x="201" y="0"/>
                    </a:moveTo>
                    <a:lnTo>
                      <a:pt x="158" y="16"/>
                    </a:lnTo>
                    <a:lnTo>
                      <a:pt x="76" y="65"/>
                    </a:lnTo>
                    <a:lnTo>
                      <a:pt x="117" y="136"/>
                    </a:lnTo>
                    <a:lnTo>
                      <a:pt x="49" y="174"/>
                    </a:lnTo>
                    <a:lnTo>
                      <a:pt x="96" y="201"/>
                    </a:lnTo>
                    <a:lnTo>
                      <a:pt x="28" y="282"/>
                    </a:lnTo>
                    <a:lnTo>
                      <a:pt x="34" y="299"/>
                    </a:lnTo>
                    <a:lnTo>
                      <a:pt x="0" y="320"/>
                    </a:lnTo>
                    <a:lnTo>
                      <a:pt x="38" y="409"/>
                    </a:lnTo>
                    <a:lnTo>
                      <a:pt x="98" y="440"/>
                    </a:lnTo>
                    <a:lnTo>
                      <a:pt x="158" y="440"/>
                    </a:lnTo>
                    <a:lnTo>
                      <a:pt x="216" y="358"/>
                    </a:lnTo>
                    <a:lnTo>
                      <a:pt x="303" y="358"/>
                    </a:lnTo>
                    <a:lnTo>
                      <a:pt x="332" y="413"/>
                    </a:lnTo>
                    <a:lnTo>
                      <a:pt x="421" y="432"/>
                    </a:lnTo>
                    <a:lnTo>
                      <a:pt x="468" y="418"/>
                    </a:lnTo>
                    <a:lnTo>
                      <a:pt x="467" y="364"/>
                    </a:lnTo>
                    <a:lnTo>
                      <a:pt x="535" y="344"/>
                    </a:lnTo>
                    <a:lnTo>
                      <a:pt x="493" y="271"/>
                    </a:lnTo>
                    <a:lnTo>
                      <a:pt x="528" y="174"/>
                    </a:lnTo>
                    <a:lnTo>
                      <a:pt x="512" y="174"/>
                    </a:lnTo>
                    <a:lnTo>
                      <a:pt x="512" y="72"/>
                    </a:lnTo>
                    <a:lnTo>
                      <a:pt x="397" y="74"/>
                    </a:lnTo>
                    <a:lnTo>
                      <a:pt x="201" y="0"/>
                    </a:lnTo>
                    <a:close/>
                  </a:path>
                </a:pathLst>
              </a:custGeom>
              <a:grpFill/>
              <a:ln w="12700">
                <a:noFill/>
                <a:round/>
                <a:headEnd/>
                <a:tailEnd/>
              </a:ln>
            </p:spPr>
            <p:txBody>
              <a:bodyPr/>
              <a:lstStyle/>
              <a:p>
                <a:pPr>
                  <a:defRPr/>
                </a:pPr>
                <a:endParaRPr lang="en-US"/>
              </a:p>
            </p:txBody>
          </p:sp>
          <p:sp>
            <p:nvSpPr>
              <p:cNvPr id="667" name="Freeform 14"/>
              <p:cNvSpPr>
                <a:spLocks noChangeAspect="1"/>
              </p:cNvSpPr>
              <p:nvPr/>
            </p:nvSpPr>
            <p:spPr bwMode="gray">
              <a:xfrm>
                <a:off x="3501135" y="2039121"/>
                <a:ext cx="260612" cy="525403"/>
              </a:xfrm>
              <a:custGeom>
                <a:avLst/>
                <a:gdLst>
                  <a:gd name="T0" fmla="*/ 56 w 302"/>
                  <a:gd name="T1" fmla="*/ 0 h 563"/>
                  <a:gd name="T2" fmla="*/ 19 w 302"/>
                  <a:gd name="T3" fmla="*/ 165 h 563"/>
                  <a:gd name="T4" fmla="*/ 19 w 302"/>
                  <a:gd name="T5" fmla="*/ 266 h 563"/>
                  <a:gd name="T6" fmla="*/ 33 w 302"/>
                  <a:gd name="T7" fmla="*/ 266 h 563"/>
                  <a:gd name="T8" fmla="*/ 0 w 302"/>
                  <a:gd name="T9" fmla="*/ 365 h 563"/>
                  <a:gd name="T10" fmla="*/ 40 w 302"/>
                  <a:gd name="T11" fmla="*/ 437 h 563"/>
                  <a:gd name="T12" fmla="*/ 40 w 302"/>
                  <a:gd name="T13" fmla="*/ 470 h 563"/>
                  <a:gd name="T14" fmla="*/ 149 w 302"/>
                  <a:gd name="T15" fmla="*/ 513 h 563"/>
                  <a:gd name="T16" fmla="*/ 185 w 302"/>
                  <a:gd name="T17" fmla="*/ 563 h 563"/>
                  <a:gd name="T18" fmla="*/ 281 w 302"/>
                  <a:gd name="T19" fmla="*/ 523 h 563"/>
                  <a:gd name="T20" fmla="*/ 276 w 302"/>
                  <a:gd name="T21" fmla="*/ 373 h 563"/>
                  <a:gd name="T22" fmla="*/ 302 w 302"/>
                  <a:gd name="T23" fmla="*/ 254 h 563"/>
                  <a:gd name="T24" fmla="*/ 263 w 302"/>
                  <a:gd name="T25" fmla="*/ 222 h 563"/>
                  <a:gd name="T26" fmla="*/ 243 w 302"/>
                  <a:gd name="T27" fmla="*/ 167 h 563"/>
                  <a:gd name="T28" fmla="*/ 264 w 302"/>
                  <a:gd name="T29" fmla="*/ 129 h 563"/>
                  <a:gd name="T30" fmla="*/ 220 w 302"/>
                  <a:gd name="T31" fmla="*/ 70 h 563"/>
                  <a:gd name="T32" fmla="*/ 105 w 302"/>
                  <a:gd name="T33" fmla="*/ 13 h 563"/>
                  <a:gd name="T34" fmla="*/ 56 w 302"/>
                  <a:gd name="T35" fmla="*/ 0 h 563"/>
                  <a:gd name="T36" fmla="*/ 56 w 302"/>
                  <a:gd name="T37" fmla="*/ 0 h 5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2"/>
                  <a:gd name="T58" fmla="*/ 0 h 563"/>
                  <a:gd name="T59" fmla="*/ 302 w 302"/>
                  <a:gd name="T60" fmla="*/ 563 h 5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2" h="563">
                    <a:moveTo>
                      <a:pt x="56" y="0"/>
                    </a:moveTo>
                    <a:lnTo>
                      <a:pt x="19" y="165"/>
                    </a:lnTo>
                    <a:lnTo>
                      <a:pt x="19" y="266"/>
                    </a:lnTo>
                    <a:lnTo>
                      <a:pt x="33" y="266"/>
                    </a:lnTo>
                    <a:lnTo>
                      <a:pt x="0" y="365"/>
                    </a:lnTo>
                    <a:lnTo>
                      <a:pt x="40" y="437"/>
                    </a:lnTo>
                    <a:lnTo>
                      <a:pt x="40" y="470"/>
                    </a:lnTo>
                    <a:lnTo>
                      <a:pt x="149" y="513"/>
                    </a:lnTo>
                    <a:lnTo>
                      <a:pt x="185" y="563"/>
                    </a:lnTo>
                    <a:lnTo>
                      <a:pt x="281" y="523"/>
                    </a:lnTo>
                    <a:lnTo>
                      <a:pt x="276" y="373"/>
                    </a:lnTo>
                    <a:lnTo>
                      <a:pt x="302" y="254"/>
                    </a:lnTo>
                    <a:lnTo>
                      <a:pt x="263" y="222"/>
                    </a:lnTo>
                    <a:lnTo>
                      <a:pt x="243" y="167"/>
                    </a:lnTo>
                    <a:lnTo>
                      <a:pt x="264" y="129"/>
                    </a:lnTo>
                    <a:lnTo>
                      <a:pt x="220" y="70"/>
                    </a:lnTo>
                    <a:lnTo>
                      <a:pt x="105" y="13"/>
                    </a:lnTo>
                    <a:lnTo>
                      <a:pt x="56" y="0"/>
                    </a:lnTo>
                    <a:close/>
                  </a:path>
                </a:pathLst>
              </a:custGeom>
              <a:grpFill/>
              <a:ln w="12700">
                <a:noFill/>
                <a:round/>
                <a:headEnd/>
                <a:tailEnd/>
              </a:ln>
            </p:spPr>
            <p:txBody>
              <a:bodyPr/>
              <a:lstStyle/>
              <a:p>
                <a:pPr>
                  <a:defRPr/>
                </a:pPr>
                <a:endParaRPr lang="en-US"/>
              </a:p>
            </p:txBody>
          </p:sp>
          <p:sp>
            <p:nvSpPr>
              <p:cNvPr id="668" name="Freeform 15"/>
              <p:cNvSpPr>
                <a:spLocks noChangeAspect="1"/>
              </p:cNvSpPr>
              <p:nvPr/>
            </p:nvSpPr>
            <p:spPr bwMode="gray">
              <a:xfrm>
                <a:off x="2593308" y="1986768"/>
                <a:ext cx="403862" cy="308511"/>
              </a:xfrm>
              <a:custGeom>
                <a:avLst/>
                <a:gdLst>
                  <a:gd name="T0" fmla="*/ 15 w 469"/>
                  <a:gd name="T1" fmla="*/ 0 h 331"/>
                  <a:gd name="T2" fmla="*/ 0 w 469"/>
                  <a:gd name="T3" fmla="*/ 67 h 331"/>
                  <a:gd name="T4" fmla="*/ 39 w 469"/>
                  <a:gd name="T5" fmla="*/ 131 h 331"/>
                  <a:gd name="T6" fmla="*/ 13 w 469"/>
                  <a:gd name="T7" fmla="*/ 171 h 331"/>
                  <a:gd name="T8" fmla="*/ 36 w 469"/>
                  <a:gd name="T9" fmla="*/ 213 h 331"/>
                  <a:gd name="T10" fmla="*/ 21 w 469"/>
                  <a:gd name="T11" fmla="*/ 258 h 331"/>
                  <a:gd name="T12" fmla="*/ 44 w 469"/>
                  <a:gd name="T13" fmla="*/ 278 h 331"/>
                  <a:gd name="T14" fmla="*/ 174 w 469"/>
                  <a:gd name="T15" fmla="*/ 270 h 331"/>
                  <a:gd name="T16" fmla="*/ 291 w 469"/>
                  <a:gd name="T17" fmla="*/ 325 h 331"/>
                  <a:gd name="T18" fmla="*/ 350 w 469"/>
                  <a:gd name="T19" fmla="*/ 331 h 331"/>
                  <a:gd name="T20" fmla="*/ 452 w 469"/>
                  <a:gd name="T21" fmla="*/ 308 h 331"/>
                  <a:gd name="T22" fmla="*/ 430 w 469"/>
                  <a:gd name="T23" fmla="*/ 270 h 331"/>
                  <a:gd name="T24" fmla="*/ 437 w 469"/>
                  <a:gd name="T25" fmla="*/ 241 h 331"/>
                  <a:gd name="T26" fmla="*/ 422 w 469"/>
                  <a:gd name="T27" fmla="*/ 205 h 331"/>
                  <a:gd name="T28" fmla="*/ 469 w 469"/>
                  <a:gd name="T29" fmla="*/ 131 h 331"/>
                  <a:gd name="T30" fmla="*/ 460 w 469"/>
                  <a:gd name="T31" fmla="*/ 27 h 331"/>
                  <a:gd name="T32" fmla="*/ 378 w 469"/>
                  <a:gd name="T33" fmla="*/ 19 h 331"/>
                  <a:gd name="T34" fmla="*/ 294 w 469"/>
                  <a:gd name="T35" fmla="*/ 67 h 331"/>
                  <a:gd name="T36" fmla="*/ 203 w 469"/>
                  <a:gd name="T37" fmla="*/ 30 h 331"/>
                  <a:gd name="T38" fmla="*/ 82 w 469"/>
                  <a:gd name="T39" fmla="*/ 30 h 331"/>
                  <a:gd name="T40" fmla="*/ 15 w 469"/>
                  <a:gd name="T41" fmla="*/ 0 h 331"/>
                  <a:gd name="T42" fmla="*/ 15 w 469"/>
                  <a:gd name="T43" fmla="*/ 0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9"/>
                  <a:gd name="T67" fmla="*/ 0 h 331"/>
                  <a:gd name="T68" fmla="*/ 469 w 469"/>
                  <a:gd name="T69" fmla="*/ 331 h 3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9" h="331">
                    <a:moveTo>
                      <a:pt x="15" y="0"/>
                    </a:moveTo>
                    <a:lnTo>
                      <a:pt x="0" y="67"/>
                    </a:lnTo>
                    <a:lnTo>
                      <a:pt x="39" y="131"/>
                    </a:lnTo>
                    <a:lnTo>
                      <a:pt x="13" y="171"/>
                    </a:lnTo>
                    <a:lnTo>
                      <a:pt x="36" y="213"/>
                    </a:lnTo>
                    <a:lnTo>
                      <a:pt x="21" y="258"/>
                    </a:lnTo>
                    <a:lnTo>
                      <a:pt x="44" y="278"/>
                    </a:lnTo>
                    <a:lnTo>
                      <a:pt x="174" y="270"/>
                    </a:lnTo>
                    <a:lnTo>
                      <a:pt x="291" y="325"/>
                    </a:lnTo>
                    <a:lnTo>
                      <a:pt x="350" y="331"/>
                    </a:lnTo>
                    <a:lnTo>
                      <a:pt x="452" y="308"/>
                    </a:lnTo>
                    <a:lnTo>
                      <a:pt x="430" y="270"/>
                    </a:lnTo>
                    <a:lnTo>
                      <a:pt x="437" y="241"/>
                    </a:lnTo>
                    <a:lnTo>
                      <a:pt x="422" y="205"/>
                    </a:lnTo>
                    <a:lnTo>
                      <a:pt x="469" y="131"/>
                    </a:lnTo>
                    <a:lnTo>
                      <a:pt x="460" y="27"/>
                    </a:lnTo>
                    <a:lnTo>
                      <a:pt x="378" y="19"/>
                    </a:lnTo>
                    <a:lnTo>
                      <a:pt x="294" y="67"/>
                    </a:lnTo>
                    <a:lnTo>
                      <a:pt x="203" y="30"/>
                    </a:lnTo>
                    <a:lnTo>
                      <a:pt x="82" y="30"/>
                    </a:lnTo>
                    <a:lnTo>
                      <a:pt x="15" y="0"/>
                    </a:lnTo>
                    <a:close/>
                  </a:path>
                </a:pathLst>
              </a:custGeom>
              <a:grpFill/>
              <a:ln w="12700">
                <a:noFill/>
                <a:round/>
                <a:headEnd/>
                <a:tailEnd/>
              </a:ln>
            </p:spPr>
            <p:txBody>
              <a:bodyPr/>
              <a:lstStyle/>
              <a:p>
                <a:pPr>
                  <a:defRPr/>
                </a:pPr>
                <a:endParaRPr lang="en-US"/>
              </a:p>
            </p:txBody>
          </p:sp>
          <p:sp>
            <p:nvSpPr>
              <p:cNvPr id="669" name="Freeform 16"/>
              <p:cNvSpPr>
                <a:spLocks noChangeAspect="1"/>
              </p:cNvSpPr>
              <p:nvPr/>
            </p:nvSpPr>
            <p:spPr bwMode="gray">
              <a:xfrm>
                <a:off x="1797666" y="2136349"/>
                <a:ext cx="448736" cy="291683"/>
              </a:xfrm>
              <a:custGeom>
                <a:avLst/>
                <a:gdLst>
                  <a:gd name="T0" fmla="*/ 64 w 519"/>
                  <a:gd name="T1" fmla="*/ 0 h 313"/>
                  <a:gd name="T2" fmla="*/ 0 w 519"/>
                  <a:gd name="T3" fmla="*/ 38 h 313"/>
                  <a:gd name="T4" fmla="*/ 58 w 519"/>
                  <a:gd name="T5" fmla="*/ 105 h 313"/>
                  <a:gd name="T6" fmla="*/ 88 w 519"/>
                  <a:gd name="T7" fmla="*/ 88 h 313"/>
                  <a:gd name="T8" fmla="*/ 99 w 519"/>
                  <a:gd name="T9" fmla="*/ 185 h 313"/>
                  <a:gd name="T10" fmla="*/ 5 w 519"/>
                  <a:gd name="T11" fmla="*/ 281 h 313"/>
                  <a:gd name="T12" fmla="*/ 26 w 519"/>
                  <a:gd name="T13" fmla="*/ 302 h 313"/>
                  <a:gd name="T14" fmla="*/ 113 w 519"/>
                  <a:gd name="T15" fmla="*/ 313 h 313"/>
                  <a:gd name="T16" fmla="*/ 157 w 519"/>
                  <a:gd name="T17" fmla="*/ 284 h 313"/>
                  <a:gd name="T18" fmla="*/ 158 w 519"/>
                  <a:gd name="T19" fmla="*/ 263 h 313"/>
                  <a:gd name="T20" fmla="*/ 321 w 519"/>
                  <a:gd name="T21" fmla="*/ 284 h 313"/>
                  <a:gd name="T22" fmla="*/ 432 w 519"/>
                  <a:gd name="T23" fmla="*/ 225 h 313"/>
                  <a:gd name="T24" fmla="*/ 519 w 519"/>
                  <a:gd name="T25" fmla="*/ 225 h 313"/>
                  <a:gd name="T26" fmla="*/ 496 w 519"/>
                  <a:gd name="T27" fmla="*/ 86 h 313"/>
                  <a:gd name="T28" fmla="*/ 516 w 519"/>
                  <a:gd name="T29" fmla="*/ 74 h 313"/>
                  <a:gd name="T30" fmla="*/ 478 w 519"/>
                  <a:gd name="T31" fmla="*/ 61 h 313"/>
                  <a:gd name="T32" fmla="*/ 473 w 519"/>
                  <a:gd name="T33" fmla="*/ 0 h 313"/>
                  <a:gd name="T34" fmla="*/ 407 w 519"/>
                  <a:gd name="T35" fmla="*/ 15 h 313"/>
                  <a:gd name="T36" fmla="*/ 280 w 519"/>
                  <a:gd name="T37" fmla="*/ 61 h 313"/>
                  <a:gd name="T38" fmla="*/ 64 w 519"/>
                  <a:gd name="T39" fmla="*/ 0 h 313"/>
                  <a:gd name="T40" fmla="*/ 64 w 519"/>
                  <a:gd name="T41" fmla="*/ 0 h 3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9"/>
                  <a:gd name="T64" fmla="*/ 0 h 313"/>
                  <a:gd name="T65" fmla="*/ 519 w 519"/>
                  <a:gd name="T66" fmla="*/ 313 h 3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9" h="313">
                    <a:moveTo>
                      <a:pt x="64" y="0"/>
                    </a:moveTo>
                    <a:lnTo>
                      <a:pt x="0" y="38"/>
                    </a:lnTo>
                    <a:lnTo>
                      <a:pt x="58" y="105"/>
                    </a:lnTo>
                    <a:lnTo>
                      <a:pt x="88" y="88"/>
                    </a:lnTo>
                    <a:lnTo>
                      <a:pt x="99" y="185"/>
                    </a:lnTo>
                    <a:lnTo>
                      <a:pt x="5" y="281"/>
                    </a:lnTo>
                    <a:lnTo>
                      <a:pt x="26" y="302"/>
                    </a:lnTo>
                    <a:lnTo>
                      <a:pt x="113" y="313"/>
                    </a:lnTo>
                    <a:lnTo>
                      <a:pt x="157" y="284"/>
                    </a:lnTo>
                    <a:lnTo>
                      <a:pt x="158" y="263"/>
                    </a:lnTo>
                    <a:lnTo>
                      <a:pt x="321" y="284"/>
                    </a:lnTo>
                    <a:lnTo>
                      <a:pt x="432" y="225"/>
                    </a:lnTo>
                    <a:lnTo>
                      <a:pt x="519" y="225"/>
                    </a:lnTo>
                    <a:lnTo>
                      <a:pt x="496" y="86"/>
                    </a:lnTo>
                    <a:lnTo>
                      <a:pt x="516" y="74"/>
                    </a:lnTo>
                    <a:lnTo>
                      <a:pt x="478" y="61"/>
                    </a:lnTo>
                    <a:lnTo>
                      <a:pt x="473" y="0"/>
                    </a:lnTo>
                    <a:lnTo>
                      <a:pt x="407" y="15"/>
                    </a:lnTo>
                    <a:lnTo>
                      <a:pt x="280" y="61"/>
                    </a:lnTo>
                    <a:lnTo>
                      <a:pt x="64" y="0"/>
                    </a:lnTo>
                    <a:close/>
                  </a:path>
                </a:pathLst>
              </a:custGeom>
              <a:grpFill/>
              <a:ln w="12700">
                <a:noFill/>
                <a:round/>
                <a:headEnd/>
                <a:tailEnd/>
              </a:ln>
            </p:spPr>
            <p:txBody>
              <a:bodyPr/>
              <a:lstStyle/>
              <a:p>
                <a:pPr>
                  <a:defRPr/>
                </a:pPr>
                <a:endParaRPr lang="en-US"/>
              </a:p>
            </p:txBody>
          </p:sp>
          <p:sp>
            <p:nvSpPr>
              <p:cNvPr id="670" name="Freeform 17"/>
              <p:cNvSpPr>
                <a:spLocks noChangeAspect="1"/>
              </p:cNvSpPr>
              <p:nvPr/>
            </p:nvSpPr>
            <p:spPr bwMode="gray">
              <a:xfrm>
                <a:off x="2206705" y="2123260"/>
                <a:ext cx="417669" cy="360864"/>
              </a:xfrm>
              <a:custGeom>
                <a:avLst/>
                <a:gdLst>
                  <a:gd name="T0" fmla="*/ 48 w 484"/>
                  <a:gd name="T1" fmla="*/ 4 h 386"/>
                  <a:gd name="T2" fmla="*/ 0 w 484"/>
                  <a:gd name="T3" fmla="*/ 15 h 386"/>
                  <a:gd name="T4" fmla="*/ 5 w 484"/>
                  <a:gd name="T5" fmla="*/ 76 h 386"/>
                  <a:gd name="T6" fmla="*/ 41 w 484"/>
                  <a:gd name="T7" fmla="*/ 89 h 386"/>
                  <a:gd name="T8" fmla="*/ 21 w 484"/>
                  <a:gd name="T9" fmla="*/ 101 h 386"/>
                  <a:gd name="T10" fmla="*/ 46 w 484"/>
                  <a:gd name="T11" fmla="*/ 238 h 386"/>
                  <a:gd name="T12" fmla="*/ 27 w 484"/>
                  <a:gd name="T13" fmla="*/ 238 h 386"/>
                  <a:gd name="T14" fmla="*/ 43 w 484"/>
                  <a:gd name="T15" fmla="*/ 278 h 386"/>
                  <a:gd name="T16" fmla="*/ 129 w 484"/>
                  <a:gd name="T17" fmla="*/ 310 h 386"/>
                  <a:gd name="T18" fmla="*/ 167 w 484"/>
                  <a:gd name="T19" fmla="*/ 386 h 386"/>
                  <a:gd name="T20" fmla="*/ 280 w 484"/>
                  <a:gd name="T21" fmla="*/ 325 h 386"/>
                  <a:gd name="T22" fmla="*/ 325 w 484"/>
                  <a:gd name="T23" fmla="*/ 352 h 386"/>
                  <a:gd name="T24" fmla="*/ 396 w 484"/>
                  <a:gd name="T25" fmla="*/ 247 h 386"/>
                  <a:gd name="T26" fmla="*/ 374 w 484"/>
                  <a:gd name="T27" fmla="*/ 215 h 386"/>
                  <a:gd name="T28" fmla="*/ 431 w 484"/>
                  <a:gd name="T29" fmla="*/ 176 h 386"/>
                  <a:gd name="T30" fmla="*/ 450 w 484"/>
                  <a:gd name="T31" fmla="*/ 111 h 386"/>
                  <a:gd name="T32" fmla="*/ 469 w 484"/>
                  <a:gd name="T33" fmla="*/ 111 h 386"/>
                  <a:gd name="T34" fmla="*/ 484 w 484"/>
                  <a:gd name="T35" fmla="*/ 65 h 386"/>
                  <a:gd name="T36" fmla="*/ 463 w 484"/>
                  <a:gd name="T37" fmla="*/ 27 h 386"/>
                  <a:gd name="T38" fmla="*/ 347 w 484"/>
                  <a:gd name="T39" fmla="*/ 0 h 386"/>
                  <a:gd name="T40" fmla="*/ 223 w 484"/>
                  <a:gd name="T41" fmla="*/ 101 h 386"/>
                  <a:gd name="T42" fmla="*/ 187 w 484"/>
                  <a:gd name="T43" fmla="*/ 71 h 386"/>
                  <a:gd name="T44" fmla="*/ 204 w 484"/>
                  <a:gd name="T45" fmla="*/ 36 h 386"/>
                  <a:gd name="T46" fmla="*/ 161 w 484"/>
                  <a:gd name="T47" fmla="*/ 10 h 386"/>
                  <a:gd name="T48" fmla="*/ 48 w 484"/>
                  <a:gd name="T49" fmla="*/ 4 h 386"/>
                  <a:gd name="T50" fmla="*/ 48 w 484"/>
                  <a:gd name="T51" fmla="*/ 4 h 3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4"/>
                  <a:gd name="T79" fmla="*/ 0 h 386"/>
                  <a:gd name="T80" fmla="*/ 484 w 484"/>
                  <a:gd name="T81" fmla="*/ 386 h 3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4" h="386">
                    <a:moveTo>
                      <a:pt x="48" y="4"/>
                    </a:moveTo>
                    <a:lnTo>
                      <a:pt x="0" y="15"/>
                    </a:lnTo>
                    <a:lnTo>
                      <a:pt x="5" y="76"/>
                    </a:lnTo>
                    <a:lnTo>
                      <a:pt x="41" y="89"/>
                    </a:lnTo>
                    <a:lnTo>
                      <a:pt x="21" y="101"/>
                    </a:lnTo>
                    <a:lnTo>
                      <a:pt x="46" y="238"/>
                    </a:lnTo>
                    <a:lnTo>
                      <a:pt x="27" y="238"/>
                    </a:lnTo>
                    <a:lnTo>
                      <a:pt x="43" y="278"/>
                    </a:lnTo>
                    <a:lnTo>
                      <a:pt x="129" y="310"/>
                    </a:lnTo>
                    <a:lnTo>
                      <a:pt x="167" y="386"/>
                    </a:lnTo>
                    <a:lnTo>
                      <a:pt x="280" y="325"/>
                    </a:lnTo>
                    <a:lnTo>
                      <a:pt x="325" y="352"/>
                    </a:lnTo>
                    <a:lnTo>
                      <a:pt x="396" y="247"/>
                    </a:lnTo>
                    <a:lnTo>
                      <a:pt x="374" y="215"/>
                    </a:lnTo>
                    <a:lnTo>
                      <a:pt x="431" y="176"/>
                    </a:lnTo>
                    <a:lnTo>
                      <a:pt x="450" y="111"/>
                    </a:lnTo>
                    <a:lnTo>
                      <a:pt x="469" y="111"/>
                    </a:lnTo>
                    <a:lnTo>
                      <a:pt x="484" y="65"/>
                    </a:lnTo>
                    <a:lnTo>
                      <a:pt x="463" y="27"/>
                    </a:lnTo>
                    <a:lnTo>
                      <a:pt x="347" y="0"/>
                    </a:lnTo>
                    <a:lnTo>
                      <a:pt x="223" y="101"/>
                    </a:lnTo>
                    <a:lnTo>
                      <a:pt x="187" y="71"/>
                    </a:lnTo>
                    <a:lnTo>
                      <a:pt x="204" y="36"/>
                    </a:lnTo>
                    <a:lnTo>
                      <a:pt x="161" y="10"/>
                    </a:lnTo>
                    <a:lnTo>
                      <a:pt x="48" y="4"/>
                    </a:lnTo>
                    <a:close/>
                  </a:path>
                </a:pathLst>
              </a:custGeom>
              <a:grpFill/>
              <a:ln w="12700">
                <a:noFill/>
                <a:round/>
                <a:headEnd/>
                <a:tailEnd/>
              </a:ln>
            </p:spPr>
            <p:txBody>
              <a:bodyPr/>
              <a:lstStyle/>
              <a:p>
                <a:pPr>
                  <a:defRPr/>
                </a:pPr>
                <a:endParaRPr lang="en-US"/>
              </a:p>
            </p:txBody>
          </p:sp>
          <p:sp>
            <p:nvSpPr>
              <p:cNvPr id="671" name="Freeform 18"/>
              <p:cNvSpPr>
                <a:spLocks noChangeAspect="1"/>
              </p:cNvSpPr>
              <p:nvPr/>
            </p:nvSpPr>
            <p:spPr bwMode="gray">
              <a:xfrm>
                <a:off x="1454210" y="2450469"/>
                <a:ext cx="371070" cy="471180"/>
              </a:xfrm>
              <a:custGeom>
                <a:avLst/>
                <a:gdLst>
                  <a:gd name="T0" fmla="*/ 112 w 430"/>
                  <a:gd name="T1" fmla="*/ 0 h 502"/>
                  <a:gd name="T2" fmla="*/ 71 w 430"/>
                  <a:gd name="T3" fmla="*/ 29 h 502"/>
                  <a:gd name="T4" fmla="*/ 72 w 430"/>
                  <a:gd name="T5" fmla="*/ 87 h 502"/>
                  <a:gd name="T6" fmla="*/ 127 w 430"/>
                  <a:gd name="T7" fmla="*/ 84 h 502"/>
                  <a:gd name="T8" fmla="*/ 114 w 430"/>
                  <a:gd name="T9" fmla="*/ 178 h 502"/>
                  <a:gd name="T10" fmla="*/ 63 w 430"/>
                  <a:gd name="T11" fmla="*/ 192 h 502"/>
                  <a:gd name="T12" fmla="*/ 6 w 430"/>
                  <a:gd name="T13" fmla="*/ 264 h 502"/>
                  <a:gd name="T14" fmla="*/ 44 w 430"/>
                  <a:gd name="T15" fmla="*/ 310 h 502"/>
                  <a:gd name="T16" fmla="*/ 0 w 430"/>
                  <a:gd name="T17" fmla="*/ 327 h 502"/>
                  <a:gd name="T18" fmla="*/ 65 w 430"/>
                  <a:gd name="T19" fmla="*/ 356 h 502"/>
                  <a:gd name="T20" fmla="*/ 53 w 430"/>
                  <a:gd name="T21" fmla="*/ 395 h 502"/>
                  <a:gd name="T22" fmla="*/ 78 w 430"/>
                  <a:gd name="T23" fmla="*/ 411 h 502"/>
                  <a:gd name="T24" fmla="*/ 53 w 430"/>
                  <a:gd name="T25" fmla="*/ 441 h 502"/>
                  <a:gd name="T26" fmla="*/ 53 w 430"/>
                  <a:gd name="T27" fmla="*/ 502 h 502"/>
                  <a:gd name="T28" fmla="*/ 211 w 430"/>
                  <a:gd name="T29" fmla="*/ 473 h 502"/>
                  <a:gd name="T30" fmla="*/ 285 w 430"/>
                  <a:gd name="T31" fmla="*/ 415 h 502"/>
                  <a:gd name="T32" fmla="*/ 360 w 430"/>
                  <a:gd name="T33" fmla="*/ 441 h 502"/>
                  <a:gd name="T34" fmla="*/ 382 w 430"/>
                  <a:gd name="T35" fmla="*/ 348 h 502"/>
                  <a:gd name="T36" fmla="*/ 425 w 430"/>
                  <a:gd name="T37" fmla="*/ 344 h 502"/>
                  <a:gd name="T38" fmla="*/ 405 w 430"/>
                  <a:gd name="T39" fmla="*/ 211 h 502"/>
                  <a:gd name="T40" fmla="*/ 430 w 430"/>
                  <a:gd name="T41" fmla="*/ 90 h 502"/>
                  <a:gd name="T42" fmla="*/ 371 w 430"/>
                  <a:gd name="T43" fmla="*/ 82 h 502"/>
                  <a:gd name="T44" fmla="*/ 348 w 430"/>
                  <a:gd name="T45" fmla="*/ 101 h 502"/>
                  <a:gd name="T46" fmla="*/ 284 w 430"/>
                  <a:gd name="T47" fmla="*/ 101 h 502"/>
                  <a:gd name="T48" fmla="*/ 261 w 430"/>
                  <a:gd name="T49" fmla="*/ 34 h 502"/>
                  <a:gd name="T50" fmla="*/ 238 w 430"/>
                  <a:gd name="T51" fmla="*/ 41 h 502"/>
                  <a:gd name="T52" fmla="*/ 158 w 430"/>
                  <a:gd name="T53" fmla="*/ 34 h 502"/>
                  <a:gd name="T54" fmla="*/ 112 w 430"/>
                  <a:gd name="T55" fmla="*/ 0 h 502"/>
                  <a:gd name="T56" fmla="*/ 112 w 430"/>
                  <a:gd name="T57" fmla="*/ 0 h 5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0"/>
                  <a:gd name="T88" fmla="*/ 0 h 502"/>
                  <a:gd name="T89" fmla="*/ 430 w 430"/>
                  <a:gd name="T90" fmla="*/ 502 h 5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0" h="502">
                    <a:moveTo>
                      <a:pt x="112" y="0"/>
                    </a:moveTo>
                    <a:lnTo>
                      <a:pt x="71" y="29"/>
                    </a:lnTo>
                    <a:lnTo>
                      <a:pt x="72" y="87"/>
                    </a:lnTo>
                    <a:lnTo>
                      <a:pt x="127" y="84"/>
                    </a:lnTo>
                    <a:lnTo>
                      <a:pt x="114" y="178"/>
                    </a:lnTo>
                    <a:lnTo>
                      <a:pt x="63" y="192"/>
                    </a:lnTo>
                    <a:lnTo>
                      <a:pt x="6" y="264"/>
                    </a:lnTo>
                    <a:lnTo>
                      <a:pt x="44" y="310"/>
                    </a:lnTo>
                    <a:lnTo>
                      <a:pt x="0" y="327"/>
                    </a:lnTo>
                    <a:lnTo>
                      <a:pt x="65" y="356"/>
                    </a:lnTo>
                    <a:lnTo>
                      <a:pt x="53" y="395"/>
                    </a:lnTo>
                    <a:lnTo>
                      <a:pt x="78" y="411"/>
                    </a:lnTo>
                    <a:lnTo>
                      <a:pt x="53" y="441"/>
                    </a:lnTo>
                    <a:lnTo>
                      <a:pt x="53" y="502"/>
                    </a:lnTo>
                    <a:lnTo>
                      <a:pt x="211" y="473"/>
                    </a:lnTo>
                    <a:lnTo>
                      <a:pt x="285" y="415"/>
                    </a:lnTo>
                    <a:lnTo>
                      <a:pt x="360" y="441"/>
                    </a:lnTo>
                    <a:lnTo>
                      <a:pt x="382" y="348"/>
                    </a:lnTo>
                    <a:lnTo>
                      <a:pt x="425" y="344"/>
                    </a:lnTo>
                    <a:lnTo>
                      <a:pt x="405" y="211"/>
                    </a:lnTo>
                    <a:lnTo>
                      <a:pt x="430" y="90"/>
                    </a:lnTo>
                    <a:lnTo>
                      <a:pt x="371" y="82"/>
                    </a:lnTo>
                    <a:lnTo>
                      <a:pt x="348" y="101"/>
                    </a:lnTo>
                    <a:lnTo>
                      <a:pt x="284" y="101"/>
                    </a:lnTo>
                    <a:lnTo>
                      <a:pt x="261" y="34"/>
                    </a:lnTo>
                    <a:lnTo>
                      <a:pt x="238" y="41"/>
                    </a:lnTo>
                    <a:lnTo>
                      <a:pt x="158" y="34"/>
                    </a:lnTo>
                    <a:lnTo>
                      <a:pt x="112" y="0"/>
                    </a:lnTo>
                    <a:close/>
                  </a:path>
                </a:pathLst>
              </a:custGeom>
              <a:grpFill/>
              <a:ln w="12700">
                <a:noFill/>
                <a:round/>
                <a:headEnd/>
                <a:tailEnd/>
              </a:ln>
            </p:spPr>
            <p:txBody>
              <a:bodyPr/>
              <a:lstStyle/>
              <a:p>
                <a:pPr>
                  <a:defRPr/>
                </a:pPr>
                <a:endParaRPr lang="en-US"/>
              </a:p>
            </p:txBody>
          </p:sp>
          <p:sp>
            <p:nvSpPr>
              <p:cNvPr id="672" name="Freeform 19"/>
              <p:cNvSpPr>
                <a:spLocks noChangeAspect="1"/>
              </p:cNvSpPr>
              <p:nvPr/>
            </p:nvSpPr>
            <p:spPr bwMode="gray">
              <a:xfrm>
                <a:off x="1763148" y="2514041"/>
                <a:ext cx="350359" cy="377692"/>
              </a:xfrm>
              <a:custGeom>
                <a:avLst/>
                <a:gdLst>
                  <a:gd name="T0" fmla="*/ 343 w 404"/>
                  <a:gd name="T1" fmla="*/ 0 h 403"/>
                  <a:gd name="T2" fmla="*/ 319 w 404"/>
                  <a:gd name="T3" fmla="*/ 33 h 403"/>
                  <a:gd name="T4" fmla="*/ 208 w 404"/>
                  <a:gd name="T5" fmla="*/ 67 h 403"/>
                  <a:gd name="T6" fmla="*/ 190 w 404"/>
                  <a:gd name="T7" fmla="*/ 48 h 403"/>
                  <a:gd name="T8" fmla="*/ 155 w 404"/>
                  <a:gd name="T9" fmla="*/ 67 h 403"/>
                  <a:gd name="T10" fmla="*/ 138 w 404"/>
                  <a:gd name="T11" fmla="*/ 31 h 403"/>
                  <a:gd name="T12" fmla="*/ 70 w 404"/>
                  <a:gd name="T13" fmla="*/ 23 h 403"/>
                  <a:gd name="T14" fmla="*/ 45 w 404"/>
                  <a:gd name="T15" fmla="*/ 145 h 403"/>
                  <a:gd name="T16" fmla="*/ 65 w 404"/>
                  <a:gd name="T17" fmla="*/ 276 h 403"/>
                  <a:gd name="T18" fmla="*/ 22 w 404"/>
                  <a:gd name="T19" fmla="*/ 280 h 403"/>
                  <a:gd name="T20" fmla="*/ 0 w 404"/>
                  <a:gd name="T21" fmla="*/ 373 h 403"/>
                  <a:gd name="T22" fmla="*/ 178 w 404"/>
                  <a:gd name="T23" fmla="*/ 403 h 403"/>
                  <a:gd name="T24" fmla="*/ 283 w 404"/>
                  <a:gd name="T25" fmla="*/ 397 h 403"/>
                  <a:gd name="T26" fmla="*/ 283 w 404"/>
                  <a:gd name="T27" fmla="*/ 327 h 403"/>
                  <a:gd name="T28" fmla="*/ 305 w 404"/>
                  <a:gd name="T29" fmla="*/ 315 h 403"/>
                  <a:gd name="T30" fmla="*/ 294 w 404"/>
                  <a:gd name="T31" fmla="*/ 259 h 403"/>
                  <a:gd name="T32" fmla="*/ 357 w 404"/>
                  <a:gd name="T33" fmla="*/ 177 h 403"/>
                  <a:gd name="T34" fmla="*/ 357 w 404"/>
                  <a:gd name="T35" fmla="*/ 107 h 403"/>
                  <a:gd name="T36" fmla="*/ 404 w 404"/>
                  <a:gd name="T37" fmla="*/ 101 h 403"/>
                  <a:gd name="T38" fmla="*/ 343 w 404"/>
                  <a:gd name="T39" fmla="*/ 0 h 403"/>
                  <a:gd name="T40" fmla="*/ 343 w 404"/>
                  <a:gd name="T41" fmla="*/ 0 h 4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403"/>
                  <a:gd name="T65" fmla="*/ 404 w 404"/>
                  <a:gd name="T66" fmla="*/ 403 h 4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403">
                    <a:moveTo>
                      <a:pt x="343" y="0"/>
                    </a:moveTo>
                    <a:lnTo>
                      <a:pt x="319" y="33"/>
                    </a:lnTo>
                    <a:lnTo>
                      <a:pt x="208" y="67"/>
                    </a:lnTo>
                    <a:lnTo>
                      <a:pt x="190" y="48"/>
                    </a:lnTo>
                    <a:lnTo>
                      <a:pt x="155" y="67"/>
                    </a:lnTo>
                    <a:lnTo>
                      <a:pt x="138" y="31"/>
                    </a:lnTo>
                    <a:lnTo>
                      <a:pt x="70" y="23"/>
                    </a:lnTo>
                    <a:lnTo>
                      <a:pt x="45" y="145"/>
                    </a:lnTo>
                    <a:lnTo>
                      <a:pt x="65" y="276"/>
                    </a:lnTo>
                    <a:lnTo>
                      <a:pt x="22" y="280"/>
                    </a:lnTo>
                    <a:lnTo>
                      <a:pt x="0" y="373"/>
                    </a:lnTo>
                    <a:lnTo>
                      <a:pt x="178" y="403"/>
                    </a:lnTo>
                    <a:lnTo>
                      <a:pt x="283" y="397"/>
                    </a:lnTo>
                    <a:lnTo>
                      <a:pt x="283" y="327"/>
                    </a:lnTo>
                    <a:lnTo>
                      <a:pt x="305" y="315"/>
                    </a:lnTo>
                    <a:lnTo>
                      <a:pt x="294" y="259"/>
                    </a:lnTo>
                    <a:lnTo>
                      <a:pt x="357" y="177"/>
                    </a:lnTo>
                    <a:lnTo>
                      <a:pt x="357" y="107"/>
                    </a:lnTo>
                    <a:lnTo>
                      <a:pt x="404" y="101"/>
                    </a:lnTo>
                    <a:lnTo>
                      <a:pt x="343" y="0"/>
                    </a:lnTo>
                    <a:close/>
                  </a:path>
                </a:pathLst>
              </a:custGeom>
              <a:grpFill/>
              <a:ln w="12700">
                <a:noFill/>
                <a:round/>
                <a:headEnd/>
                <a:tailEnd/>
              </a:ln>
            </p:spPr>
            <p:txBody>
              <a:bodyPr/>
              <a:lstStyle/>
              <a:p>
                <a:pPr>
                  <a:defRPr/>
                </a:pPr>
                <a:endParaRPr lang="en-US"/>
              </a:p>
            </p:txBody>
          </p:sp>
          <p:sp>
            <p:nvSpPr>
              <p:cNvPr id="673" name="Freeform 20"/>
              <p:cNvSpPr>
                <a:spLocks noChangeAspect="1"/>
              </p:cNvSpPr>
              <p:nvPr/>
            </p:nvSpPr>
            <p:spPr bwMode="gray">
              <a:xfrm>
                <a:off x="1885687" y="2347632"/>
                <a:ext cx="498787" cy="360864"/>
              </a:xfrm>
              <a:custGeom>
                <a:avLst/>
                <a:gdLst>
                  <a:gd name="T0" fmla="*/ 399 w 580"/>
                  <a:gd name="T1" fmla="*/ 0 h 387"/>
                  <a:gd name="T2" fmla="*/ 329 w 580"/>
                  <a:gd name="T3" fmla="*/ 0 h 387"/>
                  <a:gd name="T4" fmla="*/ 220 w 580"/>
                  <a:gd name="T5" fmla="*/ 59 h 387"/>
                  <a:gd name="T6" fmla="*/ 57 w 580"/>
                  <a:gd name="T7" fmla="*/ 38 h 387"/>
                  <a:gd name="T8" fmla="*/ 56 w 580"/>
                  <a:gd name="T9" fmla="*/ 59 h 387"/>
                  <a:gd name="T10" fmla="*/ 15 w 580"/>
                  <a:gd name="T11" fmla="*/ 89 h 387"/>
                  <a:gd name="T12" fmla="*/ 29 w 580"/>
                  <a:gd name="T13" fmla="*/ 180 h 387"/>
                  <a:gd name="T14" fmla="*/ 0 w 580"/>
                  <a:gd name="T15" fmla="*/ 211 h 387"/>
                  <a:gd name="T16" fmla="*/ 13 w 580"/>
                  <a:gd name="T17" fmla="*/ 245 h 387"/>
                  <a:gd name="T18" fmla="*/ 50 w 580"/>
                  <a:gd name="T19" fmla="*/ 234 h 387"/>
                  <a:gd name="T20" fmla="*/ 68 w 580"/>
                  <a:gd name="T21" fmla="*/ 245 h 387"/>
                  <a:gd name="T22" fmla="*/ 179 w 580"/>
                  <a:gd name="T23" fmla="*/ 213 h 387"/>
                  <a:gd name="T24" fmla="*/ 203 w 580"/>
                  <a:gd name="T25" fmla="*/ 180 h 387"/>
                  <a:gd name="T26" fmla="*/ 261 w 580"/>
                  <a:gd name="T27" fmla="*/ 281 h 387"/>
                  <a:gd name="T28" fmla="*/ 287 w 580"/>
                  <a:gd name="T29" fmla="*/ 285 h 387"/>
                  <a:gd name="T30" fmla="*/ 329 w 580"/>
                  <a:gd name="T31" fmla="*/ 237 h 387"/>
                  <a:gd name="T32" fmla="*/ 378 w 580"/>
                  <a:gd name="T33" fmla="*/ 237 h 387"/>
                  <a:gd name="T34" fmla="*/ 443 w 580"/>
                  <a:gd name="T35" fmla="*/ 342 h 387"/>
                  <a:gd name="T36" fmla="*/ 486 w 580"/>
                  <a:gd name="T37" fmla="*/ 334 h 387"/>
                  <a:gd name="T38" fmla="*/ 512 w 580"/>
                  <a:gd name="T39" fmla="*/ 387 h 387"/>
                  <a:gd name="T40" fmla="*/ 544 w 580"/>
                  <a:gd name="T41" fmla="*/ 369 h 387"/>
                  <a:gd name="T42" fmla="*/ 544 w 580"/>
                  <a:gd name="T43" fmla="*/ 327 h 387"/>
                  <a:gd name="T44" fmla="*/ 523 w 580"/>
                  <a:gd name="T45" fmla="*/ 313 h 387"/>
                  <a:gd name="T46" fmla="*/ 580 w 580"/>
                  <a:gd name="T47" fmla="*/ 203 h 387"/>
                  <a:gd name="T48" fmla="*/ 539 w 580"/>
                  <a:gd name="T49" fmla="*/ 144 h 387"/>
                  <a:gd name="T50" fmla="*/ 501 w 580"/>
                  <a:gd name="T51" fmla="*/ 70 h 387"/>
                  <a:gd name="T52" fmla="*/ 413 w 580"/>
                  <a:gd name="T53" fmla="*/ 36 h 387"/>
                  <a:gd name="T54" fmla="*/ 399 w 580"/>
                  <a:gd name="T55" fmla="*/ 0 h 387"/>
                  <a:gd name="T56" fmla="*/ 399 w 580"/>
                  <a:gd name="T57" fmla="*/ 0 h 3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0"/>
                  <a:gd name="T88" fmla="*/ 0 h 387"/>
                  <a:gd name="T89" fmla="*/ 580 w 580"/>
                  <a:gd name="T90" fmla="*/ 387 h 3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0" h="387">
                    <a:moveTo>
                      <a:pt x="399" y="0"/>
                    </a:moveTo>
                    <a:lnTo>
                      <a:pt x="329" y="0"/>
                    </a:lnTo>
                    <a:lnTo>
                      <a:pt x="220" y="59"/>
                    </a:lnTo>
                    <a:lnTo>
                      <a:pt x="57" y="38"/>
                    </a:lnTo>
                    <a:lnTo>
                      <a:pt x="56" y="59"/>
                    </a:lnTo>
                    <a:lnTo>
                      <a:pt x="15" y="89"/>
                    </a:lnTo>
                    <a:lnTo>
                      <a:pt x="29" y="180"/>
                    </a:lnTo>
                    <a:lnTo>
                      <a:pt x="0" y="211"/>
                    </a:lnTo>
                    <a:lnTo>
                      <a:pt x="13" y="245"/>
                    </a:lnTo>
                    <a:lnTo>
                      <a:pt x="50" y="234"/>
                    </a:lnTo>
                    <a:lnTo>
                      <a:pt x="68" y="245"/>
                    </a:lnTo>
                    <a:lnTo>
                      <a:pt x="179" y="213"/>
                    </a:lnTo>
                    <a:lnTo>
                      <a:pt x="203" y="180"/>
                    </a:lnTo>
                    <a:lnTo>
                      <a:pt x="261" y="281"/>
                    </a:lnTo>
                    <a:lnTo>
                      <a:pt x="287" y="285"/>
                    </a:lnTo>
                    <a:lnTo>
                      <a:pt x="329" y="237"/>
                    </a:lnTo>
                    <a:lnTo>
                      <a:pt x="378" y="237"/>
                    </a:lnTo>
                    <a:lnTo>
                      <a:pt x="443" y="342"/>
                    </a:lnTo>
                    <a:lnTo>
                      <a:pt x="486" y="334"/>
                    </a:lnTo>
                    <a:lnTo>
                      <a:pt x="512" y="387"/>
                    </a:lnTo>
                    <a:lnTo>
                      <a:pt x="544" y="369"/>
                    </a:lnTo>
                    <a:lnTo>
                      <a:pt x="544" y="327"/>
                    </a:lnTo>
                    <a:lnTo>
                      <a:pt x="523" y="313"/>
                    </a:lnTo>
                    <a:lnTo>
                      <a:pt x="580" y="203"/>
                    </a:lnTo>
                    <a:lnTo>
                      <a:pt x="539" y="144"/>
                    </a:lnTo>
                    <a:lnTo>
                      <a:pt x="501" y="70"/>
                    </a:lnTo>
                    <a:lnTo>
                      <a:pt x="413" y="36"/>
                    </a:lnTo>
                    <a:lnTo>
                      <a:pt x="399" y="0"/>
                    </a:lnTo>
                    <a:close/>
                  </a:path>
                </a:pathLst>
              </a:custGeom>
              <a:grpFill/>
              <a:ln w="12700">
                <a:noFill/>
                <a:round/>
                <a:headEnd/>
                <a:tailEnd/>
              </a:ln>
            </p:spPr>
            <p:txBody>
              <a:bodyPr/>
              <a:lstStyle/>
              <a:p>
                <a:pPr>
                  <a:defRPr/>
                </a:pPr>
                <a:endParaRPr lang="en-US"/>
              </a:p>
            </p:txBody>
          </p:sp>
          <p:sp>
            <p:nvSpPr>
              <p:cNvPr id="674" name="Freeform 21"/>
              <p:cNvSpPr>
                <a:spLocks noChangeAspect="1"/>
              </p:cNvSpPr>
              <p:nvPr/>
            </p:nvSpPr>
            <p:spPr bwMode="gray">
              <a:xfrm>
                <a:off x="2008226" y="2568264"/>
                <a:ext cx="350359" cy="418827"/>
              </a:xfrm>
              <a:custGeom>
                <a:avLst/>
                <a:gdLst>
                  <a:gd name="T0" fmla="*/ 235 w 407"/>
                  <a:gd name="T1" fmla="*/ 0 h 447"/>
                  <a:gd name="T2" fmla="*/ 186 w 407"/>
                  <a:gd name="T3" fmla="*/ 0 h 447"/>
                  <a:gd name="T4" fmla="*/ 144 w 407"/>
                  <a:gd name="T5" fmla="*/ 48 h 447"/>
                  <a:gd name="T6" fmla="*/ 115 w 407"/>
                  <a:gd name="T7" fmla="*/ 44 h 447"/>
                  <a:gd name="T8" fmla="*/ 76 w 407"/>
                  <a:gd name="T9" fmla="*/ 50 h 447"/>
                  <a:gd name="T10" fmla="*/ 76 w 407"/>
                  <a:gd name="T11" fmla="*/ 120 h 447"/>
                  <a:gd name="T12" fmla="*/ 11 w 407"/>
                  <a:gd name="T13" fmla="*/ 202 h 447"/>
                  <a:gd name="T14" fmla="*/ 22 w 407"/>
                  <a:gd name="T15" fmla="*/ 255 h 447"/>
                  <a:gd name="T16" fmla="*/ 0 w 407"/>
                  <a:gd name="T17" fmla="*/ 270 h 447"/>
                  <a:gd name="T18" fmla="*/ 0 w 407"/>
                  <a:gd name="T19" fmla="*/ 360 h 447"/>
                  <a:gd name="T20" fmla="*/ 60 w 407"/>
                  <a:gd name="T21" fmla="*/ 375 h 447"/>
                  <a:gd name="T22" fmla="*/ 68 w 407"/>
                  <a:gd name="T23" fmla="*/ 404 h 447"/>
                  <a:gd name="T24" fmla="*/ 255 w 407"/>
                  <a:gd name="T25" fmla="*/ 447 h 447"/>
                  <a:gd name="T26" fmla="*/ 249 w 407"/>
                  <a:gd name="T27" fmla="*/ 400 h 447"/>
                  <a:gd name="T28" fmla="*/ 285 w 407"/>
                  <a:gd name="T29" fmla="*/ 407 h 447"/>
                  <a:gd name="T30" fmla="*/ 323 w 407"/>
                  <a:gd name="T31" fmla="*/ 386 h 447"/>
                  <a:gd name="T32" fmla="*/ 366 w 407"/>
                  <a:gd name="T33" fmla="*/ 286 h 447"/>
                  <a:gd name="T34" fmla="*/ 407 w 407"/>
                  <a:gd name="T35" fmla="*/ 264 h 447"/>
                  <a:gd name="T36" fmla="*/ 393 w 407"/>
                  <a:gd name="T37" fmla="*/ 202 h 447"/>
                  <a:gd name="T38" fmla="*/ 404 w 407"/>
                  <a:gd name="T39" fmla="*/ 177 h 447"/>
                  <a:gd name="T40" fmla="*/ 401 w 407"/>
                  <a:gd name="T41" fmla="*/ 132 h 447"/>
                  <a:gd name="T42" fmla="*/ 369 w 407"/>
                  <a:gd name="T43" fmla="*/ 150 h 447"/>
                  <a:gd name="T44" fmla="*/ 343 w 407"/>
                  <a:gd name="T45" fmla="*/ 97 h 447"/>
                  <a:gd name="T46" fmla="*/ 296 w 407"/>
                  <a:gd name="T47" fmla="*/ 105 h 447"/>
                  <a:gd name="T48" fmla="*/ 261 w 407"/>
                  <a:gd name="T49" fmla="*/ 42 h 447"/>
                  <a:gd name="T50" fmla="*/ 235 w 407"/>
                  <a:gd name="T51" fmla="*/ 0 h 447"/>
                  <a:gd name="T52" fmla="*/ 235 w 407"/>
                  <a:gd name="T53" fmla="*/ 0 h 4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7"/>
                  <a:gd name="T82" fmla="*/ 0 h 447"/>
                  <a:gd name="T83" fmla="*/ 407 w 407"/>
                  <a:gd name="T84" fmla="*/ 447 h 4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7" h="447">
                    <a:moveTo>
                      <a:pt x="235" y="0"/>
                    </a:moveTo>
                    <a:lnTo>
                      <a:pt x="186" y="0"/>
                    </a:lnTo>
                    <a:lnTo>
                      <a:pt x="144" y="48"/>
                    </a:lnTo>
                    <a:lnTo>
                      <a:pt x="115" y="44"/>
                    </a:lnTo>
                    <a:lnTo>
                      <a:pt x="76" y="50"/>
                    </a:lnTo>
                    <a:lnTo>
                      <a:pt x="76" y="120"/>
                    </a:lnTo>
                    <a:lnTo>
                      <a:pt x="11" y="202"/>
                    </a:lnTo>
                    <a:lnTo>
                      <a:pt x="22" y="255"/>
                    </a:lnTo>
                    <a:lnTo>
                      <a:pt x="0" y="270"/>
                    </a:lnTo>
                    <a:lnTo>
                      <a:pt x="0" y="360"/>
                    </a:lnTo>
                    <a:lnTo>
                      <a:pt x="60" y="375"/>
                    </a:lnTo>
                    <a:lnTo>
                      <a:pt x="68" y="404"/>
                    </a:lnTo>
                    <a:lnTo>
                      <a:pt x="255" y="447"/>
                    </a:lnTo>
                    <a:lnTo>
                      <a:pt x="249" y="400"/>
                    </a:lnTo>
                    <a:lnTo>
                      <a:pt x="285" y="407"/>
                    </a:lnTo>
                    <a:lnTo>
                      <a:pt x="323" y="386"/>
                    </a:lnTo>
                    <a:lnTo>
                      <a:pt x="366" y="286"/>
                    </a:lnTo>
                    <a:lnTo>
                      <a:pt x="407" y="264"/>
                    </a:lnTo>
                    <a:lnTo>
                      <a:pt x="393" y="202"/>
                    </a:lnTo>
                    <a:lnTo>
                      <a:pt x="404" y="177"/>
                    </a:lnTo>
                    <a:lnTo>
                      <a:pt x="401" y="132"/>
                    </a:lnTo>
                    <a:lnTo>
                      <a:pt x="369" y="150"/>
                    </a:lnTo>
                    <a:lnTo>
                      <a:pt x="343" y="97"/>
                    </a:lnTo>
                    <a:lnTo>
                      <a:pt x="296" y="105"/>
                    </a:lnTo>
                    <a:lnTo>
                      <a:pt x="261" y="42"/>
                    </a:lnTo>
                    <a:lnTo>
                      <a:pt x="235" y="0"/>
                    </a:lnTo>
                    <a:close/>
                  </a:path>
                </a:pathLst>
              </a:custGeom>
              <a:grpFill/>
              <a:ln w="12700">
                <a:noFill/>
                <a:round/>
                <a:headEnd/>
                <a:tailEnd/>
              </a:ln>
            </p:spPr>
            <p:txBody>
              <a:bodyPr/>
              <a:lstStyle/>
              <a:p>
                <a:pPr>
                  <a:defRPr/>
                </a:pPr>
                <a:endParaRPr lang="en-US"/>
              </a:p>
            </p:txBody>
          </p:sp>
          <p:sp>
            <p:nvSpPr>
              <p:cNvPr id="675" name="Freeform 22"/>
              <p:cNvSpPr>
                <a:spLocks noChangeAspect="1"/>
              </p:cNvSpPr>
              <p:nvPr/>
            </p:nvSpPr>
            <p:spPr bwMode="gray">
              <a:xfrm>
                <a:off x="2336148" y="2353241"/>
                <a:ext cx="350359" cy="450613"/>
              </a:xfrm>
              <a:custGeom>
                <a:avLst/>
                <a:gdLst>
                  <a:gd name="T0" fmla="*/ 243 w 407"/>
                  <a:gd name="T1" fmla="*/ 0 h 483"/>
                  <a:gd name="T2" fmla="*/ 174 w 407"/>
                  <a:gd name="T3" fmla="*/ 105 h 483"/>
                  <a:gd name="T4" fmla="*/ 130 w 407"/>
                  <a:gd name="T5" fmla="*/ 75 h 483"/>
                  <a:gd name="T6" fmla="*/ 15 w 407"/>
                  <a:gd name="T7" fmla="*/ 137 h 483"/>
                  <a:gd name="T8" fmla="*/ 53 w 407"/>
                  <a:gd name="T9" fmla="*/ 198 h 483"/>
                  <a:gd name="T10" fmla="*/ 0 w 407"/>
                  <a:gd name="T11" fmla="*/ 306 h 483"/>
                  <a:gd name="T12" fmla="*/ 19 w 407"/>
                  <a:gd name="T13" fmla="*/ 321 h 483"/>
                  <a:gd name="T14" fmla="*/ 19 w 407"/>
                  <a:gd name="T15" fmla="*/ 364 h 483"/>
                  <a:gd name="T16" fmla="*/ 24 w 407"/>
                  <a:gd name="T17" fmla="*/ 407 h 483"/>
                  <a:gd name="T18" fmla="*/ 82 w 407"/>
                  <a:gd name="T19" fmla="*/ 407 h 483"/>
                  <a:gd name="T20" fmla="*/ 148 w 407"/>
                  <a:gd name="T21" fmla="*/ 483 h 483"/>
                  <a:gd name="T22" fmla="*/ 223 w 407"/>
                  <a:gd name="T23" fmla="*/ 467 h 483"/>
                  <a:gd name="T24" fmla="*/ 348 w 407"/>
                  <a:gd name="T25" fmla="*/ 418 h 483"/>
                  <a:gd name="T26" fmla="*/ 400 w 407"/>
                  <a:gd name="T27" fmla="*/ 326 h 483"/>
                  <a:gd name="T28" fmla="*/ 407 w 407"/>
                  <a:gd name="T29" fmla="*/ 257 h 483"/>
                  <a:gd name="T30" fmla="*/ 339 w 407"/>
                  <a:gd name="T31" fmla="*/ 227 h 483"/>
                  <a:gd name="T32" fmla="*/ 303 w 407"/>
                  <a:gd name="T33" fmla="*/ 151 h 483"/>
                  <a:gd name="T34" fmla="*/ 268 w 407"/>
                  <a:gd name="T35" fmla="*/ 130 h 483"/>
                  <a:gd name="T36" fmla="*/ 281 w 407"/>
                  <a:gd name="T37" fmla="*/ 97 h 483"/>
                  <a:gd name="T38" fmla="*/ 243 w 407"/>
                  <a:gd name="T39" fmla="*/ 0 h 483"/>
                  <a:gd name="T40" fmla="*/ 243 w 407"/>
                  <a:gd name="T41" fmla="*/ 0 h 4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7"/>
                  <a:gd name="T64" fmla="*/ 0 h 483"/>
                  <a:gd name="T65" fmla="*/ 407 w 407"/>
                  <a:gd name="T66" fmla="*/ 483 h 4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7" h="483">
                    <a:moveTo>
                      <a:pt x="243" y="0"/>
                    </a:moveTo>
                    <a:lnTo>
                      <a:pt x="174" y="105"/>
                    </a:lnTo>
                    <a:lnTo>
                      <a:pt x="130" y="75"/>
                    </a:lnTo>
                    <a:lnTo>
                      <a:pt x="15" y="137"/>
                    </a:lnTo>
                    <a:lnTo>
                      <a:pt x="53" y="198"/>
                    </a:lnTo>
                    <a:lnTo>
                      <a:pt x="0" y="306"/>
                    </a:lnTo>
                    <a:lnTo>
                      <a:pt x="19" y="321"/>
                    </a:lnTo>
                    <a:lnTo>
                      <a:pt x="19" y="364"/>
                    </a:lnTo>
                    <a:lnTo>
                      <a:pt x="24" y="407"/>
                    </a:lnTo>
                    <a:lnTo>
                      <a:pt x="82" y="407"/>
                    </a:lnTo>
                    <a:lnTo>
                      <a:pt x="148" y="483"/>
                    </a:lnTo>
                    <a:lnTo>
                      <a:pt x="223" y="467"/>
                    </a:lnTo>
                    <a:lnTo>
                      <a:pt x="348" y="418"/>
                    </a:lnTo>
                    <a:lnTo>
                      <a:pt x="400" y="326"/>
                    </a:lnTo>
                    <a:lnTo>
                      <a:pt x="407" y="257"/>
                    </a:lnTo>
                    <a:lnTo>
                      <a:pt x="339" y="227"/>
                    </a:lnTo>
                    <a:lnTo>
                      <a:pt x="303" y="151"/>
                    </a:lnTo>
                    <a:lnTo>
                      <a:pt x="268" y="130"/>
                    </a:lnTo>
                    <a:lnTo>
                      <a:pt x="281" y="97"/>
                    </a:lnTo>
                    <a:lnTo>
                      <a:pt x="243" y="0"/>
                    </a:lnTo>
                    <a:close/>
                  </a:path>
                </a:pathLst>
              </a:custGeom>
              <a:grpFill/>
              <a:ln w="12700">
                <a:noFill/>
                <a:round/>
                <a:headEnd/>
                <a:tailEnd/>
              </a:ln>
            </p:spPr>
            <p:txBody>
              <a:bodyPr/>
              <a:lstStyle/>
              <a:p>
                <a:pPr>
                  <a:defRPr/>
                </a:pPr>
                <a:endParaRPr lang="en-US"/>
              </a:p>
            </p:txBody>
          </p:sp>
          <p:sp>
            <p:nvSpPr>
              <p:cNvPr id="676" name="Freeform 23"/>
              <p:cNvSpPr>
                <a:spLocks noChangeAspect="1"/>
              </p:cNvSpPr>
              <p:nvPr/>
            </p:nvSpPr>
            <p:spPr bwMode="gray">
              <a:xfrm>
                <a:off x="2574323" y="2222358"/>
                <a:ext cx="267515" cy="138362"/>
              </a:xfrm>
              <a:custGeom>
                <a:avLst/>
                <a:gdLst>
                  <a:gd name="T0" fmla="*/ 308 w 308"/>
                  <a:gd name="T1" fmla="*/ 73 h 149"/>
                  <a:gd name="T2" fmla="*/ 197 w 308"/>
                  <a:gd name="T3" fmla="*/ 18 h 149"/>
                  <a:gd name="T4" fmla="*/ 62 w 308"/>
                  <a:gd name="T5" fmla="*/ 26 h 149"/>
                  <a:gd name="T6" fmla="*/ 41 w 308"/>
                  <a:gd name="T7" fmla="*/ 3 h 149"/>
                  <a:gd name="T8" fmla="*/ 22 w 308"/>
                  <a:gd name="T9" fmla="*/ 0 h 149"/>
                  <a:gd name="T10" fmla="*/ 0 w 308"/>
                  <a:gd name="T11" fmla="*/ 71 h 149"/>
                  <a:gd name="T12" fmla="*/ 159 w 308"/>
                  <a:gd name="T13" fmla="*/ 117 h 149"/>
                  <a:gd name="T14" fmla="*/ 188 w 308"/>
                  <a:gd name="T15" fmla="*/ 149 h 149"/>
                  <a:gd name="T16" fmla="*/ 307 w 308"/>
                  <a:gd name="T17" fmla="*/ 103 h 149"/>
                  <a:gd name="T18" fmla="*/ 308 w 308"/>
                  <a:gd name="T19" fmla="*/ 73 h 149"/>
                  <a:gd name="T20" fmla="*/ 308 w 308"/>
                  <a:gd name="T21" fmla="*/ 73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8"/>
                  <a:gd name="T34" fmla="*/ 0 h 149"/>
                  <a:gd name="T35" fmla="*/ 308 w 308"/>
                  <a:gd name="T36" fmla="*/ 149 h 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8" h="149">
                    <a:moveTo>
                      <a:pt x="308" y="73"/>
                    </a:moveTo>
                    <a:lnTo>
                      <a:pt x="197" y="18"/>
                    </a:lnTo>
                    <a:lnTo>
                      <a:pt x="62" y="26"/>
                    </a:lnTo>
                    <a:lnTo>
                      <a:pt x="41" y="3"/>
                    </a:lnTo>
                    <a:lnTo>
                      <a:pt x="22" y="0"/>
                    </a:lnTo>
                    <a:lnTo>
                      <a:pt x="0" y="71"/>
                    </a:lnTo>
                    <a:lnTo>
                      <a:pt x="159" y="117"/>
                    </a:lnTo>
                    <a:lnTo>
                      <a:pt x="188" y="149"/>
                    </a:lnTo>
                    <a:lnTo>
                      <a:pt x="307" y="103"/>
                    </a:lnTo>
                    <a:lnTo>
                      <a:pt x="308" y="73"/>
                    </a:lnTo>
                    <a:close/>
                  </a:path>
                </a:pathLst>
              </a:custGeom>
              <a:grpFill/>
              <a:ln w="12700">
                <a:noFill/>
                <a:round/>
                <a:headEnd/>
                <a:tailEnd/>
              </a:ln>
            </p:spPr>
            <p:txBody>
              <a:bodyPr/>
              <a:lstStyle/>
              <a:p>
                <a:pPr>
                  <a:defRPr/>
                </a:pPr>
                <a:endParaRPr lang="en-US"/>
              </a:p>
            </p:txBody>
          </p:sp>
          <p:sp>
            <p:nvSpPr>
              <p:cNvPr id="677" name="Freeform 24"/>
              <p:cNvSpPr>
                <a:spLocks noChangeAspect="1"/>
              </p:cNvSpPr>
              <p:nvPr/>
            </p:nvSpPr>
            <p:spPr bwMode="gray">
              <a:xfrm>
                <a:off x="2525998" y="2284060"/>
                <a:ext cx="231271" cy="295422"/>
              </a:xfrm>
              <a:custGeom>
                <a:avLst/>
                <a:gdLst>
                  <a:gd name="T0" fmla="*/ 58 w 268"/>
                  <a:gd name="T1" fmla="*/ 0 h 316"/>
                  <a:gd name="T2" fmla="*/ 0 w 268"/>
                  <a:gd name="T3" fmla="*/ 41 h 316"/>
                  <a:gd name="T4" fmla="*/ 23 w 268"/>
                  <a:gd name="T5" fmla="*/ 76 h 316"/>
                  <a:gd name="T6" fmla="*/ 61 w 268"/>
                  <a:gd name="T7" fmla="*/ 171 h 316"/>
                  <a:gd name="T8" fmla="*/ 46 w 268"/>
                  <a:gd name="T9" fmla="*/ 204 h 316"/>
                  <a:gd name="T10" fmla="*/ 84 w 268"/>
                  <a:gd name="T11" fmla="*/ 225 h 316"/>
                  <a:gd name="T12" fmla="*/ 119 w 268"/>
                  <a:gd name="T13" fmla="*/ 304 h 316"/>
                  <a:gd name="T14" fmla="*/ 154 w 268"/>
                  <a:gd name="T15" fmla="*/ 316 h 316"/>
                  <a:gd name="T16" fmla="*/ 210 w 268"/>
                  <a:gd name="T17" fmla="*/ 173 h 316"/>
                  <a:gd name="T18" fmla="*/ 268 w 268"/>
                  <a:gd name="T19" fmla="*/ 171 h 316"/>
                  <a:gd name="T20" fmla="*/ 219 w 268"/>
                  <a:gd name="T21" fmla="*/ 109 h 316"/>
                  <a:gd name="T22" fmla="*/ 245 w 268"/>
                  <a:gd name="T23" fmla="*/ 82 h 316"/>
                  <a:gd name="T24" fmla="*/ 216 w 268"/>
                  <a:gd name="T25" fmla="*/ 50 h 316"/>
                  <a:gd name="T26" fmla="*/ 58 w 268"/>
                  <a:gd name="T27" fmla="*/ 0 h 316"/>
                  <a:gd name="T28" fmla="*/ 58 w 268"/>
                  <a:gd name="T29" fmla="*/ 0 h 3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
                  <a:gd name="T46" fmla="*/ 0 h 316"/>
                  <a:gd name="T47" fmla="*/ 268 w 268"/>
                  <a:gd name="T48" fmla="*/ 316 h 3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 h="316">
                    <a:moveTo>
                      <a:pt x="58" y="0"/>
                    </a:moveTo>
                    <a:lnTo>
                      <a:pt x="0" y="41"/>
                    </a:lnTo>
                    <a:lnTo>
                      <a:pt x="23" y="76"/>
                    </a:lnTo>
                    <a:lnTo>
                      <a:pt x="61" y="171"/>
                    </a:lnTo>
                    <a:lnTo>
                      <a:pt x="46" y="204"/>
                    </a:lnTo>
                    <a:lnTo>
                      <a:pt x="84" y="225"/>
                    </a:lnTo>
                    <a:lnTo>
                      <a:pt x="119" y="304"/>
                    </a:lnTo>
                    <a:lnTo>
                      <a:pt x="154" y="316"/>
                    </a:lnTo>
                    <a:lnTo>
                      <a:pt x="210" y="173"/>
                    </a:lnTo>
                    <a:lnTo>
                      <a:pt x="268" y="171"/>
                    </a:lnTo>
                    <a:lnTo>
                      <a:pt x="219" y="109"/>
                    </a:lnTo>
                    <a:lnTo>
                      <a:pt x="245" y="82"/>
                    </a:lnTo>
                    <a:lnTo>
                      <a:pt x="216" y="50"/>
                    </a:lnTo>
                    <a:lnTo>
                      <a:pt x="58" y="0"/>
                    </a:lnTo>
                    <a:close/>
                  </a:path>
                </a:pathLst>
              </a:custGeom>
              <a:grpFill/>
              <a:ln w="12700">
                <a:noFill/>
                <a:round/>
                <a:headEnd/>
                <a:tailEnd/>
              </a:ln>
            </p:spPr>
            <p:txBody>
              <a:bodyPr/>
              <a:lstStyle/>
              <a:p>
                <a:pPr>
                  <a:defRPr/>
                </a:pPr>
                <a:endParaRPr lang="en-US"/>
              </a:p>
            </p:txBody>
          </p:sp>
          <p:sp>
            <p:nvSpPr>
              <p:cNvPr id="678" name="Freeform 25"/>
              <p:cNvSpPr>
                <a:spLocks noChangeAspect="1"/>
              </p:cNvSpPr>
              <p:nvPr/>
            </p:nvSpPr>
            <p:spPr bwMode="gray">
              <a:xfrm>
                <a:off x="2803869" y="2272841"/>
                <a:ext cx="305485" cy="458092"/>
              </a:xfrm>
              <a:custGeom>
                <a:avLst/>
                <a:gdLst>
                  <a:gd name="T0" fmla="*/ 42 w 352"/>
                  <a:gd name="T1" fmla="*/ 17 h 488"/>
                  <a:gd name="T2" fmla="*/ 41 w 352"/>
                  <a:gd name="T3" fmla="*/ 47 h 488"/>
                  <a:gd name="T4" fmla="*/ 51 w 352"/>
                  <a:gd name="T5" fmla="*/ 139 h 488"/>
                  <a:gd name="T6" fmla="*/ 48 w 352"/>
                  <a:gd name="T7" fmla="*/ 192 h 488"/>
                  <a:gd name="T8" fmla="*/ 33 w 352"/>
                  <a:gd name="T9" fmla="*/ 285 h 488"/>
                  <a:gd name="T10" fmla="*/ 0 w 352"/>
                  <a:gd name="T11" fmla="*/ 394 h 488"/>
                  <a:gd name="T12" fmla="*/ 27 w 352"/>
                  <a:gd name="T13" fmla="*/ 443 h 488"/>
                  <a:gd name="T14" fmla="*/ 3 w 352"/>
                  <a:gd name="T15" fmla="*/ 488 h 488"/>
                  <a:gd name="T16" fmla="*/ 167 w 352"/>
                  <a:gd name="T17" fmla="*/ 458 h 488"/>
                  <a:gd name="T18" fmla="*/ 197 w 352"/>
                  <a:gd name="T19" fmla="*/ 376 h 488"/>
                  <a:gd name="T20" fmla="*/ 238 w 352"/>
                  <a:gd name="T21" fmla="*/ 348 h 488"/>
                  <a:gd name="T22" fmla="*/ 320 w 352"/>
                  <a:gd name="T23" fmla="*/ 348 h 488"/>
                  <a:gd name="T24" fmla="*/ 319 w 352"/>
                  <a:gd name="T25" fmla="*/ 285 h 488"/>
                  <a:gd name="T26" fmla="*/ 352 w 352"/>
                  <a:gd name="T27" fmla="*/ 245 h 488"/>
                  <a:gd name="T28" fmla="*/ 314 w 352"/>
                  <a:gd name="T29" fmla="*/ 161 h 488"/>
                  <a:gd name="T30" fmla="*/ 349 w 352"/>
                  <a:gd name="T31" fmla="*/ 137 h 488"/>
                  <a:gd name="T32" fmla="*/ 337 w 352"/>
                  <a:gd name="T33" fmla="*/ 123 h 488"/>
                  <a:gd name="T34" fmla="*/ 250 w 352"/>
                  <a:gd name="T35" fmla="*/ 67 h 488"/>
                  <a:gd name="T36" fmla="*/ 206 w 352"/>
                  <a:gd name="T37" fmla="*/ 0 h 488"/>
                  <a:gd name="T38" fmla="*/ 102 w 352"/>
                  <a:gd name="T39" fmla="*/ 23 h 488"/>
                  <a:gd name="T40" fmla="*/ 42 w 352"/>
                  <a:gd name="T41" fmla="*/ 17 h 488"/>
                  <a:gd name="T42" fmla="*/ 42 w 352"/>
                  <a:gd name="T43" fmla="*/ 17 h 4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2"/>
                  <a:gd name="T67" fmla="*/ 0 h 488"/>
                  <a:gd name="T68" fmla="*/ 352 w 352"/>
                  <a:gd name="T69" fmla="*/ 488 h 4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2" h="488">
                    <a:moveTo>
                      <a:pt x="42" y="17"/>
                    </a:moveTo>
                    <a:lnTo>
                      <a:pt x="41" y="47"/>
                    </a:lnTo>
                    <a:lnTo>
                      <a:pt x="51" y="139"/>
                    </a:lnTo>
                    <a:lnTo>
                      <a:pt x="48" y="192"/>
                    </a:lnTo>
                    <a:lnTo>
                      <a:pt x="33" y="285"/>
                    </a:lnTo>
                    <a:lnTo>
                      <a:pt x="0" y="394"/>
                    </a:lnTo>
                    <a:lnTo>
                      <a:pt x="27" y="443"/>
                    </a:lnTo>
                    <a:lnTo>
                      <a:pt x="3" y="488"/>
                    </a:lnTo>
                    <a:lnTo>
                      <a:pt x="167" y="458"/>
                    </a:lnTo>
                    <a:lnTo>
                      <a:pt x="197" y="376"/>
                    </a:lnTo>
                    <a:lnTo>
                      <a:pt x="238" y="348"/>
                    </a:lnTo>
                    <a:lnTo>
                      <a:pt x="320" y="348"/>
                    </a:lnTo>
                    <a:lnTo>
                      <a:pt x="319" y="285"/>
                    </a:lnTo>
                    <a:lnTo>
                      <a:pt x="352" y="245"/>
                    </a:lnTo>
                    <a:lnTo>
                      <a:pt x="314" y="161"/>
                    </a:lnTo>
                    <a:lnTo>
                      <a:pt x="349" y="137"/>
                    </a:lnTo>
                    <a:lnTo>
                      <a:pt x="337" y="123"/>
                    </a:lnTo>
                    <a:lnTo>
                      <a:pt x="250" y="67"/>
                    </a:lnTo>
                    <a:lnTo>
                      <a:pt x="206" y="0"/>
                    </a:lnTo>
                    <a:lnTo>
                      <a:pt x="102" y="23"/>
                    </a:lnTo>
                    <a:lnTo>
                      <a:pt x="42" y="17"/>
                    </a:lnTo>
                    <a:close/>
                  </a:path>
                </a:pathLst>
              </a:custGeom>
              <a:grpFill/>
              <a:ln w="12700">
                <a:noFill/>
                <a:round/>
                <a:headEnd/>
                <a:tailEnd/>
              </a:ln>
            </p:spPr>
            <p:txBody>
              <a:bodyPr/>
              <a:lstStyle/>
              <a:p>
                <a:pPr>
                  <a:defRPr/>
                </a:pPr>
                <a:endParaRPr lang="en-US"/>
              </a:p>
            </p:txBody>
          </p:sp>
          <p:sp>
            <p:nvSpPr>
              <p:cNvPr id="679" name="Freeform 26"/>
              <p:cNvSpPr>
                <a:spLocks noChangeAspect="1"/>
              </p:cNvSpPr>
              <p:nvPr/>
            </p:nvSpPr>
            <p:spPr bwMode="gray">
              <a:xfrm>
                <a:off x="3080014" y="2457948"/>
                <a:ext cx="410766" cy="345906"/>
              </a:xfrm>
              <a:custGeom>
                <a:avLst/>
                <a:gdLst>
                  <a:gd name="T0" fmla="*/ 33 w 477"/>
                  <a:gd name="T1" fmla="*/ 51 h 370"/>
                  <a:gd name="T2" fmla="*/ 0 w 477"/>
                  <a:gd name="T3" fmla="*/ 85 h 370"/>
                  <a:gd name="T4" fmla="*/ 0 w 477"/>
                  <a:gd name="T5" fmla="*/ 150 h 370"/>
                  <a:gd name="T6" fmla="*/ 49 w 477"/>
                  <a:gd name="T7" fmla="*/ 173 h 370"/>
                  <a:gd name="T8" fmla="*/ 85 w 477"/>
                  <a:gd name="T9" fmla="*/ 277 h 370"/>
                  <a:gd name="T10" fmla="*/ 112 w 477"/>
                  <a:gd name="T11" fmla="*/ 256 h 370"/>
                  <a:gd name="T12" fmla="*/ 164 w 477"/>
                  <a:gd name="T13" fmla="*/ 348 h 370"/>
                  <a:gd name="T14" fmla="*/ 241 w 477"/>
                  <a:gd name="T15" fmla="*/ 370 h 370"/>
                  <a:gd name="T16" fmla="*/ 437 w 477"/>
                  <a:gd name="T17" fmla="*/ 313 h 370"/>
                  <a:gd name="T18" fmla="*/ 477 w 477"/>
                  <a:gd name="T19" fmla="*/ 277 h 370"/>
                  <a:gd name="T20" fmla="*/ 477 w 477"/>
                  <a:gd name="T21" fmla="*/ 208 h 370"/>
                  <a:gd name="T22" fmla="*/ 416 w 477"/>
                  <a:gd name="T23" fmla="*/ 114 h 370"/>
                  <a:gd name="T24" fmla="*/ 416 w 477"/>
                  <a:gd name="T25" fmla="*/ 74 h 370"/>
                  <a:gd name="T26" fmla="*/ 328 w 477"/>
                  <a:gd name="T27" fmla="*/ 55 h 370"/>
                  <a:gd name="T28" fmla="*/ 298 w 477"/>
                  <a:gd name="T29" fmla="*/ 0 h 370"/>
                  <a:gd name="T30" fmla="*/ 211 w 477"/>
                  <a:gd name="T31" fmla="*/ 0 h 370"/>
                  <a:gd name="T32" fmla="*/ 153 w 477"/>
                  <a:gd name="T33" fmla="*/ 82 h 370"/>
                  <a:gd name="T34" fmla="*/ 91 w 477"/>
                  <a:gd name="T35" fmla="*/ 82 h 370"/>
                  <a:gd name="T36" fmla="*/ 33 w 477"/>
                  <a:gd name="T37" fmla="*/ 51 h 370"/>
                  <a:gd name="T38" fmla="*/ 33 w 477"/>
                  <a:gd name="T39" fmla="*/ 51 h 3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7"/>
                  <a:gd name="T61" fmla="*/ 0 h 370"/>
                  <a:gd name="T62" fmla="*/ 477 w 477"/>
                  <a:gd name="T63" fmla="*/ 370 h 3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7" h="370">
                    <a:moveTo>
                      <a:pt x="33" y="51"/>
                    </a:moveTo>
                    <a:lnTo>
                      <a:pt x="0" y="85"/>
                    </a:lnTo>
                    <a:lnTo>
                      <a:pt x="0" y="150"/>
                    </a:lnTo>
                    <a:lnTo>
                      <a:pt x="49" y="173"/>
                    </a:lnTo>
                    <a:lnTo>
                      <a:pt x="85" y="277"/>
                    </a:lnTo>
                    <a:lnTo>
                      <a:pt x="112" y="256"/>
                    </a:lnTo>
                    <a:lnTo>
                      <a:pt x="164" y="348"/>
                    </a:lnTo>
                    <a:lnTo>
                      <a:pt x="241" y="370"/>
                    </a:lnTo>
                    <a:lnTo>
                      <a:pt x="437" y="313"/>
                    </a:lnTo>
                    <a:lnTo>
                      <a:pt x="477" y="277"/>
                    </a:lnTo>
                    <a:lnTo>
                      <a:pt x="477" y="208"/>
                    </a:lnTo>
                    <a:lnTo>
                      <a:pt x="416" y="114"/>
                    </a:lnTo>
                    <a:lnTo>
                      <a:pt x="416" y="74"/>
                    </a:lnTo>
                    <a:lnTo>
                      <a:pt x="328" y="55"/>
                    </a:lnTo>
                    <a:lnTo>
                      <a:pt x="298" y="0"/>
                    </a:lnTo>
                    <a:lnTo>
                      <a:pt x="211" y="0"/>
                    </a:lnTo>
                    <a:lnTo>
                      <a:pt x="153" y="82"/>
                    </a:lnTo>
                    <a:lnTo>
                      <a:pt x="91" y="82"/>
                    </a:lnTo>
                    <a:lnTo>
                      <a:pt x="33" y="51"/>
                    </a:lnTo>
                    <a:close/>
                  </a:path>
                </a:pathLst>
              </a:custGeom>
              <a:grpFill/>
              <a:ln w="12700">
                <a:noFill/>
                <a:round/>
                <a:headEnd/>
                <a:tailEnd/>
              </a:ln>
            </p:spPr>
            <p:txBody>
              <a:bodyPr/>
              <a:lstStyle/>
              <a:p>
                <a:pPr>
                  <a:defRPr/>
                </a:pPr>
                <a:endParaRPr lang="en-US"/>
              </a:p>
            </p:txBody>
          </p:sp>
          <p:sp>
            <p:nvSpPr>
              <p:cNvPr id="680" name="Freeform 27"/>
              <p:cNvSpPr>
                <a:spLocks noChangeAspect="1"/>
              </p:cNvSpPr>
              <p:nvPr/>
            </p:nvSpPr>
            <p:spPr bwMode="gray">
              <a:xfrm>
                <a:off x="2658893" y="2442990"/>
                <a:ext cx="188124" cy="215023"/>
              </a:xfrm>
              <a:custGeom>
                <a:avLst/>
                <a:gdLst>
                  <a:gd name="T0" fmla="*/ 117 w 217"/>
                  <a:gd name="T1" fmla="*/ 5 h 229"/>
                  <a:gd name="T2" fmla="*/ 111 w 217"/>
                  <a:gd name="T3" fmla="*/ 0 h 229"/>
                  <a:gd name="T4" fmla="*/ 56 w 217"/>
                  <a:gd name="T5" fmla="*/ 0 h 229"/>
                  <a:gd name="T6" fmla="*/ 0 w 217"/>
                  <a:gd name="T7" fmla="*/ 145 h 229"/>
                  <a:gd name="T8" fmla="*/ 33 w 217"/>
                  <a:gd name="T9" fmla="*/ 162 h 229"/>
                  <a:gd name="T10" fmla="*/ 26 w 217"/>
                  <a:gd name="T11" fmla="*/ 229 h 229"/>
                  <a:gd name="T12" fmla="*/ 169 w 217"/>
                  <a:gd name="T13" fmla="*/ 212 h 229"/>
                  <a:gd name="T14" fmla="*/ 202 w 217"/>
                  <a:gd name="T15" fmla="*/ 101 h 229"/>
                  <a:gd name="T16" fmla="*/ 217 w 217"/>
                  <a:gd name="T17" fmla="*/ 10 h 229"/>
                  <a:gd name="T18" fmla="*/ 117 w 217"/>
                  <a:gd name="T19" fmla="*/ 5 h 229"/>
                  <a:gd name="T20" fmla="*/ 117 w 217"/>
                  <a:gd name="T21" fmla="*/ 5 h 2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7"/>
                  <a:gd name="T34" fmla="*/ 0 h 229"/>
                  <a:gd name="T35" fmla="*/ 217 w 217"/>
                  <a:gd name="T36" fmla="*/ 229 h 2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7" h="229">
                    <a:moveTo>
                      <a:pt x="117" y="5"/>
                    </a:moveTo>
                    <a:lnTo>
                      <a:pt x="111" y="0"/>
                    </a:lnTo>
                    <a:lnTo>
                      <a:pt x="56" y="0"/>
                    </a:lnTo>
                    <a:lnTo>
                      <a:pt x="0" y="145"/>
                    </a:lnTo>
                    <a:lnTo>
                      <a:pt x="33" y="162"/>
                    </a:lnTo>
                    <a:lnTo>
                      <a:pt x="26" y="229"/>
                    </a:lnTo>
                    <a:lnTo>
                      <a:pt x="169" y="212"/>
                    </a:lnTo>
                    <a:lnTo>
                      <a:pt x="202" y="101"/>
                    </a:lnTo>
                    <a:lnTo>
                      <a:pt x="217" y="10"/>
                    </a:lnTo>
                    <a:lnTo>
                      <a:pt x="117" y="5"/>
                    </a:lnTo>
                    <a:close/>
                  </a:path>
                </a:pathLst>
              </a:custGeom>
              <a:grpFill/>
              <a:ln w="12700">
                <a:noFill/>
                <a:round/>
                <a:headEnd/>
                <a:tailEnd/>
              </a:ln>
            </p:spPr>
            <p:txBody>
              <a:bodyPr/>
              <a:lstStyle/>
              <a:p>
                <a:pPr>
                  <a:defRPr/>
                </a:pPr>
                <a:endParaRPr lang="en-US"/>
              </a:p>
            </p:txBody>
          </p:sp>
          <p:sp>
            <p:nvSpPr>
              <p:cNvPr id="681" name="Freeform 28"/>
              <p:cNvSpPr>
                <a:spLocks noChangeAspect="1"/>
              </p:cNvSpPr>
              <p:nvPr/>
            </p:nvSpPr>
            <p:spPr bwMode="gray">
              <a:xfrm>
                <a:off x="2536353" y="2641185"/>
                <a:ext cx="471172" cy="370213"/>
              </a:xfrm>
              <a:custGeom>
                <a:avLst/>
                <a:gdLst>
                  <a:gd name="T0" fmla="*/ 168 w 546"/>
                  <a:gd name="T1" fmla="*/ 17 h 395"/>
                  <a:gd name="T2" fmla="*/ 113 w 546"/>
                  <a:gd name="T3" fmla="*/ 108 h 395"/>
                  <a:gd name="T4" fmla="*/ 0 w 546"/>
                  <a:gd name="T5" fmla="*/ 153 h 395"/>
                  <a:gd name="T6" fmla="*/ 24 w 546"/>
                  <a:gd name="T7" fmla="*/ 239 h 395"/>
                  <a:gd name="T8" fmla="*/ 75 w 546"/>
                  <a:gd name="T9" fmla="*/ 278 h 395"/>
                  <a:gd name="T10" fmla="*/ 86 w 546"/>
                  <a:gd name="T11" fmla="*/ 311 h 395"/>
                  <a:gd name="T12" fmla="*/ 198 w 546"/>
                  <a:gd name="T13" fmla="*/ 311 h 395"/>
                  <a:gd name="T14" fmla="*/ 256 w 546"/>
                  <a:gd name="T15" fmla="*/ 334 h 395"/>
                  <a:gd name="T16" fmla="*/ 324 w 546"/>
                  <a:gd name="T17" fmla="*/ 342 h 395"/>
                  <a:gd name="T18" fmla="*/ 396 w 546"/>
                  <a:gd name="T19" fmla="*/ 395 h 395"/>
                  <a:gd name="T20" fmla="*/ 499 w 546"/>
                  <a:gd name="T21" fmla="*/ 357 h 395"/>
                  <a:gd name="T22" fmla="*/ 446 w 546"/>
                  <a:gd name="T23" fmla="*/ 277 h 395"/>
                  <a:gd name="T24" fmla="*/ 511 w 546"/>
                  <a:gd name="T25" fmla="*/ 250 h 395"/>
                  <a:gd name="T26" fmla="*/ 496 w 546"/>
                  <a:gd name="T27" fmla="*/ 212 h 395"/>
                  <a:gd name="T28" fmla="*/ 546 w 546"/>
                  <a:gd name="T29" fmla="*/ 140 h 395"/>
                  <a:gd name="T30" fmla="*/ 478 w 546"/>
                  <a:gd name="T31" fmla="*/ 64 h 395"/>
                  <a:gd name="T32" fmla="*/ 314 w 546"/>
                  <a:gd name="T33" fmla="*/ 94 h 395"/>
                  <a:gd name="T34" fmla="*/ 338 w 546"/>
                  <a:gd name="T35" fmla="*/ 49 h 395"/>
                  <a:gd name="T36" fmla="*/ 314 w 546"/>
                  <a:gd name="T37" fmla="*/ 0 h 395"/>
                  <a:gd name="T38" fmla="*/ 168 w 546"/>
                  <a:gd name="T39" fmla="*/ 17 h 395"/>
                  <a:gd name="T40" fmla="*/ 168 w 546"/>
                  <a:gd name="T41" fmla="*/ 17 h 3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6"/>
                  <a:gd name="T64" fmla="*/ 0 h 395"/>
                  <a:gd name="T65" fmla="*/ 546 w 546"/>
                  <a:gd name="T66" fmla="*/ 395 h 3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6" h="395">
                    <a:moveTo>
                      <a:pt x="168" y="17"/>
                    </a:moveTo>
                    <a:lnTo>
                      <a:pt x="113" y="108"/>
                    </a:lnTo>
                    <a:lnTo>
                      <a:pt x="0" y="153"/>
                    </a:lnTo>
                    <a:lnTo>
                      <a:pt x="24" y="239"/>
                    </a:lnTo>
                    <a:lnTo>
                      <a:pt x="75" y="278"/>
                    </a:lnTo>
                    <a:lnTo>
                      <a:pt x="86" y="311"/>
                    </a:lnTo>
                    <a:lnTo>
                      <a:pt x="198" y="311"/>
                    </a:lnTo>
                    <a:lnTo>
                      <a:pt x="256" y="334"/>
                    </a:lnTo>
                    <a:lnTo>
                      <a:pt x="324" y="342"/>
                    </a:lnTo>
                    <a:lnTo>
                      <a:pt x="396" y="395"/>
                    </a:lnTo>
                    <a:lnTo>
                      <a:pt x="499" y="357"/>
                    </a:lnTo>
                    <a:lnTo>
                      <a:pt x="446" y="277"/>
                    </a:lnTo>
                    <a:lnTo>
                      <a:pt x="511" y="250"/>
                    </a:lnTo>
                    <a:lnTo>
                      <a:pt x="496" y="212"/>
                    </a:lnTo>
                    <a:lnTo>
                      <a:pt x="546" y="140"/>
                    </a:lnTo>
                    <a:lnTo>
                      <a:pt x="478" y="64"/>
                    </a:lnTo>
                    <a:lnTo>
                      <a:pt x="314" y="94"/>
                    </a:lnTo>
                    <a:lnTo>
                      <a:pt x="338" y="49"/>
                    </a:lnTo>
                    <a:lnTo>
                      <a:pt x="314" y="0"/>
                    </a:lnTo>
                    <a:lnTo>
                      <a:pt x="168" y="17"/>
                    </a:lnTo>
                    <a:close/>
                  </a:path>
                </a:pathLst>
              </a:custGeom>
              <a:grpFill/>
              <a:ln w="12700">
                <a:noFill/>
                <a:round/>
                <a:headEnd/>
                <a:tailEnd/>
              </a:ln>
            </p:spPr>
            <p:txBody>
              <a:bodyPr/>
              <a:lstStyle/>
              <a:p>
                <a:pPr>
                  <a:defRPr/>
                </a:pPr>
                <a:endParaRPr lang="en-US"/>
              </a:p>
            </p:txBody>
          </p:sp>
          <p:sp>
            <p:nvSpPr>
              <p:cNvPr id="682" name="Freeform 29"/>
              <p:cNvSpPr>
                <a:spLocks noChangeAspect="1"/>
              </p:cNvSpPr>
              <p:nvPr/>
            </p:nvSpPr>
            <p:spPr bwMode="gray">
              <a:xfrm>
                <a:off x="2921231" y="2598180"/>
                <a:ext cx="431476" cy="480529"/>
              </a:xfrm>
              <a:custGeom>
                <a:avLst/>
                <a:gdLst>
                  <a:gd name="T0" fmla="*/ 184 w 500"/>
                  <a:gd name="T1" fmla="*/ 0 h 513"/>
                  <a:gd name="T2" fmla="*/ 102 w 500"/>
                  <a:gd name="T3" fmla="*/ 0 h 513"/>
                  <a:gd name="T4" fmla="*/ 62 w 500"/>
                  <a:gd name="T5" fmla="*/ 26 h 513"/>
                  <a:gd name="T6" fmla="*/ 32 w 500"/>
                  <a:gd name="T7" fmla="*/ 110 h 513"/>
                  <a:gd name="T8" fmla="*/ 100 w 500"/>
                  <a:gd name="T9" fmla="*/ 186 h 513"/>
                  <a:gd name="T10" fmla="*/ 50 w 500"/>
                  <a:gd name="T11" fmla="*/ 258 h 513"/>
                  <a:gd name="T12" fmla="*/ 65 w 500"/>
                  <a:gd name="T13" fmla="*/ 296 h 513"/>
                  <a:gd name="T14" fmla="*/ 0 w 500"/>
                  <a:gd name="T15" fmla="*/ 323 h 513"/>
                  <a:gd name="T16" fmla="*/ 53 w 500"/>
                  <a:gd name="T17" fmla="*/ 403 h 513"/>
                  <a:gd name="T18" fmla="*/ 109 w 500"/>
                  <a:gd name="T19" fmla="*/ 403 h 513"/>
                  <a:gd name="T20" fmla="*/ 159 w 500"/>
                  <a:gd name="T21" fmla="*/ 437 h 513"/>
                  <a:gd name="T22" fmla="*/ 237 w 500"/>
                  <a:gd name="T23" fmla="*/ 410 h 513"/>
                  <a:gd name="T24" fmla="*/ 327 w 500"/>
                  <a:gd name="T25" fmla="*/ 477 h 513"/>
                  <a:gd name="T26" fmla="*/ 351 w 500"/>
                  <a:gd name="T27" fmla="*/ 465 h 513"/>
                  <a:gd name="T28" fmla="*/ 400 w 500"/>
                  <a:gd name="T29" fmla="*/ 513 h 513"/>
                  <a:gd name="T30" fmla="*/ 421 w 500"/>
                  <a:gd name="T31" fmla="*/ 500 h 513"/>
                  <a:gd name="T32" fmla="*/ 421 w 500"/>
                  <a:gd name="T33" fmla="*/ 467 h 513"/>
                  <a:gd name="T34" fmla="*/ 442 w 500"/>
                  <a:gd name="T35" fmla="*/ 458 h 513"/>
                  <a:gd name="T36" fmla="*/ 427 w 500"/>
                  <a:gd name="T37" fmla="*/ 414 h 513"/>
                  <a:gd name="T38" fmla="*/ 500 w 500"/>
                  <a:gd name="T39" fmla="*/ 286 h 513"/>
                  <a:gd name="T40" fmla="*/ 479 w 500"/>
                  <a:gd name="T41" fmla="*/ 243 h 513"/>
                  <a:gd name="T42" fmla="*/ 488 w 500"/>
                  <a:gd name="T43" fmla="*/ 199 h 513"/>
                  <a:gd name="T44" fmla="*/ 427 w 500"/>
                  <a:gd name="T45" fmla="*/ 220 h 513"/>
                  <a:gd name="T46" fmla="*/ 343 w 500"/>
                  <a:gd name="T47" fmla="*/ 195 h 513"/>
                  <a:gd name="T48" fmla="*/ 298 w 500"/>
                  <a:gd name="T49" fmla="*/ 106 h 513"/>
                  <a:gd name="T50" fmla="*/ 269 w 500"/>
                  <a:gd name="T51" fmla="*/ 127 h 513"/>
                  <a:gd name="T52" fmla="*/ 231 w 500"/>
                  <a:gd name="T53" fmla="*/ 19 h 513"/>
                  <a:gd name="T54" fmla="*/ 184 w 500"/>
                  <a:gd name="T55" fmla="*/ 0 h 513"/>
                  <a:gd name="T56" fmla="*/ 184 w 500"/>
                  <a:gd name="T57" fmla="*/ 0 h 5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513"/>
                  <a:gd name="T89" fmla="*/ 500 w 500"/>
                  <a:gd name="T90" fmla="*/ 513 h 5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513">
                    <a:moveTo>
                      <a:pt x="184" y="0"/>
                    </a:moveTo>
                    <a:lnTo>
                      <a:pt x="102" y="0"/>
                    </a:lnTo>
                    <a:lnTo>
                      <a:pt x="62" y="26"/>
                    </a:lnTo>
                    <a:lnTo>
                      <a:pt x="32" y="110"/>
                    </a:lnTo>
                    <a:lnTo>
                      <a:pt x="100" y="186"/>
                    </a:lnTo>
                    <a:lnTo>
                      <a:pt x="50" y="258"/>
                    </a:lnTo>
                    <a:lnTo>
                      <a:pt x="65" y="296"/>
                    </a:lnTo>
                    <a:lnTo>
                      <a:pt x="0" y="323"/>
                    </a:lnTo>
                    <a:lnTo>
                      <a:pt x="53" y="403"/>
                    </a:lnTo>
                    <a:lnTo>
                      <a:pt x="109" y="403"/>
                    </a:lnTo>
                    <a:lnTo>
                      <a:pt x="159" y="437"/>
                    </a:lnTo>
                    <a:lnTo>
                      <a:pt x="237" y="410"/>
                    </a:lnTo>
                    <a:lnTo>
                      <a:pt x="327" y="477"/>
                    </a:lnTo>
                    <a:lnTo>
                      <a:pt x="351" y="465"/>
                    </a:lnTo>
                    <a:lnTo>
                      <a:pt x="400" y="513"/>
                    </a:lnTo>
                    <a:lnTo>
                      <a:pt x="421" y="500"/>
                    </a:lnTo>
                    <a:lnTo>
                      <a:pt x="421" y="467"/>
                    </a:lnTo>
                    <a:lnTo>
                      <a:pt x="442" y="458"/>
                    </a:lnTo>
                    <a:lnTo>
                      <a:pt x="427" y="414"/>
                    </a:lnTo>
                    <a:lnTo>
                      <a:pt x="500" y="286"/>
                    </a:lnTo>
                    <a:lnTo>
                      <a:pt x="479" y="243"/>
                    </a:lnTo>
                    <a:lnTo>
                      <a:pt x="488" y="199"/>
                    </a:lnTo>
                    <a:lnTo>
                      <a:pt x="427" y="220"/>
                    </a:lnTo>
                    <a:lnTo>
                      <a:pt x="343" y="195"/>
                    </a:lnTo>
                    <a:lnTo>
                      <a:pt x="298" y="106"/>
                    </a:lnTo>
                    <a:lnTo>
                      <a:pt x="269" y="127"/>
                    </a:lnTo>
                    <a:lnTo>
                      <a:pt x="231" y="19"/>
                    </a:lnTo>
                    <a:lnTo>
                      <a:pt x="184" y="0"/>
                    </a:lnTo>
                    <a:close/>
                  </a:path>
                </a:pathLst>
              </a:custGeom>
              <a:grpFill/>
              <a:ln w="12700">
                <a:noFill/>
                <a:round/>
                <a:headEnd/>
                <a:tailEnd/>
              </a:ln>
            </p:spPr>
            <p:txBody>
              <a:bodyPr/>
              <a:lstStyle/>
              <a:p>
                <a:pPr>
                  <a:defRPr/>
                </a:pPr>
                <a:endParaRPr lang="en-US"/>
              </a:p>
            </p:txBody>
          </p:sp>
          <p:sp>
            <p:nvSpPr>
              <p:cNvPr id="683" name="Freeform 30"/>
              <p:cNvSpPr>
                <a:spLocks noChangeAspect="1"/>
              </p:cNvSpPr>
              <p:nvPr/>
            </p:nvSpPr>
            <p:spPr bwMode="gray">
              <a:xfrm>
                <a:off x="3439002" y="2448599"/>
                <a:ext cx="322744" cy="491748"/>
              </a:xfrm>
              <a:custGeom>
                <a:avLst/>
                <a:gdLst>
                  <a:gd name="T0" fmla="*/ 112 w 374"/>
                  <a:gd name="T1" fmla="*/ 0 h 527"/>
                  <a:gd name="T2" fmla="*/ 46 w 374"/>
                  <a:gd name="T3" fmla="*/ 18 h 527"/>
                  <a:gd name="T4" fmla="*/ 49 w 374"/>
                  <a:gd name="T5" fmla="*/ 72 h 527"/>
                  <a:gd name="T6" fmla="*/ 0 w 374"/>
                  <a:gd name="T7" fmla="*/ 86 h 527"/>
                  <a:gd name="T8" fmla="*/ 0 w 374"/>
                  <a:gd name="T9" fmla="*/ 127 h 527"/>
                  <a:gd name="T10" fmla="*/ 61 w 374"/>
                  <a:gd name="T11" fmla="*/ 226 h 527"/>
                  <a:gd name="T12" fmla="*/ 61 w 374"/>
                  <a:gd name="T13" fmla="*/ 289 h 527"/>
                  <a:gd name="T14" fmla="*/ 19 w 374"/>
                  <a:gd name="T15" fmla="*/ 327 h 527"/>
                  <a:gd name="T16" fmla="*/ 87 w 374"/>
                  <a:gd name="T17" fmla="*/ 375 h 527"/>
                  <a:gd name="T18" fmla="*/ 125 w 374"/>
                  <a:gd name="T19" fmla="*/ 485 h 527"/>
                  <a:gd name="T20" fmla="*/ 205 w 374"/>
                  <a:gd name="T21" fmla="*/ 501 h 527"/>
                  <a:gd name="T22" fmla="*/ 213 w 374"/>
                  <a:gd name="T23" fmla="*/ 527 h 527"/>
                  <a:gd name="T24" fmla="*/ 245 w 374"/>
                  <a:gd name="T25" fmla="*/ 527 h 527"/>
                  <a:gd name="T26" fmla="*/ 269 w 374"/>
                  <a:gd name="T27" fmla="*/ 495 h 527"/>
                  <a:gd name="T28" fmla="*/ 312 w 374"/>
                  <a:gd name="T29" fmla="*/ 495 h 527"/>
                  <a:gd name="T30" fmla="*/ 350 w 374"/>
                  <a:gd name="T31" fmla="*/ 469 h 527"/>
                  <a:gd name="T32" fmla="*/ 350 w 374"/>
                  <a:gd name="T33" fmla="*/ 422 h 527"/>
                  <a:gd name="T34" fmla="*/ 374 w 374"/>
                  <a:gd name="T35" fmla="*/ 346 h 527"/>
                  <a:gd name="T36" fmla="*/ 367 w 374"/>
                  <a:gd name="T37" fmla="*/ 293 h 527"/>
                  <a:gd name="T38" fmla="*/ 325 w 374"/>
                  <a:gd name="T39" fmla="*/ 272 h 527"/>
                  <a:gd name="T40" fmla="*/ 327 w 374"/>
                  <a:gd name="T41" fmla="*/ 203 h 527"/>
                  <a:gd name="T42" fmla="*/ 283 w 374"/>
                  <a:gd name="T43" fmla="*/ 162 h 527"/>
                  <a:gd name="T44" fmla="*/ 257 w 374"/>
                  <a:gd name="T45" fmla="*/ 162 h 527"/>
                  <a:gd name="T46" fmla="*/ 253 w 374"/>
                  <a:gd name="T47" fmla="*/ 126 h 527"/>
                  <a:gd name="T48" fmla="*/ 222 w 374"/>
                  <a:gd name="T49" fmla="*/ 76 h 527"/>
                  <a:gd name="T50" fmla="*/ 112 w 374"/>
                  <a:gd name="T51" fmla="*/ 30 h 527"/>
                  <a:gd name="T52" fmla="*/ 112 w 374"/>
                  <a:gd name="T53" fmla="*/ 0 h 527"/>
                  <a:gd name="T54" fmla="*/ 112 w 374"/>
                  <a:gd name="T55" fmla="*/ 0 h 5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4"/>
                  <a:gd name="T85" fmla="*/ 0 h 527"/>
                  <a:gd name="T86" fmla="*/ 374 w 374"/>
                  <a:gd name="T87" fmla="*/ 527 h 5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4" h="527">
                    <a:moveTo>
                      <a:pt x="112" y="0"/>
                    </a:moveTo>
                    <a:lnTo>
                      <a:pt x="46" y="18"/>
                    </a:lnTo>
                    <a:lnTo>
                      <a:pt x="49" y="72"/>
                    </a:lnTo>
                    <a:lnTo>
                      <a:pt x="0" y="86"/>
                    </a:lnTo>
                    <a:lnTo>
                      <a:pt x="0" y="127"/>
                    </a:lnTo>
                    <a:lnTo>
                      <a:pt x="61" y="226"/>
                    </a:lnTo>
                    <a:lnTo>
                      <a:pt x="61" y="289"/>
                    </a:lnTo>
                    <a:lnTo>
                      <a:pt x="19" y="327"/>
                    </a:lnTo>
                    <a:lnTo>
                      <a:pt x="87" y="375"/>
                    </a:lnTo>
                    <a:lnTo>
                      <a:pt x="125" y="485"/>
                    </a:lnTo>
                    <a:lnTo>
                      <a:pt x="205" y="501"/>
                    </a:lnTo>
                    <a:lnTo>
                      <a:pt x="213" y="527"/>
                    </a:lnTo>
                    <a:lnTo>
                      <a:pt x="245" y="527"/>
                    </a:lnTo>
                    <a:lnTo>
                      <a:pt x="269" y="495"/>
                    </a:lnTo>
                    <a:lnTo>
                      <a:pt x="312" y="495"/>
                    </a:lnTo>
                    <a:lnTo>
                      <a:pt x="350" y="469"/>
                    </a:lnTo>
                    <a:lnTo>
                      <a:pt x="350" y="422"/>
                    </a:lnTo>
                    <a:lnTo>
                      <a:pt x="374" y="346"/>
                    </a:lnTo>
                    <a:lnTo>
                      <a:pt x="367" y="293"/>
                    </a:lnTo>
                    <a:lnTo>
                      <a:pt x="325" y="272"/>
                    </a:lnTo>
                    <a:lnTo>
                      <a:pt x="327" y="203"/>
                    </a:lnTo>
                    <a:lnTo>
                      <a:pt x="283" y="162"/>
                    </a:lnTo>
                    <a:lnTo>
                      <a:pt x="257" y="162"/>
                    </a:lnTo>
                    <a:lnTo>
                      <a:pt x="253" y="126"/>
                    </a:lnTo>
                    <a:lnTo>
                      <a:pt x="222" y="76"/>
                    </a:lnTo>
                    <a:lnTo>
                      <a:pt x="112" y="30"/>
                    </a:lnTo>
                    <a:lnTo>
                      <a:pt x="112" y="0"/>
                    </a:lnTo>
                    <a:close/>
                  </a:path>
                </a:pathLst>
              </a:custGeom>
              <a:grpFill/>
              <a:ln w="12700">
                <a:noFill/>
                <a:round/>
                <a:headEnd/>
                <a:tailEnd/>
              </a:ln>
            </p:spPr>
            <p:txBody>
              <a:bodyPr/>
              <a:lstStyle/>
              <a:p>
                <a:pPr>
                  <a:defRPr/>
                </a:pPr>
                <a:endParaRPr lang="en-US"/>
              </a:p>
            </p:txBody>
          </p:sp>
          <p:sp>
            <p:nvSpPr>
              <p:cNvPr id="684" name="Freeform 31"/>
              <p:cNvSpPr>
                <a:spLocks noChangeAspect="1"/>
              </p:cNvSpPr>
              <p:nvPr/>
            </p:nvSpPr>
            <p:spPr bwMode="gray">
              <a:xfrm>
                <a:off x="3288848" y="2749631"/>
                <a:ext cx="405588" cy="512315"/>
              </a:xfrm>
              <a:custGeom>
                <a:avLst/>
                <a:gdLst>
                  <a:gd name="T0" fmla="*/ 192 w 470"/>
                  <a:gd name="T1" fmla="*/ 0 h 548"/>
                  <a:gd name="T2" fmla="*/ 61 w 470"/>
                  <a:gd name="T3" fmla="*/ 38 h 548"/>
                  <a:gd name="T4" fmla="*/ 52 w 470"/>
                  <a:gd name="T5" fmla="*/ 82 h 548"/>
                  <a:gd name="T6" fmla="*/ 73 w 470"/>
                  <a:gd name="T7" fmla="*/ 128 h 548"/>
                  <a:gd name="T8" fmla="*/ 0 w 470"/>
                  <a:gd name="T9" fmla="*/ 253 h 548"/>
                  <a:gd name="T10" fmla="*/ 17 w 470"/>
                  <a:gd name="T11" fmla="*/ 295 h 548"/>
                  <a:gd name="T12" fmla="*/ 17 w 470"/>
                  <a:gd name="T13" fmla="*/ 377 h 548"/>
                  <a:gd name="T14" fmla="*/ 46 w 470"/>
                  <a:gd name="T15" fmla="*/ 438 h 548"/>
                  <a:gd name="T16" fmla="*/ 146 w 470"/>
                  <a:gd name="T17" fmla="*/ 483 h 548"/>
                  <a:gd name="T18" fmla="*/ 208 w 470"/>
                  <a:gd name="T19" fmla="*/ 548 h 548"/>
                  <a:gd name="T20" fmla="*/ 400 w 470"/>
                  <a:gd name="T21" fmla="*/ 499 h 548"/>
                  <a:gd name="T22" fmla="*/ 462 w 470"/>
                  <a:gd name="T23" fmla="*/ 420 h 548"/>
                  <a:gd name="T24" fmla="*/ 470 w 470"/>
                  <a:gd name="T25" fmla="*/ 339 h 548"/>
                  <a:gd name="T26" fmla="*/ 432 w 470"/>
                  <a:gd name="T27" fmla="*/ 276 h 548"/>
                  <a:gd name="T28" fmla="*/ 460 w 470"/>
                  <a:gd name="T29" fmla="*/ 225 h 548"/>
                  <a:gd name="T30" fmla="*/ 430 w 470"/>
                  <a:gd name="T31" fmla="*/ 187 h 548"/>
                  <a:gd name="T32" fmla="*/ 416 w 470"/>
                  <a:gd name="T33" fmla="*/ 201 h 548"/>
                  <a:gd name="T34" fmla="*/ 386 w 470"/>
                  <a:gd name="T35" fmla="*/ 201 h 548"/>
                  <a:gd name="T36" fmla="*/ 384 w 470"/>
                  <a:gd name="T37" fmla="*/ 178 h 548"/>
                  <a:gd name="T38" fmla="*/ 298 w 470"/>
                  <a:gd name="T39" fmla="*/ 162 h 548"/>
                  <a:gd name="T40" fmla="*/ 260 w 470"/>
                  <a:gd name="T41" fmla="*/ 52 h 548"/>
                  <a:gd name="T42" fmla="*/ 192 w 470"/>
                  <a:gd name="T43" fmla="*/ 0 h 548"/>
                  <a:gd name="T44" fmla="*/ 192 w 470"/>
                  <a:gd name="T45" fmla="*/ 0 h 5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0"/>
                  <a:gd name="T70" fmla="*/ 0 h 548"/>
                  <a:gd name="T71" fmla="*/ 470 w 470"/>
                  <a:gd name="T72" fmla="*/ 548 h 5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0" h="548">
                    <a:moveTo>
                      <a:pt x="192" y="0"/>
                    </a:moveTo>
                    <a:lnTo>
                      <a:pt x="61" y="38"/>
                    </a:lnTo>
                    <a:lnTo>
                      <a:pt x="52" y="82"/>
                    </a:lnTo>
                    <a:lnTo>
                      <a:pt x="73" y="128"/>
                    </a:lnTo>
                    <a:lnTo>
                      <a:pt x="0" y="253"/>
                    </a:lnTo>
                    <a:lnTo>
                      <a:pt x="17" y="295"/>
                    </a:lnTo>
                    <a:lnTo>
                      <a:pt x="17" y="377"/>
                    </a:lnTo>
                    <a:lnTo>
                      <a:pt x="46" y="438"/>
                    </a:lnTo>
                    <a:lnTo>
                      <a:pt x="146" y="483"/>
                    </a:lnTo>
                    <a:lnTo>
                      <a:pt x="208" y="548"/>
                    </a:lnTo>
                    <a:lnTo>
                      <a:pt x="400" y="499"/>
                    </a:lnTo>
                    <a:lnTo>
                      <a:pt x="462" y="420"/>
                    </a:lnTo>
                    <a:lnTo>
                      <a:pt x="470" y="339"/>
                    </a:lnTo>
                    <a:lnTo>
                      <a:pt x="432" y="276"/>
                    </a:lnTo>
                    <a:lnTo>
                      <a:pt x="460" y="225"/>
                    </a:lnTo>
                    <a:lnTo>
                      <a:pt x="430" y="187"/>
                    </a:lnTo>
                    <a:lnTo>
                      <a:pt x="416" y="201"/>
                    </a:lnTo>
                    <a:lnTo>
                      <a:pt x="386" y="201"/>
                    </a:lnTo>
                    <a:lnTo>
                      <a:pt x="384" y="178"/>
                    </a:lnTo>
                    <a:lnTo>
                      <a:pt x="298" y="162"/>
                    </a:lnTo>
                    <a:lnTo>
                      <a:pt x="260" y="52"/>
                    </a:lnTo>
                    <a:lnTo>
                      <a:pt x="192" y="0"/>
                    </a:lnTo>
                    <a:close/>
                  </a:path>
                </a:pathLst>
              </a:custGeom>
              <a:grpFill/>
              <a:ln w="12700">
                <a:noFill/>
                <a:round/>
                <a:headEnd/>
                <a:tailEnd/>
              </a:ln>
            </p:spPr>
            <p:txBody>
              <a:bodyPr/>
              <a:lstStyle/>
              <a:p>
                <a:pPr>
                  <a:defRPr/>
                </a:pPr>
                <a:endParaRPr lang="en-US"/>
              </a:p>
            </p:txBody>
          </p:sp>
          <p:sp>
            <p:nvSpPr>
              <p:cNvPr id="685" name="Freeform 32"/>
              <p:cNvSpPr>
                <a:spLocks noChangeAspect="1"/>
              </p:cNvSpPr>
              <p:nvPr/>
            </p:nvSpPr>
            <p:spPr bwMode="gray">
              <a:xfrm>
                <a:off x="3659918" y="2734673"/>
                <a:ext cx="407314" cy="364604"/>
              </a:xfrm>
              <a:custGeom>
                <a:avLst/>
                <a:gdLst>
                  <a:gd name="T0" fmla="*/ 471 w 471"/>
                  <a:gd name="T1" fmla="*/ 82 h 388"/>
                  <a:gd name="T2" fmla="*/ 395 w 471"/>
                  <a:gd name="T3" fmla="*/ 34 h 388"/>
                  <a:gd name="T4" fmla="*/ 336 w 471"/>
                  <a:gd name="T5" fmla="*/ 29 h 388"/>
                  <a:gd name="T6" fmla="*/ 243 w 471"/>
                  <a:gd name="T7" fmla="*/ 29 h 388"/>
                  <a:gd name="T8" fmla="*/ 224 w 471"/>
                  <a:gd name="T9" fmla="*/ 0 h 388"/>
                  <a:gd name="T10" fmla="*/ 117 w 471"/>
                  <a:gd name="T11" fmla="*/ 38 h 388"/>
                  <a:gd name="T12" fmla="*/ 91 w 471"/>
                  <a:gd name="T13" fmla="*/ 116 h 388"/>
                  <a:gd name="T14" fmla="*/ 91 w 471"/>
                  <a:gd name="T15" fmla="*/ 161 h 388"/>
                  <a:gd name="T16" fmla="*/ 56 w 471"/>
                  <a:gd name="T17" fmla="*/ 187 h 388"/>
                  <a:gd name="T18" fmla="*/ 11 w 471"/>
                  <a:gd name="T19" fmla="*/ 183 h 388"/>
                  <a:gd name="T20" fmla="*/ 0 w 471"/>
                  <a:gd name="T21" fmla="*/ 202 h 388"/>
                  <a:gd name="T22" fmla="*/ 30 w 471"/>
                  <a:gd name="T23" fmla="*/ 242 h 388"/>
                  <a:gd name="T24" fmla="*/ 2 w 471"/>
                  <a:gd name="T25" fmla="*/ 287 h 388"/>
                  <a:gd name="T26" fmla="*/ 40 w 471"/>
                  <a:gd name="T27" fmla="*/ 356 h 388"/>
                  <a:gd name="T28" fmla="*/ 73 w 471"/>
                  <a:gd name="T29" fmla="*/ 388 h 388"/>
                  <a:gd name="T30" fmla="*/ 225 w 471"/>
                  <a:gd name="T31" fmla="*/ 329 h 388"/>
                  <a:gd name="T32" fmla="*/ 353 w 471"/>
                  <a:gd name="T33" fmla="*/ 234 h 388"/>
                  <a:gd name="T34" fmla="*/ 389 w 471"/>
                  <a:gd name="T35" fmla="*/ 249 h 388"/>
                  <a:gd name="T36" fmla="*/ 430 w 471"/>
                  <a:gd name="T37" fmla="*/ 207 h 388"/>
                  <a:gd name="T38" fmla="*/ 471 w 471"/>
                  <a:gd name="T39" fmla="*/ 205 h 388"/>
                  <a:gd name="T40" fmla="*/ 450 w 471"/>
                  <a:gd name="T41" fmla="*/ 135 h 388"/>
                  <a:gd name="T42" fmla="*/ 471 w 471"/>
                  <a:gd name="T43" fmla="*/ 82 h 388"/>
                  <a:gd name="T44" fmla="*/ 471 w 471"/>
                  <a:gd name="T45" fmla="*/ 82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1"/>
                  <a:gd name="T70" fmla="*/ 0 h 388"/>
                  <a:gd name="T71" fmla="*/ 471 w 471"/>
                  <a:gd name="T72" fmla="*/ 388 h 3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1" h="388">
                    <a:moveTo>
                      <a:pt x="471" y="82"/>
                    </a:moveTo>
                    <a:lnTo>
                      <a:pt x="395" y="34"/>
                    </a:lnTo>
                    <a:lnTo>
                      <a:pt x="336" y="29"/>
                    </a:lnTo>
                    <a:lnTo>
                      <a:pt x="243" y="29"/>
                    </a:lnTo>
                    <a:lnTo>
                      <a:pt x="224" y="0"/>
                    </a:lnTo>
                    <a:lnTo>
                      <a:pt x="117" y="38"/>
                    </a:lnTo>
                    <a:lnTo>
                      <a:pt x="91" y="116"/>
                    </a:lnTo>
                    <a:lnTo>
                      <a:pt x="91" y="161"/>
                    </a:lnTo>
                    <a:lnTo>
                      <a:pt x="56" y="187"/>
                    </a:lnTo>
                    <a:lnTo>
                      <a:pt x="11" y="183"/>
                    </a:lnTo>
                    <a:lnTo>
                      <a:pt x="0" y="202"/>
                    </a:lnTo>
                    <a:lnTo>
                      <a:pt x="30" y="242"/>
                    </a:lnTo>
                    <a:lnTo>
                      <a:pt x="2" y="287"/>
                    </a:lnTo>
                    <a:lnTo>
                      <a:pt x="40" y="356"/>
                    </a:lnTo>
                    <a:lnTo>
                      <a:pt x="73" y="388"/>
                    </a:lnTo>
                    <a:lnTo>
                      <a:pt x="225" y="329"/>
                    </a:lnTo>
                    <a:lnTo>
                      <a:pt x="353" y="234"/>
                    </a:lnTo>
                    <a:lnTo>
                      <a:pt x="389" y="249"/>
                    </a:lnTo>
                    <a:lnTo>
                      <a:pt x="430" y="207"/>
                    </a:lnTo>
                    <a:lnTo>
                      <a:pt x="471" y="205"/>
                    </a:lnTo>
                    <a:lnTo>
                      <a:pt x="450" y="135"/>
                    </a:lnTo>
                    <a:lnTo>
                      <a:pt x="471" y="82"/>
                    </a:lnTo>
                    <a:close/>
                  </a:path>
                </a:pathLst>
              </a:custGeom>
              <a:grpFill/>
              <a:ln w="12700">
                <a:noFill/>
                <a:round/>
                <a:headEnd/>
                <a:tailEnd/>
              </a:ln>
            </p:spPr>
            <p:txBody>
              <a:bodyPr/>
              <a:lstStyle/>
              <a:p>
                <a:pPr>
                  <a:defRPr/>
                </a:pPr>
                <a:endParaRPr lang="en-US"/>
              </a:p>
            </p:txBody>
          </p:sp>
          <p:sp>
            <p:nvSpPr>
              <p:cNvPr id="686" name="Freeform 33"/>
              <p:cNvSpPr>
                <a:spLocks noChangeAspect="1"/>
              </p:cNvSpPr>
              <p:nvPr/>
            </p:nvSpPr>
            <p:spPr bwMode="gray">
              <a:xfrm>
                <a:off x="3161131" y="3159109"/>
                <a:ext cx="538483" cy="441264"/>
              </a:xfrm>
              <a:custGeom>
                <a:avLst/>
                <a:gdLst>
                  <a:gd name="T0" fmla="*/ 194 w 626"/>
                  <a:gd name="T1" fmla="*/ 0 h 472"/>
                  <a:gd name="T2" fmla="*/ 135 w 626"/>
                  <a:gd name="T3" fmla="*/ 53 h 472"/>
                  <a:gd name="T4" fmla="*/ 141 w 626"/>
                  <a:gd name="T5" fmla="*/ 184 h 472"/>
                  <a:gd name="T6" fmla="*/ 68 w 626"/>
                  <a:gd name="T7" fmla="*/ 230 h 472"/>
                  <a:gd name="T8" fmla="*/ 21 w 626"/>
                  <a:gd name="T9" fmla="*/ 205 h 472"/>
                  <a:gd name="T10" fmla="*/ 0 w 626"/>
                  <a:gd name="T11" fmla="*/ 229 h 472"/>
                  <a:gd name="T12" fmla="*/ 130 w 626"/>
                  <a:gd name="T13" fmla="*/ 338 h 472"/>
                  <a:gd name="T14" fmla="*/ 130 w 626"/>
                  <a:gd name="T15" fmla="*/ 403 h 472"/>
                  <a:gd name="T16" fmla="*/ 89 w 626"/>
                  <a:gd name="T17" fmla="*/ 424 h 472"/>
                  <a:gd name="T18" fmla="*/ 150 w 626"/>
                  <a:gd name="T19" fmla="*/ 472 h 472"/>
                  <a:gd name="T20" fmla="*/ 276 w 626"/>
                  <a:gd name="T21" fmla="*/ 451 h 472"/>
                  <a:gd name="T22" fmla="*/ 279 w 626"/>
                  <a:gd name="T23" fmla="*/ 411 h 472"/>
                  <a:gd name="T24" fmla="*/ 369 w 626"/>
                  <a:gd name="T25" fmla="*/ 403 h 472"/>
                  <a:gd name="T26" fmla="*/ 422 w 626"/>
                  <a:gd name="T27" fmla="*/ 452 h 472"/>
                  <a:gd name="T28" fmla="*/ 451 w 626"/>
                  <a:gd name="T29" fmla="*/ 308 h 472"/>
                  <a:gd name="T30" fmla="*/ 545 w 626"/>
                  <a:gd name="T31" fmla="*/ 299 h 472"/>
                  <a:gd name="T32" fmla="*/ 582 w 626"/>
                  <a:gd name="T33" fmla="*/ 318 h 472"/>
                  <a:gd name="T34" fmla="*/ 623 w 626"/>
                  <a:gd name="T35" fmla="*/ 310 h 472"/>
                  <a:gd name="T36" fmla="*/ 592 w 626"/>
                  <a:gd name="T37" fmla="*/ 265 h 472"/>
                  <a:gd name="T38" fmla="*/ 626 w 626"/>
                  <a:gd name="T39" fmla="*/ 219 h 472"/>
                  <a:gd name="T40" fmla="*/ 551 w 626"/>
                  <a:gd name="T41" fmla="*/ 87 h 472"/>
                  <a:gd name="T42" fmla="*/ 551 w 626"/>
                  <a:gd name="T43" fmla="*/ 58 h 472"/>
                  <a:gd name="T44" fmla="*/ 358 w 626"/>
                  <a:gd name="T45" fmla="*/ 110 h 472"/>
                  <a:gd name="T46" fmla="*/ 296 w 626"/>
                  <a:gd name="T47" fmla="*/ 43 h 472"/>
                  <a:gd name="T48" fmla="*/ 194 w 626"/>
                  <a:gd name="T49" fmla="*/ 0 h 472"/>
                  <a:gd name="T50" fmla="*/ 194 w 626"/>
                  <a:gd name="T51" fmla="*/ 0 h 4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6"/>
                  <a:gd name="T79" fmla="*/ 0 h 472"/>
                  <a:gd name="T80" fmla="*/ 626 w 626"/>
                  <a:gd name="T81" fmla="*/ 472 h 4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6" h="472">
                    <a:moveTo>
                      <a:pt x="194" y="0"/>
                    </a:moveTo>
                    <a:lnTo>
                      <a:pt x="135" y="53"/>
                    </a:lnTo>
                    <a:lnTo>
                      <a:pt x="141" y="184"/>
                    </a:lnTo>
                    <a:lnTo>
                      <a:pt x="68" y="230"/>
                    </a:lnTo>
                    <a:lnTo>
                      <a:pt x="21" y="205"/>
                    </a:lnTo>
                    <a:lnTo>
                      <a:pt x="0" y="229"/>
                    </a:lnTo>
                    <a:lnTo>
                      <a:pt x="130" y="338"/>
                    </a:lnTo>
                    <a:lnTo>
                      <a:pt x="130" y="403"/>
                    </a:lnTo>
                    <a:lnTo>
                      <a:pt x="89" y="424"/>
                    </a:lnTo>
                    <a:lnTo>
                      <a:pt x="150" y="472"/>
                    </a:lnTo>
                    <a:lnTo>
                      <a:pt x="276" y="451"/>
                    </a:lnTo>
                    <a:lnTo>
                      <a:pt x="279" y="411"/>
                    </a:lnTo>
                    <a:lnTo>
                      <a:pt x="369" y="403"/>
                    </a:lnTo>
                    <a:lnTo>
                      <a:pt x="422" y="452"/>
                    </a:lnTo>
                    <a:lnTo>
                      <a:pt x="451" y="308"/>
                    </a:lnTo>
                    <a:lnTo>
                      <a:pt x="545" y="299"/>
                    </a:lnTo>
                    <a:lnTo>
                      <a:pt x="582" y="318"/>
                    </a:lnTo>
                    <a:lnTo>
                      <a:pt x="623" y="310"/>
                    </a:lnTo>
                    <a:lnTo>
                      <a:pt x="592" y="265"/>
                    </a:lnTo>
                    <a:lnTo>
                      <a:pt x="626" y="219"/>
                    </a:lnTo>
                    <a:lnTo>
                      <a:pt x="551" y="87"/>
                    </a:lnTo>
                    <a:lnTo>
                      <a:pt x="551" y="58"/>
                    </a:lnTo>
                    <a:lnTo>
                      <a:pt x="358" y="110"/>
                    </a:lnTo>
                    <a:lnTo>
                      <a:pt x="296" y="43"/>
                    </a:lnTo>
                    <a:lnTo>
                      <a:pt x="194" y="0"/>
                    </a:lnTo>
                    <a:close/>
                  </a:path>
                </a:pathLst>
              </a:custGeom>
              <a:grpFill/>
              <a:ln w="12700">
                <a:noFill/>
                <a:round/>
                <a:headEnd/>
                <a:tailEnd/>
              </a:ln>
            </p:spPr>
            <p:txBody>
              <a:bodyPr/>
              <a:lstStyle/>
              <a:p>
                <a:pPr>
                  <a:defRPr/>
                </a:pPr>
                <a:endParaRPr lang="en-US"/>
              </a:p>
            </p:txBody>
          </p:sp>
          <p:sp>
            <p:nvSpPr>
              <p:cNvPr id="687" name="Freeform 34"/>
              <p:cNvSpPr>
                <a:spLocks noChangeAspect="1"/>
              </p:cNvSpPr>
              <p:nvPr/>
            </p:nvSpPr>
            <p:spPr bwMode="gray">
              <a:xfrm>
                <a:off x="2928134" y="2974002"/>
                <a:ext cx="402136" cy="418827"/>
              </a:xfrm>
              <a:custGeom>
                <a:avLst/>
                <a:gdLst>
                  <a:gd name="T0" fmla="*/ 0 w 465"/>
                  <a:gd name="T1" fmla="*/ 17 h 449"/>
                  <a:gd name="T2" fmla="*/ 8 w 465"/>
                  <a:gd name="T3" fmla="*/ 118 h 449"/>
                  <a:gd name="T4" fmla="*/ 74 w 465"/>
                  <a:gd name="T5" fmla="*/ 222 h 449"/>
                  <a:gd name="T6" fmla="*/ 56 w 465"/>
                  <a:gd name="T7" fmla="*/ 385 h 449"/>
                  <a:gd name="T8" fmla="*/ 125 w 465"/>
                  <a:gd name="T9" fmla="*/ 437 h 449"/>
                  <a:gd name="T10" fmla="*/ 236 w 465"/>
                  <a:gd name="T11" fmla="*/ 449 h 449"/>
                  <a:gd name="T12" fmla="*/ 268 w 465"/>
                  <a:gd name="T13" fmla="*/ 428 h 449"/>
                  <a:gd name="T14" fmla="*/ 289 w 465"/>
                  <a:gd name="T15" fmla="*/ 403 h 449"/>
                  <a:gd name="T16" fmla="*/ 336 w 465"/>
                  <a:gd name="T17" fmla="*/ 428 h 449"/>
                  <a:gd name="T18" fmla="*/ 412 w 465"/>
                  <a:gd name="T19" fmla="*/ 385 h 449"/>
                  <a:gd name="T20" fmla="*/ 403 w 465"/>
                  <a:gd name="T21" fmla="*/ 251 h 449"/>
                  <a:gd name="T22" fmla="*/ 465 w 465"/>
                  <a:gd name="T23" fmla="*/ 198 h 449"/>
                  <a:gd name="T24" fmla="*/ 435 w 465"/>
                  <a:gd name="T25" fmla="*/ 140 h 449"/>
                  <a:gd name="T26" fmla="*/ 435 w 465"/>
                  <a:gd name="T27" fmla="*/ 55 h 449"/>
                  <a:gd name="T28" fmla="*/ 412 w 465"/>
                  <a:gd name="T29" fmla="*/ 64 h 449"/>
                  <a:gd name="T30" fmla="*/ 412 w 465"/>
                  <a:gd name="T31" fmla="*/ 96 h 449"/>
                  <a:gd name="T32" fmla="*/ 391 w 465"/>
                  <a:gd name="T33" fmla="*/ 112 h 449"/>
                  <a:gd name="T34" fmla="*/ 340 w 465"/>
                  <a:gd name="T35" fmla="*/ 64 h 449"/>
                  <a:gd name="T36" fmla="*/ 318 w 465"/>
                  <a:gd name="T37" fmla="*/ 76 h 449"/>
                  <a:gd name="T38" fmla="*/ 226 w 465"/>
                  <a:gd name="T39" fmla="*/ 9 h 449"/>
                  <a:gd name="T40" fmla="*/ 154 w 465"/>
                  <a:gd name="T41" fmla="*/ 36 h 449"/>
                  <a:gd name="T42" fmla="*/ 102 w 465"/>
                  <a:gd name="T43" fmla="*/ 0 h 449"/>
                  <a:gd name="T44" fmla="*/ 41 w 465"/>
                  <a:gd name="T45" fmla="*/ 0 h 449"/>
                  <a:gd name="T46" fmla="*/ 0 w 465"/>
                  <a:gd name="T47" fmla="*/ 17 h 449"/>
                  <a:gd name="T48" fmla="*/ 0 w 465"/>
                  <a:gd name="T49" fmla="*/ 17 h 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5"/>
                  <a:gd name="T76" fmla="*/ 0 h 449"/>
                  <a:gd name="T77" fmla="*/ 465 w 465"/>
                  <a:gd name="T78" fmla="*/ 449 h 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5" h="449">
                    <a:moveTo>
                      <a:pt x="0" y="17"/>
                    </a:moveTo>
                    <a:lnTo>
                      <a:pt x="8" y="118"/>
                    </a:lnTo>
                    <a:lnTo>
                      <a:pt x="74" y="222"/>
                    </a:lnTo>
                    <a:lnTo>
                      <a:pt x="56" y="385"/>
                    </a:lnTo>
                    <a:lnTo>
                      <a:pt x="125" y="437"/>
                    </a:lnTo>
                    <a:lnTo>
                      <a:pt x="236" y="449"/>
                    </a:lnTo>
                    <a:lnTo>
                      <a:pt x="268" y="428"/>
                    </a:lnTo>
                    <a:lnTo>
                      <a:pt x="289" y="403"/>
                    </a:lnTo>
                    <a:lnTo>
                      <a:pt x="336" y="428"/>
                    </a:lnTo>
                    <a:lnTo>
                      <a:pt x="412" y="385"/>
                    </a:lnTo>
                    <a:lnTo>
                      <a:pt x="403" y="251"/>
                    </a:lnTo>
                    <a:lnTo>
                      <a:pt x="465" y="198"/>
                    </a:lnTo>
                    <a:lnTo>
                      <a:pt x="435" y="140"/>
                    </a:lnTo>
                    <a:lnTo>
                      <a:pt x="435" y="55"/>
                    </a:lnTo>
                    <a:lnTo>
                      <a:pt x="412" y="64"/>
                    </a:lnTo>
                    <a:lnTo>
                      <a:pt x="412" y="96"/>
                    </a:lnTo>
                    <a:lnTo>
                      <a:pt x="391" y="112"/>
                    </a:lnTo>
                    <a:lnTo>
                      <a:pt x="340" y="64"/>
                    </a:lnTo>
                    <a:lnTo>
                      <a:pt x="318" y="76"/>
                    </a:lnTo>
                    <a:lnTo>
                      <a:pt x="226" y="9"/>
                    </a:lnTo>
                    <a:lnTo>
                      <a:pt x="154" y="36"/>
                    </a:lnTo>
                    <a:lnTo>
                      <a:pt x="102" y="0"/>
                    </a:lnTo>
                    <a:lnTo>
                      <a:pt x="41" y="0"/>
                    </a:lnTo>
                    <a:lnTo>
                      <a:pt x="0" y="17"/>
                    </a:lnTo>
                    <a:close/>
                  </a:path>
                </a:pathLst>
              </a:custGeom>
              <a:grpFill/>
              <a:ln w="12700">
                <a:noFill/>
                <a:round/>
                <a:headEnd/>
                <a:tailEnd/>
              </a:ln>
            </p:spPr>
            <p:txBody>
              <a:bodyPr/>
              <a:lstStyle/>
              <a:p>
                <a:pPr>
                  <a:defRPr/>
                </a:pPr>
                <a:endParaRPr lang="en-US"/>
              </a:p>
            </p:txBody>
          </p:sp>
          <p:sp>
            <p:nvSpPr>
              <p:cNvPr id="688" name="Freeform 35"/>
              <p:cNvSpPr>
                <a:spLocks noChangeAspect="1"/>
              </p:cNvSpPr>
              <p:nvPr/>
            </p:nvSpPr>
            <p:spPr bwMode="gray">
              <a:xfrm>
                <a:off x="2760721" y="3334866"/>
                <a:ext cx="512594" cy="377692"/>
              </a:xfrm>
              <a:custGeom>
                <a:avLst/>
                <a:gdLst>
                  <a:gd name="T0" fmla="*/ 252 w 594"/>
                  <a:gd name="T1" fmla="*/ 0 h 406"/>
                  <a:gd name="T2" fmla="*/ 114 w 594"/>
                  <a:gd name="T3" fmla="*/ 64 h 406"/>
                  <a:gd name="T4" fmla="*/ 111 w 594"/>
                  <a:gd name="T5" fmla="*/ 119 h 406"/>
                  <a:gd name="T6" fmla="*/ 40 w 594"/>
                  <a:gd name="T7" fmla="*/ 127 h 406"/>
                  <a:gd name="T8" fmla="*/ 0 w 594"/>
                  <a:gd name="T9" fmla="*/ 178 h 406"/>
                  <a:gd name="T10" fmla="*/ 105 w 594"/>
                  <a:gd name="T11" fmla="*/ 318 h 406"/>
                  <a:gd name="T12" fmla="*/ 225 w 594"/>
                  <a:gd name="T13" fmla="*/ 260 h 406"/>
                  <a:gd name="T14" fmla="*/ 285 w 594"/>
                  <a:gd name="T15" fmla="*/ 367 h 406"/>
                  <a:gd name="T16" fmla="*/ 410 w 594"/>
                  <a:gd name="T17" fmla="*/ 352 h 406"/>
                  <a:gd name="T18" fmla="*/ 514 w 594"/>
                  <a:gd name="T19" fmla="*/ 406 h 406"/>
                  <a:gd name="T20" fmla="*/ 544 w 594"/>
                  <a:gd name="T21" fmla="*/ 373 h 406"/>
                  <a:gd name="T22" fmla="*/ 523 w 594"/>
                  <a:gd name="T23" fmla="*/ 264 h 406"/>
                  <a:gd name="T24" fmla="*/ 553 w 594"/>
                  <a:gd name="T25" fmla="*/ 237 h 406"/>
                  <a:gd name="T26" fmla="*/ 594 w 594"/>
                  <a:gd name="T27" fmla="*/ 216 h 406"/>
                  <a:gd name="T28" fmla="*/ 594 w 594"/>
                  <a:gd name="T29" fmla="*/ 151 h 406"/>
                  <a:gd name="T30" fmla="*/ 468 w 594"/>
                  <a:gd name="T31" fmla="*/ 43 h 406"/>
                  <a:gd name="T32" fmla="*/ 438 w 594"/>
                  <a:gd name="T33" fmla="*/ 60 h 406"/>
                  <a:gd name="T34" fmla="*/ 318 w 594"/>
                  <a:gd name="T35" fmla="*/ 52 h 406"/>
                  <a:gd name="T36" fmla="*/ 252 w 594"/>
                  <a:gd name="T37" fmla="*/ 0 h 406"/>
                  <a:gd name="T38" fmla="*/ 252 w 594"/>
                  <a:gd name="T39" fmla="*/ 0 h 4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4"/>
                  <a:gd name="T61" fmla="*/ 0 h 406"/>
                  <a:gd name="T62" fmla="*/ 594 w 594"/>
                  <a:gd name="T63" fmla="*/ 406 h 4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4" h="406">
                    <a:moveTo>
                      <a:pt x="252" y="0"/>
                    </a:moveTo>
                    <a:lnTo>
                      <a:pt x="114" y="64"/>
                    </a:lnTo>
                    <a:lnTo>
                      <a:pt x="111" y="119"/>
                    </a:lnTo>
                    <a:lnTo>
                      <a:pt x="40" y="127"/>
                    </a:lnTo>
                    <a:lnTo>
                      <a:pt x="0" y="178"/>
                    </a:lnTo>
                    <a:lnTo>
                      <a:pt x="105" y="318"/>
                    </a:lnTo>
                    <a:lnTo>
                      <a:pt x="225" y="260"/>
                    </a:lnTo>
                    <a:lnTo>
                      <a:pt x="285" y="367"/>
                    </a:lnTo>
                    <a:lnTo>
                      <a:pt x="410" y="352"/>
                    </a:lnTo>
                    <a:lnTo>
                      <a:pt x="514" y="406"/>
                    </a:lnTo>
                    <a:lnTo>
                      <a:pt x="544" y="373"/>
                    </a:lnTo>
                    <a:lnTo>
                      <a:pt x="523" y="264"/>
                    </a:lnTo>
                    <a:lnTo>
                      <a:pt x="553" y="237"/>
                    </a:lnTo>
                    <a:lnTo>
                      <a:pt x="594" y="216"/>
                    </a:lnTo>
                    <a:lnTo>
                      <a:pt x="594" y="151"/>
                    </a:lnTo>
                    <a:lnTo>
                      <a:pt x="468" y="43"/>
                    </a:lnTo>
                    <a:lnTo>
                      <a:pt x="438" y="60"/>
                    </a:lnTo>
                    <a:lnTo>
                      <a:pt x="318" y="52"/>
                    </a:lnTo>
                    <a:lnTo>
                      <a:pt x="252" y="0"/>
                    </a:lnTo>
                    <a:close/>
                  </a:path>
                </a:pathLst>
              </a:custGeom>
              <a:grpFill/>
              <a:ln w="12700">
                <a:noFill/>
                <a:round/>
                <a:headEnd/>
                <a:tailEnd/>
              </a:ln>
            </p:spPr>
            <p:txBody>
              <a:bodyPr/>
              <a:lstStyle/>
              <a:p>
                <a:pPr>
                  <a:defRPr/>
                </a:pPr>
                <a:endParaRPr lang="en-US"/>
              </a:p>
            </p:txBody>
          </p:sp>
          <p:sp>
            <p:nvSpPr>
              <p:cNvPr id="689" name="Freeform 36"/>
              <p:cNvSpPr>
                <a:spLocks noChangeAspect="1"/>
              </p:cNvSpPr>
              <p:nvPr/>
            </p:nvSpPr>
            <p:spPr bwMode="gray">
              <a:xfrm>
                <a:off x="3350981" y="3534931"/>
                <a:ext cx="269241" cy="396390"/>
              </a:xfrm>
              <a:custGeom>
                <a:avLst/>
                <a:gdLst>
                  <a:gd name="T0" fmla="*/ 202 w 314"/>
                  <a:gd name="T1" fmla="*/ 49 h 423"/>
                  <a:gd name="T2" fmla="*/ 152 w 314"/>
                  <a:gd name="T3" fmla="*/ 0 h 423"/>
                  <a:gd name="T4" fmla="*/ 59 w 314"/>
                  <a:gd name="T5" fmla="*/ 4 h 423"/>
                  <a:gd name="T6" fmla="*/ 56 w 314"/>
                  <a:gd name="T7" fmla="*/ 48 h 423"/>
                  <a:gd name="T8" fmla="*/ 68 w 314"/>
                  <a:gd name="T9" fmla="*/ 75 h 423"/>
                  <a:gd name="T10" fmla="*/ 0 w 314"/>
                  <a:gd name="T11" fmla="*/ 130 h 423"/>
                  <a:gd name="T12" fmla="*/ 59 w 314"/>
                  <a:gd name="T13" fmla="*/ 216 h 423"/>
                  <a:gd name="T14" fmla="*/ 56 w 314"/>
                  <a:gd name="T15" fmla="*/ 301 h 423"/>
                  <a:gd name="T16" fmla="*/ 97 w 314"/>
                  <a:gd name="T17" fmla="*/ 364 h 423"/>
                  <a:gd name="T18" fmla="*/ 167 w 314"/>
                  <a:gd name="T19" fmla="*/ 352 h 423"/>
                  <a:gd name="T20" fmla="*/ 188 w 314"/>
                  <a:gd name="T21" fmla="*/ 423 h 423"/>
                  <a:gd name="T22" fmla="*/ 246 w 314"/>
                  <a:gd name="T23" fmla="*/ 356 h 423"/>
                  <a:gd name="T24" fmla="*/ 314 w 314"/>
                  <a:gd name="T25" fmla="*/ 320 h 423"/>
                  <a:gd name="T26" fmla="*/ 314 w 314"/>
                  <a:gd name="T27" fmla="*/ 257 h 423"/>
                  <a:gd name="T28" fmla="*/ 172 w 314"/>
                  <a:gd name="T29" fmla="*/ 181 h 423"/>
                  <a:gd name="T30" fmla="*/ 202 w 314"/>
                  <a:gd name="T31" fmla="*/ 49 h 423"/>
                  <a:gd name="T32" fmla="*/ 202 w 314"/>
                  <a:gd name="T33" fmla="*/ 49 h 4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423"/>
                  <a:gd name="T53" fmla="*/ 314 w 314"/>
                  <a:gd name="T54" fmla="*/ 423 h 4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423">
                    <a:moveTo>
                      <a:pt x="202" y="49"/>
                    </a:moveTo>
                    <a:lnTo>
                      <a:pt x="152" y="0"/>
                    </a:lnTo>
                    <a:lnTo>
                      <a:pt x="59" y="4"/>
                    </a:lnTo>
                    <a:lnTo>
                      <a:pt x="56" y="48"/>
                    </a:lnTo>
                    <a:lnTo>
                      <a:pt x="68" y="75"/>
                    </a:lnTo>
                    <a:lnTo>
                      <a:pt x="0" y="130"/>
                    </a:lnTo>
                    <a:lnTo>
                      <a:pt x="59" y="216"/>
                    </a:lnTo>
                    <a:lnTo>
                      <a:pt x="56" y="301"/>
                    </a:lnTo>
                    <a:lnTo>
                      <a:pt x="97" y="364"/>
                    </a:lnTo>
                    <a:lnTo>
                      <a:pt x="167" y="352"/>
                    </a:lnTo>
                    <a:lnTo>
                      <a:pt x="188" y="423"/>
                    </a:lnTo>
                    <a:lnTo>
                      <a:pt x="246" y="356"/>
                    </a:lnTo>
                    <a:lnTo>
                      <a:pt x="314" y="320"/>
                    </a:lnTo>
                    <a:lnTo>
                      <a:pt x="314" y="257"/>
                    </a:lnTo>
                    <a:lnTo>
                      <a:pt x="172" y="181"/>
                    </a:lnTo>
                    <a:lnTo>
                      <a:pt x="202" y="49"/>
                    </a:lnTo>
                    <a:close/>
                  </a:path>
                </a:pathLst>
              </a:custGeom>
              <a:grpFill/>
              <a:ln w="12700">
                <a:noFill/>
                <a:round/>
                <a:headEnd/>
                <a:tailEnd/>
              </a:ln>
            </p:spPr>
            <p:txBody>
              <a:bodyPr/>
              <a:lstStyle/>
              <a:p>
                <a:pPr>
                  <a:defRPr/>
                </a:pPr>
                <a:endParaRPr lang="en-US"/>
              </a:p>
            </p:txBody>
          </p:sp>
          <p:sp>
            <p:nvSpPr>
              <p:cNvPr id="690" name="Freeform 37"/>
              <p:cNvSpPr>
                <a:spLocks noChangeAspect="1"/>
              </p:cNvSpPr>
              <p:nvPr/>
            </p:nvSpPr>
            <p:spPr bwMode="gray">
              <a:xfrm>
                <a:off x="3202553" y="3553629"/>
                <a:ext cx="310663" cy="474920"/>
              </a:xfrm>
              <a:custGeom>
                <a:avLst/>
                <a:gdLst>
                  <a:gd name="T0" fmla="*/ 226 w 358"/>
                  <a:gd name="T1" fmla="*/ 29 h 507"/>
                  <a:gd name="T2" fmla="*/ 243 w 358"/>
                  <a:gd name="T3" fmla="*/ 59 h 507"/>
                  <a:gd name="T4" fmla="*/ 170 w 358"/>
                  <a:gd name="T5" fmla="*/ 112 h 507"/>
                  <a:gd name="T6" fmla="*/ 231 w 358"/>
                  <a:gd name="T7" fmla="*/ 203 h 507"/>
                  <a:gd name="T8" fmla="*/ 226 w 358"/>
                  <a:gd name="T9" fmla="*/ 279 h 507"/>
                  <a:gd name="T10" fmla="*/ 269 w 358"/>
                  <a:gd name="T11" fmla="*/ 343 h 507"/>
                  <a:gd name="T12" fmla="*/ 337 w 358"/>
                  <a:gd name="T13" fmla="*/ 334 h 507"/>
                  <a:gd name="T14" fmla="*/ 358 w 358"/>
                  <a:gd name="T15" fmla="*/ 404 h 507"/>
                  <a:gd name="T16" fmla="*/ 358 w 358"/>
                  <a:gd name="T17" fmla="*/ 437 h 507"/>
                  <a:gd name="T18" fmla="*/ 269 w 358"/>
                  <a:gd name="T19" fmla="*/ 507 h 507"/>
                  <a:gd name="T20" fmla="*/ 188 w 358"/>
                  <a:gd name="T21" fmla="*/ 443 h 507"/>
                  <a:gd name="T22" fmla="*/ 56 w 358"/>
                  <a:gd name="T23" fmla="*/ 449 h 507"/>
                  <a:gd name="T24" fmla="*/ 73 w 358"/>
                  <a:gd name="T25" fmla="*/ 361 h 507"/>
                  <a:gd name="T26" fmla="*/ 3 w 358"/>
                  <a:gd name="T27" fmla="*/ 272 h 507"/>
                  <a:gd name="T28" fmla="*/ 0 w 358"/>
                  <a:gd name="T29" fmla="*/ 170 h 507"/>
                  <a:gd name="T30" fmla="*/ 30 w 358"/>
                  <a:gd name="T31" fmla="*/ 135 h 507"/>
                  <a:gd name="T32" fmla="*/ 9 w 358"/>
                  <a:gd name="T33" fmla="*/ 29 h 507"/>
                  <a:gd name="T34" fmla="*/ 45 w 358"/>
                  <a:gd name="T35" fmla="*/ 0 h 507"/>
                  <a:gd name="T36" fmla="*/ 103 w 358"/>
                  <a:gd name="T37" fmla="*/ 50 h 507"/>
                  <a:gd name="T38" fmla="*/ 226 w 358"/>
                  <a:gd name="T39" fmla="*/ 29 h 507"/>
                  <a:gd name="T40" fmla="*/ 226 w 358"/>
                  <a:gd name="T41" fmla="*/ 29 h 5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8"/>
                  <a:gd name="T64" fmla="*/ 0 h 507"/>
                  <a:gd name="T65" fmla="*/ 358 w 358"/>
                  <a:gd name="T66" fmla="*/ 507 h 5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8" h="507">
                    <a:moveTo>
                      <a:pt x="226" y="29"/>
                    </a:moveTo>
                    <a:lnTo>
                      <a:pt x="243" y="59"/>
                    </a:lnTo>
                    <a:lnTo>
                      <a:pt x="170" y="112"/>
                    </a:lnTo>
                    <a:lnTo>
                      <a:pt x="231" y="203"/>
                    </a:lnTo>
                    <a:lnTo>
                      <a:pt x="226" y="279"/>
                    </a:lnTo>
                    <a:lnTo>
                      <a:pt x="269" y="343"/>
                    </a:lnTo>
                    <a:lnTo>
                      <a:pt x="337" y="334"/>
                    </a:lnTo>
                    <a:lnTo>
                      <a:pt x="358" y="404"/>
                    </a:lnTo>
                    <a:lnTo>
                      <a:pt x="358" y="437"/>
                    </a:lnTo>
                    <a:lnTo>
                      <a:pt x="269" y="507"/>
                    </a:lnTo>
                    <a:lnTo>
                      <a:pt x="188" y="443"/>
                    </a:lnTo>
                    <a:lnTo>
                      <a:pt x="56" y="449"/>
                    </a:lnTo>
                    <a:lnTo>
                      <a:pt x="73" y="361"/>
                    </a:lnTo>
                    <a:lnTo>
                      <a:pt x="3" y="272"/>
                    </a:lnTo>
                    <a:lnTo>
                      <a:pt x="0" y="170"/>
                    </a:lnTo>
                    <a:lnTo>
                      <a:pt x="30" y="135"/>
                    </a:lnTo>
                    <a:lnTo>
                      <a:pt x="9" y="29"/>
                    </a:lnTo>
                    <a:lnTo>
                      <a:pt x="45" y="0"/>
                    </a:lnTo>
                    <a:lnTo>
                      <a:pt x="103" y="50"/>
                    </a:lnTo>
                    <a:lnTo>
                      <a:pt x="226" y="29"/>
                    </a:lnTo>
                    <a:close/>
                  </a:path>
                </a:pathLst>
              </a:custGeom>
              <a:grpFill/>
              <a:ln w="12700">
                <a:noFill/>
                <a:round/>
                <a:headEnd/>
                <a:tailEnd/>
              </a:ln>
            </p:spPr>
            <p:txBody>
              <a:bodyPr/>
              <a:lstStyle/>
              <a:p>
                <a:pPr>
                  <a:defRPr/>
                </a:pPr>
                <a:endParaRPr lang="en-US"/>
              </a:p>
            </p:txBody>
          </p:sp>
          <p:sp>
            <p:nvSpPr>
              <p:cNvPr id="691" name="Freeform 38"/>
              <p:cNvSpPr>
                <a:spLocks noChangeAspect="1"/>
              </p:cNvSpPr>
              <p:nvPr/>
            </p:nvSpPr>
            <p:spPr bwMode="gray">
              <a:xfrm>
                <a:off x="2807321" y="3576066"/>
                <a:ext cx="460817" cy="431915"/>
              </a:xfrm>
              <a:custGeom>
                <a:avLst/>
                <a:gdLst>
                  <a:gd name="T0" fmla="*/ 170 w 535"/>
                  <a:gd name="T1" fmla="*/ 0 h 460"/>
                  <a:gd name="T2" fmla="*/ 50 w 535"/>
                  <a:gd name="T3" fmla="*/ 58 h 460"/>
                  <a:gd name="T4" fmla="*/ 71 w 535"/>
                  <a:gd name="T5" fmla="*/ 146 h 460"/>
                  <a:gd name="T6" fmla="*/ 0 w 535"/>
                  <a:gd name="T7" fmla="*/ 200 h 460"/>
                  <a:gd name="T8" fmla="*/ 30 w 535"/>
                  <a:gd name="T9" fmla="*/ 344 h 460"/>
                  <a:gd name="T10" fmla="*/ 111 w 535"/>
                  <a:gd name="T11" fmla="*/ 412 h 460"/>
                  <a:gd name="T12" fmla="*/ 164 w 535"/>
                  <a:gd name="T13" fmla="*/ 412 h 460"/>
                  <a:gd name="T14" fmla="*/ 213 w 535"/>
                  <a:gd name="T15" fmla="*/ 460 h 460"/>
                  <a:gd name="T16" fmla="*/ 316 w 535"/>
                  <a:gd name="T17" fmla="*/ 403 h 460"/>
                  <a:gd name="T18" fmla="*/ 399 w 535"/>
                  <a:gd name="T19" fmla="*/ 403 h 460"/>
                  <a:gd name="T20" fmla="*/ 425 w 535"/>
                  <a:gd name="T21" fmla="*/ 437 h 460"/>
                  <a:gd name="T22" fmla="*/ 515 w 535"/>
                  <a:gd name="T23" fmla="*/ 428 h 460"/>
                  <a:gd name="T24" fmla="*/ 535 w 535"/>
                  <a:gd name="T25" fmla="*/ 341 h 460"/>
                  <a:gd name="T26" fmla="*/ 462 w 535"/>
                  <a:gd name="T27" fmla="*/ 247 h 460"/>
                  <a:gd name="T28" fmla="*/ 459 w 535"/>
                  <a:gd name="T29" fmla="*/ 145 h 460"/>
                  <a:gd name="T30" fmla="*/ 355 w 535"/>
                  <a:gd name="T31" fmla="*/ 92 h 460"/>
                  <a:gd name="T32" fmla="*/ 226 w 535"/>
                  <a:gd name="T33" fmla="*/ 104 h 460"/>
                  <a:gd name="T34" fmla="*/ 170 w 535"/>
                  <a:gd name="T35" fmla="*/ 0 h 460"/>
                  <a:gd name="T36" fmla="*/ 170 w 535"/>
                  <a:gd name="T37" fmla="*/ 0 h 4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5"/>
                  <a:gd name="T58" fmla="*/ 0 h 460"/>
                  <a:gd name="T59" fmla="*/ 535 w 535"/>
                  <a:gd name="T60" fmla="*/ 460 h 4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5" h="460">
                    <a:moveTo>
                      <a:pt x="170" y="0"/>
                    </a:moveTo>
                    <a:lnTo>
                      <a:pt x="50" y="58"/>
                    </a:lnTo>
                    <a:lnTo>
                      <a:pt x="71" y="146"/>
                    </a:lnTo>
                    <a:lnTo>
                      <a:pt x="0" y="200"/>
                    </a:lnTo>
                    <a:lnTo>
                      <a:pt x="30" y="344"/>
                    </a:lnTo>
                    <a:lnTo>
                      <a:pt x="111" y="412"/>
                    </a:lnTo>
                    <a:lnTo>
                      <a:pt x="164" y="412"/>
                    </a:lnTo>
                    <a:lnTo>
                      <a:pt x="213" y="460"/>
                    </a:lnTo>
                    <a:lnTo>
                      <a:pt x="316" y="403"/>
                    </a:lnTo>
                    <a:lnTo>
                      <a:pt x="399" y="403"/>
                    </a:lnTo>
                    <a:lnTo>
                      <a:pt x="425" y="437"/>
                    </a:lnTo>
                    <a:lnTo>
                      <a:pt x="515" y="428"/>
                    </a:lnTo>
                    <a:lnTo>
                      <a:pt x="535" y="341"/>
                    </a:lnTo>
                    <a:lnTo>
                      <a:pt x="462" y="247"/>
                    </a:lnTo>
                    <a:lnTo>
                      <a:pt x="459" y="145"/>
                    </a:lnTo>
                    <a:lnTo>
                      <a:pt x="355" y="92"/>
                    </a:lnTo>
                    <a:lnTo>
                      <a:pt x="226" y="104"/>
                    </a:lnTo>
                    <a:lnTo>
                      <a:pt x="170" y="0"/>
                    </a:lnTo>
                    <a:close/>
                  </a:path>
                </a:pathLst>
              </a:custGeom>
              <a:grpFill/>
              <a:ln w="12700">
                <a:noFill/>
                <a:round/>
                <a:headEnd/>
                <a:tailEnd/>
              </a:ln>
            </p:spPr>
            <p:txBody>
              <a:bodyPr/>
              <a:lstStyle/>
              <a:p>
                <a:pPr>
                  <a:defRPr/>
                </a:pPr>
                <a:endParaRPr lang="en-US"/>
              </a:p>
            </p:txBody>
          </p:sp>
          <p:sp>
            <p:nvSpPr>
              <p:cNvPr id="692" name="Freeform 39"/>
              <p:cNvSpPr>
                <a:spLocks noChangeAspect="1"/>
              </p:cNvSpPr>
              <p:nvPr/>
            </p:nvSpPr>
            <p:spPr bwMode="gray">
              <a:xfrm>
                <a:off x="2284371" y="2732803"/>
                <a:ext cx="472898" cy="411348"/>
              </a:xfrm>
              <a:custGeom>
                <a:avLst/>
                <a:gdLst>
                  <a:gd name="T0" fmla="*/ 84 w 549"/>
                  <a:gd name="T1" fmla="*/ 0 h 440"/>
                  <a:gd name="T2" fmla="*/ 73 w 549"/>
                  <a:gd name="T3" fmla="*/ 27 h 440"/>
                  <a:gd name="T4" fmla="*/ 88 w 549"/>
                  <a:gd name="T5" fmla="*/ 86 h 440"/>
                  <a:gd name="T6" fmla="*/ 43 w 549"/>
                  <a:gd name="T7" fmla="*/ 109 h 440"/>
                  <a:gd name="T8" fmla="*/ 0 w 549"/>
                  <a:gd name="T9" fmla="*/ 209 h 440"/>
                  <a:gd name="T10" fmla="*/ 152 w 549"/>
                  <a:gd name="T11" fmla="*/ 266 h 440"/>
                  <a:gd name="T12" fmla="*/ 170 w 549"/>
                  <a:gd name="T13" fmla="*/ 407 h 440"/>
                  <a:gd name="T14" fmla="*/ 250 w 549"/>
                  <a:gd name="T15" fmla="*/ 440 h 440"/>
                  <a:gd name="T16" fmla="*/ 332 w 549"/>
                  <a:gd name="T17" fmla="*/ 422 h 440"/>
                  <a:gd name="T18" fmla="*/ 416 w 549"/>
                  <a:gd name="T19" fmla="*/ 429 h 440"/>
                  <a:gd name="T20" fmla="*/ 513 w 549"/>
                  <a:gd name="T21" fmla="*/ 394 h 440"/>
                  <a:gd name="T22" fmla="*/ 513 w 549"/>
                  <a:gd name="T23" fmla="*/ 338 h 440"/>
                  <a:gd name="T24" fmla="*/ 549 w 549"/>
                  <a:gd name="T25" fmla="*/ 338 h 440"/>
                  <a:gd name="T26" fmla="*/ 521 w 549"/>
                  <a:gd name="T27" fmla="*/ 266 h 440"/>
                  <a:gd name="T28" fmla="*/ 545 w 549"/>
                  <a:gd name="T29" fmla="*/ 238 h 440"/>
                  <a:gd name="T30" fmla="*/ 499 w 549"/>
                  <a:gd name="T31" fmla="*/ 215 h 440"/>
                  <a:gd name="T32" fmla="*/ 378 w 549"/>
                  <a:gd name="T33" fmla="*/ 215 h 440"/>
                  <a:gd name="T34" fmla="*/ 364 w 549"/>
                  <a:gd name="T35" fmla="*/ 175 h 440"/>
                  <a:gd name="T36" fmla="*/ 318 w 549"/>
                  <a:gd name="T37" fmla="*/ 141 h 440"/>
                  <a:gd name="T38" fmla="*/ 292 w 549"/>
                  <a:gd name="T39" fmla="*/ 55 h 440"/>
                  <a:gd name="T40" fmla="*/ 208 w 549"/>
                  <a:gd name="T41" fmla="*/ 76 h 440"/>
                  <a:gd name="T42" fmla="*/ 146 w 549"/>
                  <a:gd name="T43" fmla="*/ 0 h 440"/>
                  <a:gd name="T44" fmla="*/ 84 w 549"/>
                  <a:gd name="T45" fmla="*/ 0 h 440"/>
                  <a:gd name="T46" fmla="*/ 84 w 549"/>
                  <a:gd name="T47" fmla="*/ 0 h 4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9"/>
                  <a:gd name="T73" fmla="*/ 0 h 440"/>
                  <a:gd name="T74" fmla="*/ 549 w 549"/>
                  <a:gd name="T75" fmla="*/ 440 h 4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9" h="440">
                    <a:moveTo>
                      <a:pt x="84" y="0"/>
                    </a:moveTo>
                    <a:lnTo>
                      <a:pt x="73" y="27"/>
                    </a:lnTo>
                    <a:lnTo>
                      <a:pt x="88" y="86"/>
                    </a:lnTo>
                    <a:lnTo>
                      <a:pt x="43" y="109"/>
                    </a:lnTo>
                    <a:lnTo>
                      <a:pt x="0" y="209"/>
                    </a:lnTo>
                    <a:lnTo>
                      <a:pt x="152" y="266"/>
                    </a:lnTo>
                    <a:lnTo>
                      <a:pt x="170" y="407"/>
                    </a:lnTo>
                    <a:lnTo>
                      <a:pt x="250" y="440"/>
                    </a:lnTo>
                    <a:lnTo>
                      <a:pt x="332" y="422"/>
                    </a:lnTo>
                    <a:lnTo>
                      <a:pt x="416" y="429"/>
                    </a:lnTo>
                    <a:lnTo>
                      <a:pt x="513" y="394"/>
                    </a:lnTo>
                    <a:lnTo>
                      <a:pt x="513" y="338"/>
                    </a:lnTo>
                    <a:lnTo>
                      <a:pt x="549" y="338"/>
                    </a:lnTo>
                    <a:lnTo>
                      <a:pt x="521" y="266"/>
                    </a:lnTo>
                    <a:lnTo>
                      <a:pt x="545" y="238"/>
                    </a:lnTo>
                    <a:lnTo>
                      <a:pt x="499" y="215"/>
                    </a:lnTo>
                    <a:lnTo>
                      <a:pt x="378" y="215"/>
                    </a:lnTo>
                    <a:lnTo>
                      <a:pt x="364" y="175"/>
                    </a:lnTo>
                    <a:lnTo>
                      <a:pt x="318" y="141"/>
                    </a:lnTo>
                    <a:lnTo>
                      <a:pt x="292" y="55"/>
                    </a:lnTo>
                    <a:lnTo>
                      <a:pt x="208" y="76"/>
                    </a:lnTo>
                    <a:lnTo>
                      <a:pt x="146" y="0"/>
                    </a:lnTo>
                    <a:lnTo>
                      <a:pt x="84" y="0"/>
                    </a:lnTo>
                    <a:close/>
                  </a:path>
                </a:pathLst>
              </a:custGeom>
              <a:grpFill/>
              <a:ln w="12700">
                <a:noFill/>
                <a:round/>
                <a:headEnd/>
                <a:tailEnd/>
              </a:ln>
            </p:spPr>
            <p:txBody>
              <a:bodyPr/>
              <a:lstStyle/>
              <a:p>
                <a:pPr>
                  <a:defRPr/>
                </a:pPr>
                <a:endParaRPr lang="en-US"/>
              </a:p>
            </p:txBody>
          </p:sp>
          <p:sp>
            <p:nvSpPr>
              <p:cNvPr id="693" name="Freeform 40"/>
              <p:cNvSpPr>
                <a:spLocks noChangeAspect="1"/>
              </p:cNvSpPr>
              <p:nvPr/>
            </p:nvSpPr>
            <p:spPr bwMode="gray">
              <a:xfrm>
                <a:off x="2122136" y="2929128"/>
                <a:ext cx="377973" cy="426306"/>
              </a:xfrm>
              <a:custGeom>
                <a:avLst/>
                <a:gdLst>
                  <a:gd name="T0" fmla="*/ 192 w 437"/>
                  <a:gd name="T1" fmla="*/ 0 h 456"/>
                  <a:gd name="T2" fmla="*/ 152 w 437"/>
                  <a:gd name="T3" fmla="*/ 19 h 456"/>
                  <a:gd name="T4" fmla="*/ 116 w 437"/>
                  <a:gd name="T5" fmla="*/ 15 h 456"/>
                  <a:gd name="T6" fmla="*/ 122 w 437"/>
                  <a:gd name="T7" fmla="*/ 59 h 456"/>
                  <a:gd name="T8" fmla="*/ 66 w 437"/>
                  <a:gd name="T9" fmla="*/ 50 h 456"/>
                  <a:gd name="T10" fmla="*/ 46 w 437"/>
                  <a:gd name="T11" fmla="*/ 67 h 456"/>
                  <a:gd name="T12" fmla="*/ 0 w 437"/>
                  <a:gd name="T13" fmla="*/ 253 h 456"/>
                  <a:gd name="T14" fmla="*/ 101 w 437"/>
                  <a:gd name="T15" fmla="*/ 365 h 456"/>
                  <a:gd name="T16" fmla="*/ 201 w 437"/>
                  <a:gd name="T17" fmla="*/ 346 h 456"/>
                  <a:gd name="T18" fmla="*/ 269 w 437"/>
                  <a:gd name="T19" fmla="*/ 456 h 456"/>
                  <a:gd name="T20" fmla="*/ 312 w 437"/>
                  <a:gd name="T21" fmla="*/ 448 h 456"/>
                  <a:gd name="T22" fmla="*/ 351 w 437"/>
                  <a:gd name="T23" fmla="*/ 329 h 456"/>
                  <a:gd name="T24" fmla="*/ 394 w 437"/>
                  <a:gd name="T25" fmla="*/ 324 h 456"/>
                  <a:gd name="T26" fmla="*/ 437 w 437"/>
                  <a:gd name="T27" fmla="*/ 231 h 456"/>
                  <a:gd name="T28" fmla="*/ 357 w 437"/>
                  <a:gd name="T29" fmla="*/ 198 h 456"/>
                  <a:gd name="T30" fmla="*/ 339 w 437"/>
                  <a:gd name="T31" fmla="*/ 57 h 456"/>
                  <a:gd name="T32" fmla="*/ 192 w 437"/>
                  <a:gd name="T33" fmla="*/ 0 h 456"/>
                  <a:gd name="T34" fmla="*/ 192 w 437"/>
                  <a:gd name="T35" fmla="*/ 0 h 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7"/>
                  <a:gd name="T55" fmla="*/ 0 h 456"/>
                  <a:gd name="T56" fmla="*/ 437 w 437"/>
                  <a:gd name="T57" fmla="*/ 456 h 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7" h="456">
                    <a:moveTo>
                      <a:pt x="192" y="0"/>
                    </a:moveTo>
                    <a:lnTo>
                      <a:pt x="152" y="19"/>
                    </a:lnTo>
                    <a:lnTo>
                      <a:pt x="116" y="15"/>
                    </a:lnTo>
                    <a:lnTo>
                      <a:pt x="122" y="59"/>
                    </a:lnTo>
                    <a:lnTo>
                      <a:pt x="66" y="50"/>
                    </a:lnTo>
                    <a:lnTo>
                      <a:pt x="46" y="67"/>
                    </a:lnTo>
                    <a:lnTo>
                      <a:pt x="0" y="253"/>
                    </a:lnTo>
                    <a:lnTo>
                      <a:pt x="101" y="365"/>
                    </a:lnTo>
                    <a:lnTo>
                      <a:pt x="201" y="346"/>
                    </a:lnTo>
                    <a:lnTo>
                      <a:pt x="269" y="456"/>
                    </a:lnTo>
                    <a:lnTo>
                      <a:pt x="312" y="448"/>
                    </a:lnTo>
                    <a:lnTo>
                      <a:pt x="351" y="329"/>
                    </a:lnTo>
                    <a:lnTo>
                      <a:pt x="394" y="324"/>
                    </a:lnTo>
                    <a:lnTo>
                      <a:pt x="437" y="231"/>
                    </a:lnTo>
                    <a:lnTo>
                      <a:pt x="357" y="198"/>
                    </a:lnTo>
                    <a:lnTo>
                      <a:pt x="339" y="57"/>
                    </a:lnTo>
                    <a:lnTo>
                      <a:pt x="192" y="0"/>
                    </a:lnTo>
                    <a:close/>
                  </a:path>
                </a:pathLst>
              </a:custGeom>
              <a:grpFill/>
              <a:ln w="12700">
                <a:noFill/>
                <a:round/>
                <a:headEnd/>
                <a:tailEnd/>
              </a:ln>
            </p:spPr>
            <p:txBody>
              <a:bodyPr/>
              <a:lstStyle/>
              <a:p>
                <a:pPr>
                  <a:defRPr/>
                </a:pPr>
                <a:endParaRPr lang="en-US"/>
              </a:p>
            </p:txBody>
          </p:sp>
          <p:sp>
            <p:nvSpPr>
              <p:cNvPr id="694" name="Freeform 41"/>
              <p:cNvSpPr>
                <a:spLocks noChangeAspect="1"/>
              </p:cNvSpPr>
              <p:nvPr/>
            </p:nvSpPr>
            <p:spPr bwMode="gray">
              <a:xfrm>
                <a:off x="1732081" y="2861817"/>
                <a:ext cx="450461" cy="370213"/>
              </a:xfrm>
              <a:custGeom>
                <a:avLst/>
                <a:gdLst>
                  <a:gd name="T0" fmla="*/ 37 w 523"/>
                  <a:gd name="T1" fmla="*/ 0 h 396"/>
                  <a:gd name="T2" fmla="*/ 48 w 523"/>
                  <a:gd name="T3" fmla="*/ 80 h 396"/>
                  <a:gd name="T4" fmla="*/ 93 w 523"/>
                  <a:gd name="T5" fmla="*/ 101 h 396"/>
                  <a:gd name="T6" fmla="*/ 63 w 523"/>
                  <a:gd name="T7" fmla="*/ 125 h 396"/>
                  <a:gd name="T8" fmla="*/ 105 w 523"/>
                  <a:gd name="T9" fmla="*/ 198 h 396"/>
                  <a:gd name="T10" fmla="*/ 0 w 523"/>
                  <a:gd name="T11" fmla="*/ 222 h 396"/>
                  <a:gd name="T12" fmla="*/ 49 w 523"/>
                  <a:gd name="T13" fmla="*/ 289 h 396"/>
                  <a:gd name="T14" fmla="*/ 17 w 523"/>
                  <a:gd name="T15" fmla="*/ 336 h 396"/>
                  <a:gd name="T16" fmla="*/ 102 w 523"/>
                  <a:gd name="T17" fmla="*/ 391 h 396"/>
                  <a:gd name="T18" fmla="*/ 215 w 523"/>
                  <a:gd name="T19" fmla="*/ 396 h 396"/>
                  <a:gd name="T20" fmla="*/ 257 w 523"/>
                  <a:gd name="T21" fmla="*/ 359 h 396"/>
                  <a:gd name="T22" fmla="*/ 396 w 523"/>
                  <a:gd name="T23" fmla="*/ 373 h 396"/>
                  <a:gd name="T24" fmla="*/ 456 w 523"/>
                  <a:gd name="T25" fmla="*/ 330 h 396"/>
                  <a:gd name="T26" fmla="*/ 499 w 523"/>
                  <a:gd name="T27" fmla="*/ 139 h 396"/>
                  <a:gd name="T28" fmla="*/ 523 w 523"/>
                  <a:gd name="T29" fmla="*/ 122 h 396"/>
                  <a:gd name="T30" fmla="*/ 392 w 523"/>
                  <a:gd name="T31" fmla="*/ 87 h 396"/>
                  <a:gd name="T32" fmla="*/ 380 w 523"/>
                  <a:gd name="T33" fmla="*/ 58 h 396"/>
                  <a:gd name="T34" fmla="*/ 320 w 523"/>
                  <a:gd name="T35" fmla="*/ 46 h 396"/>
                  <a:gd name="T36" fmla="*/ 320 w 523"/>
                  <a:gd name="T37" fmla="*/ 28 h 396"/>
                  <a:gd name="T38" fmla="*/ 206 w 523"/>
                  <a:gd name="T39" fmla="*/ 32 h 396"/>
                  <a:gd name="T40" fmla="*/ 108 w 523"/>
                  <a:gd name="T41" fmla="*/ 10 h 396"/>
                  <a:gd name="T42" fmla="*/ 37 w 523"/>
                  <a:gd name="T43" fmla="*/ 0 h 396"/>
                  <a:gd name="T44" fmla="*/ 37 w 523"/>
                  <a:gd name="T45" fmla="*/ 0 h 3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3"/>
                  <a:gd name="T70" fmla="*/ 0 h 396"/>
                  <a:gd name="T71" fmla="*/ 523 w 523"/>
                  <a:gd name="T72" fmla="*/ 396 h 3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3" h="396">
                    <a:moveTo>
                      <a:pt x="37" y="0"/>
                    </a:moveTo>
                    <a:lnTo>
                      <a:pt x="48" y="80"/>
                    </a:lnTo>
                    <a:lnTo>
                      <a:pt x="93" y="101"/>
                    </a:lnTo>
                    <a:lnTo>
                      <a:pt x="63" y="125"/>
                    </a:lnTo>
                    <a:lnTo>
                      <a:pt x="105" y="198"/>
                    </a:lnTo>
                    <a:lnTo>
                      <a:pt x="0" y="222"/>
                    </a:lnTo>
                    <a:lnTo>
                      <a:pt x="49" y="289"/>
                    </a:lnTo>
                    <a:lnTo>
                      <a:pt x="17" y="336"/>
                    </a:lnTo>
                    <a:lnTo>
                      <a:pt x="102" y="391"/>
                    </a:lnTo>
                    <a:lnTo>
                      <a:pt x="215" y="396"/>
                    </a:lnTo>
                    <a:lnTo>
                      <a:pt x="257" y="359"/>
                    </a:lnTo>
                    <a:lnTo>
                      <a:pt x="396" y="373"/>
                    </a:lnTo>
                    <a:lnTo>
                      <a:pt x="456" y="330"/>
                    </a:lnTo>
                    <a:lnTo>
                      <a:pt x="499" y="139"/>
                    </a:lnTo>
                    <a:lnTo>
                      <a:pt x="523" y="122"/>
                    </a:lnTo>
                    <a:lnTo>
                      <a:pt x="392" y="87"/>
                    </a:lnTo>
                    <a:lnTo>
                      <a:pt x="380" y="58"/>
                    </a:lnTo>
                    <a:lnTo>
                      <a:pt x="320" y="46"/>
                    </a:lnTo>
                    <a:lnTo>
                      <a:pt x="320" y="28"/>
                    </a:lnTo>
                    <a:lnTo>
                      <a:pt x="206" y="32"/>
                    </a:lnTo>
                    <a:lnTo>
                      <a:pt x="108" y="10"/>
                    </a:lnTo>
                    <a:lnTo>
                      <a:pt x="37" y="0"/>
                    </a:lnTo>
                    <a:close/>
                  </a:path>
                </a:pathLst>
              </a:custGeom>
              <a:grpFill/>
              <a:ln w="12700">
                <a:noFill/>
                <a:round/>
                <a:headEnd/>
                <a:tailEnd/>
              </a:ln>
            </p:spPr>
            <p:txBody>
              <a:bodyPr/>
              <a:lstStyle/>
              <a:p>
                <a:pPr>
                  <a:defRPr/>
                </a:pPr>
                <a:endParaRPr lang="en-US"/>
              </a:p>
            </p:txBody>
          </p:sp>
          <p:sp>
            <p:nvSpPr>
              <p:cNvPr id="695" name="Freeform 42"/>
              <p:cNvSpPr>
                <a:spLocks noChangeAspect="1"/>
              </p:cNvSpPr>
              <p:nvPr/>
            </p:nvSpPr>
            <p:spPr bwMode="gray">
              <a:xfrm>
                <a:off x="1474921" y="3200244"/>
                <a:ext cx="467721" cy="334687"/>
              </a:xfrm>
              <a:custGeom>
                <a:avLst/>
                <a:gdLst>
                  <a:gd name="T0" fmla="*/ 55 w 542"/>
                  <a:gd name="T1" fmla="*/ 21 h 360"/>
                  <a:gd name="T2" fmla="*/ 0 w 542"/>
                  <a:gd name="T3" fmla="*/ 95 h 360"/>
                  <a:gd name="T4" fmla="*/ 84 w 542"/>
                  <a:gd name="T5" fmla="*/ 196 h 360"/>
                  <a:gd name="T6" fmla="*/ 84 w 542"/>
                  <a:gd name="T7" fmla="*/ 256 h 360"/>
                  <a:gd name="T8" fmla="*/ 347 w 542"/>
                  <a:gd name="T9" fmla="*/ 360 h 360"/>
                  <a:gd name="T10" fmla="*/ 462 w 542"/>
                  <a:gd name="T11" fmla="*/ 359 h 360"/>
                  <a:gd name="T12" fmla="*/ 542 w 542"/>
                  <a:gd name="T13" fmla="*/ 341 h 360"/>
                  <a:gd name="T14" fmla="*/ 504 w 542"/>
                  <a:gd name="T15" fmla="*/ 305 h 360"/>
                  <a:gd name="T16" fmla="*/ 481 w 542"/>
                  <a:gd name="T17" fmla="*/ 116 h 360"/>
                  <a:gd name="T18" fmla="*/ 403 w 542"/>
                  <a:gd name="T19" fmla="*/ 29 h 360"/>
                  <a:gd name="T20" fmla="*/ 357 w 542"/>
                  <a:gd name="T21" fmla="*/ 0 h 360"/>
                  <a:gd name="T22" fmla="*/ 304 w 542"/>
                  <a:gd name="T23" fmla="*/ 0 h 360"/>
                  <a:gd name="T24" fmla="*/ 243 w 542"/>
                  <a:gd name="T25" fmla="*/ 61 h 360"/>
                  <a:gd name="T26" fmla="*/ 233 w 542"/>
                  <a:gd name="T27" fmla="*/ 19 h 360"/>
                  <a:gd name="T28" fmla="*/ 198 w 542"/>
                  <a:gd name="T29" fmla="*/ 4 h 360"/>
                  <a:gd name="T30" fmla="*/ 228 w 542"/>
                  <a:gd name="T31" fmla="*/ 86 h 360"/>
                  <a:gd name="T32" fmla="*/ 55 w 542"/>
                  <a:gd name="T33" fmla="*/ 21 h 360"/>
                  <a:gd name="T34" fmla="*/ 55 w 542"/>
                  <a:gd name="T35" fmla="*/ 21 h 3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2"/>
                  <a:gd name="T55" fmla="*/ 0 h 360"/>
                  <a:gd name="T56" fmla="*/ 542 w 542"/>
                  <a:gd name="T57" fmla="*/ 360 h 3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2" h="360">
                    <a:moveTo>
                      <a:pt x="55" y="21"/>
                    </a:moveTo>
                    <a:lnTo>
                      <a:pt x="0" y="95"/>
                    </a:lnTo>
                    <a:lnTo>
                      <a:pt x="84" y="196"/>
                    </a:lnTo>
                    <a:lnTo>
                      <a:pt x="84" y="256"/>
                    </a:lnTo>
                    <a:lnTo>
                      <a:pt x="347" y="360"/>
                    </a:lnTo>
                    <a:lnTo>
                      <a:pt x="462" y="359"/>
                    </a:lnTo>
                    <a:lnTo>
                      <a:pt x="542" y="341"/>
                    </a:lnTo>
                    <a:lnTo>
                      <a:pt x="504" y="305"/>
                    </a:lnTo>
                    <a:lnTo>
                      <a:pt x="481" y="116"/>
                    </a:lnTo>
                    <a:lnTo>
                      <a:pt x="403" y="29"/>
                    </a:lnTo>
                    <a:lnTo>
                      <a:pt x="357" y="0"/>
                    </a:lnTo>
                    <a:lnTo>
                      <a:pt x="304" y="0"/>
                    </a:lnTo>
                    <a:lnTo>
                      <a:pt x="243" y="61"/>
                    </a:lnTo>
                    <a:lnTo>
                      <a:pt x="233" y="19"/>
                    </a:lnTo>
                    <a:lnTo>
                      <a:pt x="198" y="4"/>
                    </a:lnTo>
                    <a:lnTo>
                      <a:pt x="228" y="86"/>
                    </a:lnTo>
                    <a:lnTo>
                      <a:pt x="55" y="21"/>
                    </a:lnTo>
                    <a:close/>
                  </a:path>
                </a:pathLst>
              </a:custGeom>
              <a:grpFill/>
              <a:ln w="12700">
                <a:noFill/>
                <a:round/>
                <a:headEnd/>
                <a:tailEnd/>
              </a:ln>
            </p:spPr>
            <p:txBody>
              <a:bodyPr/>
              <a:lstStyle/>
              <a:p>
                <a:pPr>
                  <a:defRPr/>
                </a:pPr>
                <a:endParaRPr lang="en-US"/>
              </a:p>
            </p:txBody>
          </p:sp>
          <p:sp>
            <p:nvSpPr>
              <p:cNvPr id="696" name="Freeform 43"/>
              <p:cNvSpPr>
                <a:spLocks noChangeAspect="1"/>
              </p:cNvSpPr>
              <p:nvPr/>
            </p:nvSpPr>
            <p:spPr bwMode="gray">
              <a:xfrm>
                <a:off x="1820102" y="3198374"/>
                <a:ext cx="340003" cy="497357"/>
              </a:xfrm>
              <a:custGeom>
                <a:avLst/>
                <a:gdLst>
                  <a:gd name="T0" fmla="*/ 0 w 394"/>
                  <a:gd name="T1" fmla="*/ 31 h 533"/>
                  <a:gd name="T2" fmla="*/ 81 w 394"/>
                  <a:gd name="T3" fmla="*/ 118 h 533"/>
                  <a:gd name="T4" fmla="*/ 104 w 394"/>
                  <a:gd name="T5" fmla="*/ 315 h 533"/>
                  <a:gd name="T6" fmla="*/ 143 w 394"/>
                  <a:gd name="T7" fmla="*/ 343 h 533"/>
                  <a:gd name="T8" fmla="*/ 62 w 394"/>
                  <a:gd name="T9" fmla="*/ 358 h 533"/>
                  <a:gd name="T10" fmla="*/ 108 w 394"/>
                  <a:gd name="T11" fmla="*/ 452 h 533"/>
                  <a:gd name="T12" fmla="*/ 295 w 394"/>
                  <a:gd name="T13" fmla="*/ 533 h 533"/>
                  <a:gd name="T14" fmla="*/ 315 w 394"/>
                  <a:gd name="T15" fmla="*/ 486 h 533"/>
                  <a:gd name="T16" fmla="*/ 394 w 394"/>
                  <a:gd name="T17" fmla="*/ 480 h 533"/>
                  <a:gd name="T18" fmla="*/ 379 w 394"/>
                  <a:gd name="T19" fmla="*/ 362 h 533"/>
                  <a:gd name="T20" fmla="*/ 339 w 394"/>
                  <a:gd name="T21" fmla="*/ 358 h 533"/>
                  <a:gd name="T22" fmla="*/ 307 w 394"/>
                  <a:gd name="T23" fmla="*/ 277 h 533"/>
                  <a:gd name="T24" fmla="*/ 339 w 394"/>
                  <a:gd name="T25" fmla="*/ 160 h 533"/>
                  <a:gd name="T26" fmla="*/ 298 w 394"/>
                  <a:gd name="T27" fmla="*/ 14 h 533"/>
                  <a:gd name="T28" fmla="*/ 153 w 394"/>
                  <a:gd name="T29" fmla="*/ 0 h 533"/>
                  <a:gd name="T30" fmla="*/ 113 w 394"/>
                  <a:gd name="T31" fmla="*/ 38 h 533"/>
                  <a:gd name="T32" fmla="*/ 0 w 394"/>
                  <a:gd name="T33" fmla="*/ 31 h 533"/>
                  <a:gd name="T34" fmla="*/ 0 w 394"/>
                  <a:gd name="T35" fmla="*/ 31 h 5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4"/>
                  <a:gd name="T55" fmla="*/ 0 h 533"/>
                  <a:gd name="T56" fmla="*/ 394 w 394"/>
                  <a:gd name="T57" fmla="*/ 533 h 5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4" h="533">
                    <a:moveTo>
                      <a:pt x="0" y="31"/>
                    </a:moveTo>
                    <a:lnTo>
                      <a:pt x="81" y="118"/>
                    </a:lnTo>
                    <a:lnTo>
                      <a:pt x="104" y="315"/>
                    </a:lnTo>
                    <a:lnTo>
                      <a:pt x="143" y="343"/>
                    </a:lnTo>
                    <a:lnTo>
                      <a:pt x="62" y="358"/>
                    </a:lnTo>
                    <a:lnTo>
                      <a:pt x="108" y="452"/>
                    </a:lnTo>
                    <a:lnTo>
                      <a:pt x="295" y="533"/>
                    </a:lnTo>
                    <a:lnTo>
                      <a:pt x="315" y="486"/>
                    </a:lnTo>
                    <a:lnTo>
                      <a:pt x="394" y="480"/>
                    </a:lnTo>
                    <a:lnTo>
                      <a:pt x="379" y="362"/>
                    </a:lnTo>
                    <a:lnTo>
                      <a:pt x="339" y="358"/>
                    </a:lnTo>
                    <a:lnTo>
                      <a:pt x="307" y="277"/>
                    </a:lnTo>
                    <a:lnTo>
                      <a:pt x="339" y="160"/>
                    </a:lnTo>
                    <a:lnTo>
                      <a:pt x="298" y="14"/>
                    </a:lnTo>
                    <a:lnTo>
                      <a:pt x="153" y="0"/>
                    </a:lnTo>
                    <a:lnTo>
                      <a:pt x="113" y="38"/>
                    </a:lnTo>
                    <a:lnTo>
                      <a:pt x="0" y="31"/>
                    </a:lnTo>
                    <a:close/>
                  </a:path>
                </a:pathLst>
              </a:custGeom>
              <a:grpFill/>
              <a:ln w="12700">
                <a:noFill/>
                <a:round/>
                <a:headEnd/>
                <a:tailEnd/>
              </a:ln>
            </p:spPr>
            <p:txBody>
              <a:bodyPr/>
              <a:lstStyle/>
              <a:p>
                <a:pPr>
                  <a:defRPr/>
                </a:pPr>
                <a:endParaRPr lang="en-US"/>
              </a:p>
            </p:txBody>
          </p:sp>
          <p:sp>
            <p:nvSpPr>
              <p:cNvPr id="697" name="Freeform 44"/>
              <p:cNvSpPr>
                <a:spLocks noChangeAspect="1"/>
              </p:cNvSpPr>
              <p:nvPr/>
            </p:nvSpPr>
            <p:spPr bwMode="gray">
              <a:xfrm>
                <a:off x="2075537" y="3170327"/>
                <a:ext cx="372796" cy="506706"/>
              </a:xfrm>
              <a:custGeom>
                <a:avLst/>
                <a:gdLst>
                  <a:gd name="T0" fmla="*/ 61 w 433"/>
                  <a:gd name="T1" fmla="*/ 0 h 543"/>
                  <a:gd name="T2" fmla="*/ 0 w 433"/>
                  <a:gd name="T3" fmla="*/ 41 h 543"/>
                  <a:gd name="T4" fmla="*/ 44 w 433"/>
                  <a:gd name="T5" fmla="*/ 189 h 543"/>
                  <a:gd name="T6" fmla="*/ 12 w 433"/>
                  <a:gd name="T7" fmla="*/ 306 h 543"/>
                  <a:gd name="T8" fmla="*/ 44 w 433"/>
                  <a:gd name="T9" fmla="*/ 391 h 543"/>
                  <a:gd name="T10" fmla="*/ 84 w 433"/>
                  <a:gd name="T11" fmla="*/ 395 h 543"/>
                  <a:gd name="T12" fmla="*/ 99 w 433"/>
                  <a:gd name="T13" fmla="*/ 511 h 543"/>
                  <a:gd name="T14" fmla="*/ 173 w 433"/>
                  <a:gd name="T15" fmla="*/ 543 h 543"/>
                  <a:gd name="T16" fmla="*/ 307 w 433"/>
                  <a:gd name="T17" fmla="*/ 493 h 543"/>
                  <a:gd name="T18" fmla="*/ 313 w 433"/>
                  <a:gd name="T19" fmla="*/ 443 h 543"/>
                  <a:gd name="T20" fmla="*/ 433 w 433"/>
                  <a:gd name="T21" fmla="*/ 363 h 543"/>
                  <a:gd name="T22" fmla="*/ 415 w 433"/>
                  <a:gd name="T23" fmla="*/ 321 h 543"/>
                  <a:gd name="T24" fmla="*/ 351 w 433"/>
                  <a:gd name="T25" fmla="*/ 281 h 543"/>
                  <a:gd name="T26" fmla="*/ 327 w 433"/>
                  <a:gd name="T27" fmla="*/ 198 h 543"/>
                  <a:gd name="T28" fmla="*/ 255 w 433"/>
                  <a:gd name="T29" fmla="*/ 84 h 543"/>
                  <a:gd name="T30" fmla="*/ 158 w 433"/>
                  <a:gd name="T31" fmla="*/ 107 h 543"/>
                  <a:gd name="T32" fmla="*/ 61 w 433"/>
                  <a:gd name="T33" fmla="*/ 0 h 543"/>
                  <a:gd name="T34" fmla="*/ 61 w 433"/>
                  <a:gd name="T35" fmla="*/ 0 h 5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3"/>
                  <a:gd name="T55" fmla="*/ 0 h 543"/>
                  <a:gd name="T56" fmla="*/ 433 w 433"/>
                  <a:gd name="T57" fmla="*/ 543 h 5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3" h="543">
                    <a:moveTo>
                      <a:pt x="61" y="0"/>
                    </a:moveTo>
                    <a:lnTo>
                      <a:pt x="0" y="41"/>
                    </a:lnTo>
                    <a:lnTo>
                      <a:pt x="44" y="189"/>
                    </a:lnTo>
                    <a:lnTo>
                      <a:pt x="12" y="306"/>
                    </a:lnTo>
                    <a:lnTo>
                      <a:pt x="44" y="391"/>
                    </a:lnTo>
                    <a:lnTo>
                      <a:pt x="84" y="395"/>
                    </a:lnTo>
                    <a:lnTo>
                      <a:pt x="99" y="511"/>
                    </a:lnTo>
                    <a:lnTo>
                      <a:pt x="173" y="543"/>
                    </a:lnTo>
                    <a:lnTo>
                      <a:pt x="307" y="493"/>
                    </a:lnTo>
                    <a:lnTo>
                      <a:pt x="313" y="443"/>
                    </a:lnTo>
                    <a:lnTo>
                      <a:pt x="433" y="363"/>
                    </a:lnTo>
                    <a:lnTo>
                      <a:pt x="415" y="321"/>
                    </a:lnTo>
                    <a:lnTo>
                      <a:pt x="351" y="281"/>
                    </a:lnTo>
                    <a:lnTo>
                      <a:pt x="327" y="198"/>
                    </a:lnTo>
                    <a:lnTo>
                      <a:pt x="255" y="84"/>
                    </a:lnTo>
                    <a:lnTo>
                      <a:pt x="158" y="107"/>
                    </a:lnTo>
                    <a:lnTo>
                      <a:pt x="61" y="0"/>
                    </a:lnTo>
                    <a:close/>
                  </a:path>
                </a:pathLst>
              </a:custGeom>
              <a:grpFill/>
              <a:ln w="12700">
                <a:noFill/>
                <a:round/>
                <a:headEnd/>
                <a:tailEnd/>
              </a:ln>
            </p:spPr>
            <p:txBody>
              <a:bodyPr/>
              <a:lstStyle/>
              <a:p>
                <a:pPr>
                  <a:defRPr/>
                </a:pPr>
                <a:endParaRPr lang="en-US"/>
              </a:p>
            </p:txBody>
          </p:sp>
          <p:sp>
            <p:nvSpPr>
              <p:cNvPr id="698" name="Freeform 45"/>
              <p:cNvSpPr>
                <a:spLocks noChangeAspect="1"/>
              </p:cNvSpPr>
              <p:nvPr/>
            </p:nvSpPr>
            <p:spPr bwMode="gray">
              <a:xfrm>
                <a:off x="2356859" y="3127323"/>
                <a:ext cx="395232" cy="400129"/>
              </a:xfrm>
              <a:custGeom>
                <a:avLst/>
                <a:gdLst>
                  <a:gd name="T0" fmla="*/ 164 w 458"/>
                  <a:gd name="T1" fmla="*/ 21 h 429"/>
                  <a:gd name="T2" fmla="*/ 123 w 458"/>
                  <a:gd name="T3" fmla="*/ 114 h 429"/>
                  <a:gd name="T4" fmla="*/ 80 w 458"/>
                  <a:gd name="T5" fmla="*/ 118 h 429"/>
                  <a:gd name="T6" fmla="*/ 41 w 458"/>
                  <a:gd name="T7" fmla="*/ 240 h 429"/>
                  <a:gd name="T8" fmla="*/ 0 w 458"/>
                  <a:gd name="T9" fmla="*/ 245 h 429"/>
                  <a:gd name="T10" fmla="*/ 24 w 458"/>
                  <a:gd name="T11" fmla="*/ 332 h 429"/>
                  <a:gd name="T12" fmla="*/ 90 w 458"/>
                  <a:gd name="T13" fmla="*/ 373 h 429"/>
                  <a:gd name="T14" fmla="*/ 111 w 458"/>
                  <a:gd name="T15" fmla="*/ 410 h 429"/>
                  <a:gd name="T16" fmla="*/ 188 w 458"/>
                  <a:gd name="T17" fmla="*/ 429 h 429"/>
                  <a:gd name="T18" fmla="*/ 309 w 458"/>
                  <a:gd name="T19" fmla="*/ 385 h 429"/>
                  <a:gd name="T20" fmla="*/ 441 w 458"/>
                  <a:gd name="T21" fmla="*/ 396 h 429"/>
                  <a:gd name="T22" fmla="*/ 458 w 458"/>
                  <a:gd name="T23" fmla="*/ 303 h 429"/>
                  <a:gd name="T24" fmla="*/ 397 w 458"/>
                  <a:gd name="T25" fmla="*/ 250 h 429"/>
                  <a:gd name="T26" fmla="*/ 421 w 458"/>
                  <a:gd name="T27" fmla="*/ 166 h 429"/>
                  <a:gd name="T28" fmla="*/ 388 w 458"/>
                  <a:gd name="T29" fmla="*/ 59 h 429"/>
                  <a:gd name="T30" fmla="*/ 307 w 458"/>
                  <a:gd name="T31" fmla="*/ 59 h 429"/>
                  <a:gd name="T32" fmla="*/ 333 w 458"/>
                  <a:gd name="T33" fmla="*/ 8 h 429"/>
                  <a:gd name="T34" fmla="*/ 249 w 458"/>
                  <a:gd name="T35" fmla="*/ 0 h 429"/>
                  <a:gd name="T36" fmla="*/ 164 w 458"/>
                  <a:gd name="T37" fmla="*/ 21 h 429"/>
                  <a:gd name="T38" fmla="*/ 164 w 458"/>
                  <a:gd name="T39" fmla="*/ 21 h 4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8"/>
                  <a:gd name="T61" fmla="*/ 0 h 429"/>
                  <a:gd name="T62" fmla="*/ 458 w 458"/>
                  <a:gd name="T63" fmla="*/ 429 h 4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8" h="429">
                    <a:moveTo>
                      <a:pt x="164" y="21"/>
                    </a:moveTo>
                    <a:lnTo>
                      <a:pt x="123" y="114"/>
                    </a:lnTo>
                    <a:lnTo>
                      <a:pt x="80" y="118"/>
                    </a:lnTo>
                    <a:lnTo>
                      <a:pt x="41" y="240"/>
                    </a:lnTo>
                    <a:lnTo>
                      <a:pt x="0" y="245"/>
                    </a:lnTo>
                    <a:lnTo>
                      <a:pt x="24" y="332"/>
                    </a:lnTo>
                    <a:lnTo>
                      <a:pt x="90" y="373"/>
                    </a:lnTo>
                    <a:lnTo>
                      <a:pt x="111" y="410"/>
                    </a:lnTo>
                    <a:lnTo>
                      <a:pt x="188" y="429"/>
                    </a:lnTo>
                    <a:lnTo>
                      <a:pt x="309" y="385"/>
                    </a:lnTo>
                    <a:lnTo>
                      <a:pt x="441" y="396"/>
                    </a:lnTo>
                    <a:lnTo>
                      <a:pt x="458" y="303"/>
                    </a:lnTo>
                    <a:lnTo>
                      <a:pt x="397" y="250"/>
                    </a:lnTo>
                    <a:lnTo>
                      <a:pt x="421" y="166"/>
                    </a:lnTo>
                    <a:lnTo>
                      <a:pt x="388" y="59"/>
                    </a:lnTo>
                    <a:lnTo>
                      <a:pt x="307" y="59"/>
                    </a:lnTo>
                    <a:lnTo>
                      <a:pt x="333" y="8"/>
                    </a:lnTo>
                    <a:lnTo>
                      <a:pt x="249" y="0"/>
                    </a:lnTo>
                    <a:lnTo>
                      <a:pt x="164" y="21"/>
                    </a:lnTo>
                    <a:close/>
                  </a:path>
                </a:pathLst>
              </a:custGeom>
              <a:grpFill/>
              <a:ln w="12700">
                <a:noFill/>
                <a:round/>
                <a:headEnd/>
                <a:tailEnd/>
              </a:ln>
            </p:spPr>
            <p:txBody>
              <a:bodyPr/>
              <a:lstStyle/>
              <a:p>
                <a:pPr>
                  <a:defRPr/>
                </a:pPr>
                <a:endParaRPr lang="en-US"/>
              </a:p>
            </p:txBody>
          </p:sp>
          <p:sp>
            <p:nvSpPr>
              <p:cNvPr id="699" name="Freeform 46"/>
              <p:cNvSpPr>
                <a:spLocks noChangeAspect="1"/>
              </p:cNvSpPr>
              <p:nvPr/>
            </p:nvSpPr>
            <p:spPr bwMode="gray">
              <a:xfrm>
                <a:off x="2620923" y="2951565"/>
                <a:ext cx="371070" cy="547840"/>
              </a:xfrm>
              <a:custGeom>
                <a:avLst/>
                <a:gdLst>
                  <a:gd name="T0" fmla="*/ 158 w 431"/>
                  <a:gd name="T1" fmla="*/ 0 h 587"/>
                  <a:gd name="T2" fmla="*/ 132 w 431"/>
                  <a:gd name="T3" fmla="*/ 33 h 587"/>
                  <a:gd name="T4" fmla="*/ 155 w 431"/>
                  <a:gd name="T5" fmla="*/ 105 h 587"/>
                  <a:gd name="T6" fmla="*/ 123 w 431"/>
                  <a:gd name="T7" fmla="*/ 105 h 587"/>
                  <a:gd name="T8" fmla="*/ 123 w 431"/>
                  <a:gd name="T9" fmla="*/ 161 h 587"/>
                  <a:gd name="T10" fmla="*/ 27 w 431"/>
                  <a:gd name="T11" fmla="*/ 196 h 587"/>
                  <a:gd name="T12" fmla="*/ 0 w 431"/>
                  <a:gd name="T13" fmla="*/ 246 h 587"/>
                  <a:gd name="T14" fmla="*/ 82 w 431"/>
                  <a:gd name="T15" fmla="*/ 246 h 587"/>
                  <a:gd name="T16" fmla="*/ 114 w 431"/>
                  <a:gd name="T17" fmla="*/ 353 h 587"/>
                  <a:gd name="T18" fmla="*/ 91 w 431"/>
                  <a:gd name="T19" fmla="*/ 435 h 587"/>
                  <a:gd name="T20" fmla="*/ 152 w 431"/>
                  <a:gd name="T21" fmla="*/ 492 h 587"/>
                  <a:gd name="T22" fmla="*/ 137 w 431"/>
                  <a:gd name="T23" fmla="*/ 583 h 587"/>
                  <a:gd name="T24" fmla="*/ 167 w 431"/>
                  <a:gd name="T25" fmla="*/ 587 h 587"/>
                  <a:gd name="T26" fmla="*/ 201 w 431"/>
                  <a:gd name="T27" fmla="*/ 536 h 587"/>
                  <a:gd name="T28" fmla="*/ 272 w 431"/>
                  <a:gd name="T29" fmla="*/ 528 h 587"/>
                  <a:gd name="T30" fmla="*/ 273 w 431"/>
                  <a:gd name="T31" fmla="*/ 473 h 587"/>
                  <a:gd name="T32" fmla="*/ 418 w 431"/>
                  <a:gd name="T33" fmla="*/ 409 h 587"/>
                  <a:gd name="T34" fmla="*/ 431 w 431"/>
                  <a:gd name="T35" fmla="*/ 250 h 587"/>
                  <a:gd name="T36" fmla="*/ 366 w 431"/>
                  <a:gd name="T37" fmla="*/ 138 h 587"/>
                  <a:gd name="T38" fmla="*/ 359 w 431"/>
                  <a:gd name="T39" fmla="*/ 37 h 587"/>
                  <a:gd name="T40" fmla="*/ 298 w 431"/>
                  <a:gd name="T41" fmla="*/ 64 h 587"/>
                  <a:gd name="T42" fmla="*/ 220 w 431"/>
                  <a:gd name="T43" fmla="*/ 6 h 587"/>
                  <a:gd name="T44" fmla="*/ 158 w 431"/>
                  <a:gd name="T45" fmla="*/ 0 h 587"/>
                  <a:gd name="T46" fmla="*/ 158 w 431"/>
                  <a:gd name="T47" fmla="*/ 0 h 5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1"/>
                  <a:gd name="T73" fmla="*/ 0 h 587"/>
                  <a:gd name="T74" fmla="*/ 431 w 431"/>
                  <a:gd name="T75" fmla="*/ 587 h 5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1" h="587">
                    <a:moveTo>
                      <a:pt x="158" y="0"/>
                    </a:moveTo>
                    <a:lnTo>
                      <a:pt x="132" y="33"/>
                    </a:lnTo>
                    <a:lnTo>
                      <a:pt x="155" y="105"/>
                    </a:lnTo>
                    <a:lnTo>
                      <a:pt x="123" y="105"/>
                    </a:lnTo>
                    <a:lnTo>
                      <a:pt x="123" y="161"/>
                    </a:lnTo>
                    <a:lnTo>
                      <a:pt x="27" y="196"/>
                    </a:lnTo>
                    <a:lnTo>
                      <a:pt x="0" y="246"/>
                    </a:lnTo>
                    <a:lnTo>
                      <a:pt x="82" y="246"/>
                    </a:lnTo>
                    <a:lnTo>
                      <a:pt x="114" y="353"/>
                    </a:lnTo>
                    <a:lnTo>
                      <a:pt x="91" y="435"/>
                    </a:lnTo>
                    <a:lnTo>
                      <a:pt x="152" y="492"/>
                    </a:lnTo>
                    <a:lnTo>
                      <a:pt x="137" y="583"/>
                    </a:lnTo>
                    <a:lnTo>
                      <a:pt x="167" y="587"/>
                    </a:lnTo>
                    <a:lnTo>
                      <a:pt x="201" y="536"/>
                    </a:lnTo>
                    <a:lnTo>
                      <a:pt x="272" y="528"/>
                    </a:lnTo>
                    <a:lnTo>
                      <a:pt x="273" y="473"/>
                    </a:lnTo>
                    <a:lnTo>
                      <a:pt x="418" y="409"/>
                    </a:lnTo>
                    <a:lnTo>
                      <a:pt x="431" y="250"/>
                    </a:lnTo>
                    <a:lnTo>
                      <a:pt x="366" y="138"/>
                    </a:lnTo>
                    <a:lnTo>
                      <a:pt x="359" y="37"/>
                    </a:lnTo>
                    <a:lnTo>
                      <a:pt x="298" y="64"/>
                    </a:lnTo>
                    <a:lnTo>
                      <a:pt x="220" y="6"/>
                    </a:lnTo>
                    <a:lnTo>
                      <a:pt x="158" y="0"/>
                    </a:lnTo>
                    <a:close/>
                  </a:path>
                </a:pathLst>
              </a:custGeom>
              <a:grpFill/>
              <a:ln w="12700">
                <a:noFill/>
                <a:round/>
                <a:headEnd/>
                <a:tailEnd/>
              </a:ln>
            </p:spPr>
            <p:txBody>
              <a:bodyPr/>
              <a:lstStyle/>
              <a:p>
                <a:pPr>
                  <a:defRPr/>
                </a:pPr>
                <a:endParaRPr lang="en-US"/>
              </a:p>
            </p:txBody>
          </p:sp>
          <p:sp>
            <p:nvSpPr>
              <p:cNvPr id="700" name="Freeform 47"/>
              <p:cNvSpPr>
                <a:spLocks noChangeAspect="1"/>
              </p:cNvSpPr>
              <p:nvPr/>
            </p:nvSpPr>
            <p:spPr bwMode="gray">
              <a:xfrm>
                <a:off x="2508739" y="3486317"/>
                <a:ext cx="358988" cy="357125"/>
              </a:xfrm>
              <a:custGeom>
                <a:avLst/>
                <a:gdLst>
                  <a:gd name="T0" fmla="*/ 296 w 416"/>
                  <a:gd name="T1" fmla="*/ 15 h 382"/>
                  <a:gd name="T2" fmla="*/ 401 w 416"/>
                  <a:gd name="T3" fmla="*/ 163 h 382"/>
                  <a:gd name="T4" fmla="*/ 416 w 416"/>
                  <a:gd name="T5" fmla="*/ 253 h 382"/>
                  <a:gd name="T6" fmla="*/ 345 w 416"/>
                  <a:gd name="T7" fmla="*/ 297 h 382"/>
                  <a:gd name="T8" fmla="*/ 358 w 416"/>
                  <a:gd name="T9" fmla="*/ 362 h 382"/>
                  <a:gd name="T10" fmla="*/ 298 w 416"/>
                  <a:gd name="T11" fmla="*/ 382 h 382"/>
                  <a:gd name="T12" fmla="*/ 173 w 416"/>
                  <a:gd name="T13" fmla="*/ 365 h 382"/>
                  <a:gd name="T14" fmla="*/ 149 w 416"/>
                  <a:gd name="T15" fmla="*/ 301 h 382"/>
                  <a:gd name="T16" fmla="*/ 69 w 416"/>
                  <a:gd name="T17" fmla="*/ 297 h 382"/>
                  <a:gd name="T18" fmla="*/ 80 w 416"/>
                  <a:gd name="T19" fmla="*/ 259 h 382"/>
                  <a:gd name="T20" fmla="*/ 46 w 416"/>
                  <a:gd name="T21" fmla="*/ 259 h 382"/>
                  <a:gd name="T22" fmla="*/ 37 w 416"/>
                  <a:gd name="T23" fmla="*/ 173 h 382"/>
                  <a:gd name="T24" fmla="*/ 0 w 416"/>
                  <a:gd name="T25" fmla="*/ 135 h 382"/>
                  <a:gd name="T26" fmla="*/ 4 w 416"/>
                  <a:gd name="T27" fmla="*/ 47 h 382"/>
                  <a:gd name="T28" fmla="*/ 126 w 416"/>
                  <a:gd name="T29" fmla="*/ 0 h 382"/>
                  <a:gd name="T30" fmla="*/ 296 w 416"/>
                  <a:gd name="T31" fmla="*/ 15 h 382"/>
                  <a:gd name="T32" fmla="*/ 296 w 416"/>
                  <a:gd name="T33" fmla="*/ 15 h 3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6"/>
                  <a:gd name="T52" fmla="*/ 0 h 382"/>
                  <a:gd name="T53" fmla="*/ 416 w 416"/>
                  <a:gd name="T54" fmla="*/ 382 h 3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6" h="382">
                    <a:moveTo>
                      <a:pt x="296" y="15"/>
                    </a:moveTo>
                    <a:lnTo>
                      <a:pt x="401" y="163"/>
                    </a:lnTo>
                    <a:lnTo>
                      <a:pt x="416" y="253"/>
                    </a:lnTo>
                    <a:lnTo>
                      <a:pt x="345" y="297"/>
                    </a:lnTo>
                    <a:lnTo>
                      <a:pt x="358" y="362"/>
                    </a:lnTo>
                    <a:lnTo>
                      <a:pt x="298" y="382"/>
                    </a:lnTo>
                    <a:lnTo>
                      <a:pt x="173" y="365"/>
                    </a:lnTo>
                    <a:lnTo>
                      <a:pt x="149" y="301"/>
                    </a:lnTo>
                    <a:lnTo>
                      <a:pt x="69" y="297"/>
                    </a:lnTo>
                    <a:lnTo>
                      <a:pt x="80" y="259"/>
                    </a:lnTo>
                    <a:lnTo>
                      <a:pt x="46" y="259"/>
                    </a:lnTo>
                    <a:lnTo>
                      <a:pt x="37" y="173"/>
                    </a:lnTo>
                    <a:lnTo>
                      <a:pt x="0" y="135"/>
                    </a:lnTo>
                    <a:lnTo>
                      <a:pt x="4" y="47"/>
                    </a:lnTo>
                    <a:lnTo>
                      <a:pt x="126" y="0"/>
                    </a:lnTo>
                    <a:lnTo>
                      <a:pt x="296" y="15"/>
                    </a:lnTo>
                    <a:close/>
                  </a:path>
                </a:pathLst>
              </a:custGeom>
              <a:grpFill/>
              <a:ln w="12700">
                <a:noFill/>
                <a:round/>
                <a:headEnd/>
                <a:tailEnd/>
              </a:ln>
            </p:spPr>
            <p:txBody>
              <a:bodyPr/>
              <a:lstStyle/>
              <a:p>
                <a:pPr>
                  <a:defRPr/>
                </a:pPr>
                <a:endParaRPr lang="en-US"/>
              </a:p>
            </p:txBody>
          </p:sp>
          <p:sp>
            <p:nvSpPr>
              <p:cNvPr id="701" name="Freeform 48"/>
              <p:cNvSpPr>
                <a:spLocks noChangeAspect="1"/>
              </p:cNvSpPr>
              <p:nvPr/>
            </p:nvSpPr>
            <p:spPr bwMode="gray">
              <a:xfrm>
                <a:off x="2268838" y="3506885"/>
                <a:ext cx="390055" cy="430045"/>
              </a:xfrm>
              <a:custGeom>
                <a:avLst/>
                <a:gdLst>
                  <a:gd name="T0" fmla="*/ 208 w 452"/>
                  <a:gd name="T1" fmla="*/ 0 h 458"/>
                  <a:gd name="T2" fmla="*/ 88 w 452"/>
                  <a:gd name="T3" fmla="*/ 82 h 458"/>
                  <a:gd name="T4" fmla="*/ 79 w 452"/>
                  <a:gd name="T5" fmla="*/ 132 h 458"/>
                  <a:gd name="T6" fmla="*/ 116 w 452"/>
                  <a:gd name="T7" fmla="*/ 220 h 458"/>
                  <a:gd name="T8" fmla="*/ 0 w 452"/>
                  <a:gd name="T9" fmla="*/ 345 h 458"/>
                  <a:gd name="T10" fmla="*/ 213 w 452"/>
                  <a:gd name="T11" fmla="*/ 458 h 458"/>
                  <a:gd name="T12" fmla="*/ 452 w 452"/>
                  <a:gd name="T13" fmla="*/ 345 h 458"/>
                  <a:gd name="T14" fmla="*/ 428 w 452"/>
                  <a:gd name="T15" fmla="*/ 278 h 458"/>
                  <a:gd name="T16" fmla="*/ 351 w 452"/>
                  <a:gd name="T17" fmla="*/ 269 h 458"/>
                  <a:gd name="T18" fmla="*/ 359 w 452"/>
                  <a:gd name="T19" fmla="*/ 236 h 458"/>
                  <a:gd name="T20" fmla="*/ 325 w 452"/>
                  <a:gd name="T21" fmla="*/ 236 h 458"/>
                  <a:gd name="T22" fmla="*/ 316 w 452"/>
                  <a:gd name="T23" fmla="*/ 144 h 458"/>
                  <a:gd name="T24" fmla="*/ 279 w 452"/>
                  <a:gd name="T25" fmla="*/ 112 h 458"/>
                  <a:gd name="T26" fmla="*/ 284 w 452"/>
                  <a:gd name="T27" fmla="*/ 18 h 458"/>
                  <a:gd name="T28" fmla="*/ 208 w 452"/>
                  <a:gd name="T29" fmla="*/ 0 h 458"/>
                  <a:gd name="T30" fmla="*/ 208 w 452"/>
                  <a:gd name="T31" fmla="*/ 0 h 4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2"/>
                  <a:gd name="T49" fmla="*/ 0 h 458"/>
                  <a:gd name="T50" fmla="*/ 452 w 452"/>
                  <a:gd name="T51" fmla="*/ 458 h 4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2" h="458">
                    <a:moveTo>
                      <a:pt x="208" y="0"/>
                    </a:moveTo>
                    <a:lnTo>
                      <a:pt x="88" y="82"/>
                    </a:lnTo>
                    <a:lnTo>
                      <a:pt x="79" y="132"/>
                    </a:lnTo>
                    <a:lnTo>
                      <a:pt x="116" y="220"/>
                    </a:lnTo>
                    <a:lnTo>
                      <a:pt x="0" y="345"/>
                    </a:lnTo>
                    <a:lnTo>
                      <a:pt x="213" y="458"/>
                    </a:lnTo>
                    <a:lnTo>
                      <a:pt x="452" y="345"/>
                    </a:lnTo>
                    <a:lnTo>
                      <a:pt x="428" y="278"/>
                    </a:lnTo>
                    <a:lnTo>
                      <a:pt x="351" y="269"/>
                    </a:lnTo>
                    <a:lnTo>
                      <a:pt x="359" y="236"/>
                    </a:lnTo>
                    <a:lnTo>
                      <a:pt x="325" y="236"/>
                    </a:lnTo>
                    <a:lnTo>
                      <a:pt x="316" y="144"/>
                    </a:lnTo>
                    <a:lnTo>
                      <a:pt x="279" y="112"/>
                    </a:lnTo>
                    <a:lnTo>
                      <a:pt x="284" y="18"/>
                    </a:lnTo>
                    <a:lnTo>
                      <a:pt x="208" y="0"/>
                    </a:lnTo>
                    <a:close/>
                  </a:path>
                </a:pathLst>
              </a:custGeom>
              <a:grpFill/>
              <a:ln w="12700">
                <a:noFill/>
                <a:round/>
                <a:headEnd/>
                <a:tailEnd/>
              </a:ln>
            </p:spPr>
            <p:txBody>
              <a:bodyPr/>
              <a:lstStyle/>
              <a:p>
                <a:pPr>
                  <a:defRPr/>
                </a:pPr>
                <a:endParaRPr lang="en-US"/>
              </a:p>
            </p:txBody>
          </p:sp>
          <p:sp>
            <p:nvSpPr>
              <p:cNvPr id="702" name="Freeform 49"/>
              <p:cNvSpPr>
                <a:spLocks noChangeAspect="1"/>
              </p:cNvSpPr>
              <p:nvPr/>
            </p:nvSpPr>
            <p:spPr bwMode="gray">
              <a:xfrm>
                <a:off x="1949545" y="3632159"/>
                <a:ext cx="419395" cy="416957"/>
              </a:xfrm>
              <a:custGeom>
                <a:avLst/>
                <a:gdLst>
                  <a:gd name="T0" fmla="*/ 166 w 487"/>
                  <a:gd name="T1" fmla="*/ 22 h 447"/>
                  <a:gd name="T2" fmla="*/ 143 w 487"/>
                  <a:gd name="T3" fmla="*/ 69 h 447"/>
                  <a:gd name="T4" fmla="*/ 114 w 487"/>
                  <a:gd name="T5" fmla="*/ 157 h 447"/>
                  <a:gd name="T6" fmla="*/ 63 w 487"/>
                  <a:gd name="T7" fmla="*/ 146 h 447"/>
                  <a:gd name="T8" fmla="*/ 0 w 487"/>
                  <a:gd name="T9" fmla="*/ 210 h 447"/>
                  <a:gd name="T10" fmla="*/ 59 w 487"/>
                  <a:gd name="T11" fmla="*/ 272 h 447"/>
                  <a:gd name="T12" fmla="*/ 63 w 487"/>
                  <a:gd name="T13" fmla="*/ 389 h 447"/>
                  <a:gd name="T14" fmla="*/ 166 w 487"/>
                  <a:gd name="T15" fmla="*/ 447 h 447"/>
                  <a:gd name="T16" fmla="*/ 248 w 487"/>
                  <a:gd name="T17" fmla="*/ 408 h 447"/>
                  <a:gd name="T18" fmla="*/ 248 w 487"/>
                  <a:gd name="T19" fmla="*/ 343 h 447"/>
                  <a:gd name="T20" fmla="*/ 333 w 487"/>
                  <a:gd name="T21" fmla="*/ 290 h 447"/>
                  <a:gd name="T22" fmla="*/ 346 w 487"/>
                  <a:gd name="T23" fmla="*/ 227 h 447"/>
                  <a:gd name="T24" fmla="*/ 374 w 487"/>
                  <a:gd name="T25" fmla="*/ 213 h 447"/>
                  <a:gd name="T26" fmla="*/ 487 w 487"/>
                  <a:gd name="T27" fmla="*/ 88 h 447"/>
                  <a:gd name="T28" fmla="*/ 455 w 487"/>
                  <a:gd name="T29" fmla="*/ 0 h 447"/>
                  <a:gd name="T30" fmla="*/ 318 w 487"/>
                  <a:gd name="T31" fmla="*/ 49 h 447"/>
                  <a:gd name="T32" fmla="*/ 245 w 487"/>
                  <a:gd name="T33" fmla="*/ 18 h 447"/>
                  <a:gd name="T34" fmla="*/ 166 w 487"/>
                  <a:gd name="T35" fmla="*/ 22 h 447"/>
                  <a:gd name="T36" fmla="*/ 166 w 487"/>
                  <a:gd name="T37" fmla="*/ 22 h 4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7"/>
                  <a:gd name="T58" fmla="*/ 0 h 447"/>
                  <a:gd name="T59" fmla="*/ 487 w 487"/>
                  <a:gd name="T60" fmla="*/ 447 h 4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7" h="447">
                    <a:moveTo>
                      <a:pt x="166" y="22"/>
                    </a:moveTo>
                    <a:lnTo>
                      <a:pt x="143" y="69"/>
                    </a:lnTo>
                    <a:lnTo>
                      <a:pt x="114" y="157"/>
                    </a:lnTo>
                    <a:lnTo>
                      <a:pt x="63" y="146"/>
                    </a:lnTo>
                    <a:lnTo>
                      <a:pt x="0" y="210"/>
                    </a:lnTo>
                    <a:lnTo>
                      <a:pt x="59" y="272"/>
                    </a:lnTo>
                    <a:lnTo>
                      <a:pt x="63" y="389"/>
                    </a:lnTo>
                    <a:lnTo>
                      <a:pt x="166" y="447"/>
                    </a:lnTo>
                    <a:lnTo>
                      <a:pt x="248" y="408"/>
                    </a:lnTo>
                    <a:lnTo>
                      <a:pt x="248" y="343"/>
                    </a:lnTo>
                    <a:lnTo>
                      <a:pt x="333" y="290"/>
                    </a:lnTo>
                    <a:lnTo>
                      <a:pt x="346" y="227"/>
                    </a:lnTo>
                    <a:lnTo>
                      <a:pt x="374" y="213"/>
                    </a:lnTo>
                    <a:lnTo>
                      <a:pt x="487" y="88"/>
                    </a:lnTo>
                    <a:lnTo>
                      <a:pt x="455" y="0"/>
                    </a:lnTo>
                    <a:lnTo>
                      <a:pt x="318" y="49"/>
                    </a:lnTo>
                    <a:lnTo>
                      <a:pt x="245" y="18"/>
                    </a:lnTo>
                    <a:lnTo>
                      <a:pt x="166" y="22"/>
                    </a:lnTo>
                    <a:close/>
                  </a:path>
                </a:pathLst>
              </a:custGeom>
              <a:grpFill/>
              <a:ln w="12700">
                <a:noFill/>
                <a:round/>
                <a:headEnd/>
                <a:tailEnd/>
              </a:ln>
            </p:spPr>
            <p:txBody>
              <a:bodyPr/>
              <a:lstStyle/>
              <a:p>
                <a:pPr>
                  <a:defRPr/>
                </a:pPr>
                <a:endParaRPr lang="en-US"/>
              </a:p>
            </p:txBody>
          </p:sp>
          <p:sp>
            <p:nvSpPr>
              <p:cNvPr id="703" name="Freeform 50"/>
              <p:cNvSpPr>
                <a:spLocks noChangeAspect="1"/>
              </p:cNvSpPr>
              <p:nvPr/>
            </p:nvSpPr>
            <p:spPr bwMode="gray">
              <a:xfrm>
                <a:off x="1728629" y="3534931"/>
                <a:ext cx="364166" cy="564668"/>
              </a:xfrm>
              <a:custGeom>
                <a:avLst/>
                <a:gdLst>
                  <a:gd name="T0" fmla="*/ 401 w 422"/>
                  <a:gd name="T1" fmla="*/ 172 h 603"/>
                  <a:gd name="T2" fmla="*/ 214 w 422"/>
                  <a:gd name="T3" fmla="*/ 87 h 603"/>
                  <a:gd name="T4" fmla="*/ 172 w 422"/>
                  <a:gd name="T5" fmla="*/ 0 h 603"/>
                  <a:gd name="T6" fmla="*/ 50 w 422"/>
                  <a:gd name="T7" fmla="*/ 3 h 603"/>
                  <a:gd name="T8" fmla="*/ 10 w 422"/>
                  <a:gd name="T9" fmla="*/ 70 h 603"/>
                  <a:gd name="T10" fmla="*/ 73 w 422"/>
                  <a:gd name="T11" fmla="*/ 125 h 603"/>
                  <a:gd name="T12" fmla="*/ 0 w 422"/>
                  <a:gd name="T13" fmla="*/ 278 h 603"/>
                  <a:gd name="T14" fmla="*/ 156 w 422"/>
                  <a:gd name="T15" fmla="*/ 380 h 603"/>
                  <a:gd name="T16" fmla="*/ 187 w 422"/>
                  <a:gd name="T17" fmla="*/ 480 h 603"/>
                  <a:gd name="T18" fmla="*/ 261 w 422"/>
                  <a:gd name="T19" fmla="*/ 511 h 603"/>
                  <a:gd name="T20" fmla="*/ 276 w 422"/>
                  <a:gd name="T21" fmla="*/ 560 h 603"/>
                  <a:gd name="T22" fmla="*/ 340 w 422"/>
                  <a:gd name="T23" fmla="*/ 600 h 603"/>
                  <a:gd name="T24" fmla="*/ 404 w 422"/>
                  <a:gd name="T25" fmla="*/ 603 h 603"/>
                  <a:gd name="T26" fmla="*/ 422 w 422"/>
                  <a:gd name="T27" fmla="*/ 550 h 603"/>
                  <a:gd name="T28" fmla="*/ 320 w 422"/>
                  <a:gd name="T29" fmla="*/ 495 h 603"/>
                  <a:gd name="T30" fmla="*/ 316 w 422"/>
                  <a:gd name="T31" fmla="*/ 372 h 603"/>
                  <a:gd name="T32" fmla="*/ 253 w 422"/>
                  <a:gd name="T33" fmla="*/ 311 h 603"/>
                  <a:gd name="T34" fmla="*/ 318 w 422"/>
                  <a:gd name="T35" fmla="*/ 254 h 603"/>
                  <a:gd name="T36" fmla="*/ 369 w 422"/>
                  <a:gd name="T37" fmla="*/ 258 h 603"/>
                  <a:gd name="T38" fmla="*/ 401 w 422"/>
                  <a:gd name="T39" fmla="*/ 172 h 603"/>
                  <a:gd name="T40" fmla="*/ 211 w 422"/>
                  <a:gd name="T41" fmla="*/ 87 h 603"/>
                  <a:gd name="T42" fmla="*/ 401 w 422"/>
                  <a:gd name="T43" fmla="*/ 172 h 603"/>
                  <a:gd name="T44" fmla="*/ 401 w 422"/>
                  <a:gd name="T45" fmla="*/ 172 h 6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2"/>
                  <a:gd name="T70" fmla="*/ 0 h 603"/>
                  <a:gd name="T71" fmla="*/ 422 w 422"/>
                  <a:gd name="T72" fmla="*/ 603 h 6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2" h="603">
                    <a:moveTo>
                      <a:pt x="401" y="172"/>
                    </a:moveTo>
                    <a:lnTo>
                      <a:pt x="214" y="87"/>
                    </a:lnTo>
                    <a:lnTo>
                      <a:pt x="172" y="0"/>
                    </a:lnTo>
                    <a:lnTo>
                      <a:pt x="50" y="3"/>
                    </a:lnTo>
                    <a:lnTo>
                      <a:pt x="10" y="70"/>
                    </a:lnTo>
                    <a:lnTo>
                      <a:pt x="73" y="125"/>
                    </a:lnTo>
                    <a:lnTo>
                      <a:pt x="0" y="278"/>
                    </a:lnTo>
                    <a:lnTo>
                      <a:pt x="156" y="380"/>
                    </a:lnTo>
                    <a:lnTo>
                      <a:pt x="187" y="480"/>
                    </a:lnTo>
                    <a:lnTo>
                      <a:pt x="261" y="511"/>
                    </a:lnTo>
                    <a:lnTo>
                      <a:pt x="276" y="560"/>
                    </a:lnTo>
                    <a:lnTo>
                      <a:pt x="340" y="600"/>
                    </a:lnTo>
                    <a:lnTo>
                      <a:pt x="404" y="603"/>
                    </a:lnTo>
                    <a:lnTo>
                      <a:pt x="422" y="550"/>
                    </a:lnTo>
                    <a:lnTo>
                      <a:pt x="320" y="495"/>
                    </a:lnTo>
                    <a:lnTo>
                      <a:pt x="316" y="372"/>
                    </a:lnTo>
                    <a:lnTo>
                      <a:pt x="253" y="311"/>
                    </a:lnTo>
                    <a:lnTo>
                      <a:pt x="318" y="254"/>
                    </a:lnTo>
                    <a:lnTo>
                      <a:pt x="369" y="258"/>
                    </a:lnTo>
                    <a:lnTo>
                      <a:pt x="401" y="172"/>
                    </a:lnTo>
                    <a:lnTo>
                      <a:pt x="211" y="87"/>
                    </a:lnTo>
                    <a:lnTo>
                      <a:pt x="401" y="172"/>
                    </a:lnTo>
                    <a:close/>
                  </a:path>
                </a:pathLst>
              </a:custGeom>
              <a:grpFill/>
              <a:ln w="12700">
                <a:noFill/>
                <a:round/>
                <a:headEnd/>
                <a:tailEnd/>
              </a:ln>
            </p:spPr>
            <p:txBody>
              <a:bodyPr/>
              <a:lstStyle/>
              <a:p>
                <a:pPr>
                  <a:defRPr/>
                </a:pPr>
                <a:endParaRPr lang="en-US"/>
              </a:p>
            </p:txBody>
          </p:sp>
          <p:sp>
            <p:nvSpPr>
              <p:cNvPr id="704" name="Freeform 51"/>
              <p:cNvSpPr>
                <a:spLocks noChangeAspect="1"/>
              </p:cNvSpPr>
              <p:nvPr/>
            </p:nvSpPr>
            <p:spPr bwMode="gray">
              <a:xfrm>
                <a:off x="2077262" y="3830353"/>
                <a:ext cx="450461" cy="504836"/>
              </a:xfrm>
              <a:custGeom>
                <a:avLst/>
                <a:gdLst>
                  <a:gd name="T0" fmla="*/ 225 w 523"/>
                  <a:gd name="T1" fmla="*/ 0 h 542"/>
                  <a:gd name="T2" fmla="*/ 195 w 523"/>
                  <a:gd name="T3" fmla="*/ 15 h 542"/>
                  <a:gd name="T4" fmla="*/ 187 w 523"/>
                  <a:gd name="T5" fmla="*/ 76 h 542"/>
                  <a:gd name="T6" fmla="*/ 99 w 523"/>
                  <a:gd name="T7" fmla="*/ 133 h 542"/>
                  <a:gd name="T8" fmla="*/ 99 w 523"/>
                  <a:gd name="T9" fmla="*/ 196 h 542"/>
                  <a:gd name="T10" fmla="*/ 17 w 523"/>
                  <a:gd name="T11" fmla="*/ 232 h 542"/>
                  <a:gd name="T12" fmla="*/ 0 w 523"/>
                  <a:gd name="T13" fmla="*/ 285 h 542"/>
                  <a:gd name="T14" fmla="*/ 35 w 523"/>
                  <a:gd name="T15" fmla="*/ 299 h 542"/>
                  <a:gd name="T16" fmla="*/ 3 w 523"/>
                  <a:gd name="T17" fmla="*/ 395 h 542"/>
                  <a:gd name="T18" fmla="*/ 121 w 523"/>
                  <a:gd name="T19" fmla="*/ 401 h 542"/>
                  <a:gd name="T20" fmla="*/ 96 w 523"/>
                  <a:gd name="T21" fmla="*/ 460 h 542"/>
                  <a:gd name="T22" fmla="*/ 132 w 523"/>
                  <a:gd name="T23" fmla="*/ 506 h 542"/>
                  <a:gd name="T24" fmla="*/ 295 w 523"/>
                  <a:gd name="T25" fmla="*/ 496 h 542"/>
                  <a:gd name="T26" fmla="*/ 306 w 523"/>
                  <a:gd name="T27" fmla="*/ 538 h 542"/>
                  <a:gd name="T28" fmla="*/ 412 w 523"/>
                  <a:gd name="T29" fmla="*/ 542 h 542"/>
                  <a:gd name="T30" fmla="*/ 412 w 523"/>
                  <a:gd name="T31" fmla="*/ 506 h 542"/>
                  <a:gd name="T32" fmla="*/ 477 w 523"/>
                  <a:gd name="T33" fmla="*/ 474 h 542"/>
                  <a:gd name="T34" fmla="*/ 523 w 523"/>
                  <a:gd name="T35" fmla="*/ 340 h 542"/>
                  <a:gd name="T36" fmla="*/ 447 w 523"/>
                  <a:gd name="T37" fmla="*/ 243 h 542"/>
                  <a:gd name="T38" fmla="*/ 471 w 523"/>
                  <a:gd name="T39" fmla="*/ 156 h 542"/>
                  <a:gd name="T40" fmla="*/ 436 w 523"/>
                  <a:gd name="T41" fmla="*/ 112 h 542"/>
                  <a:gd name="T42" fmla="*/ 322 w 523"/>
                  <a:gd name="T43" fmla="*/ 54 h 542"/>
                  <a:gd name="T44" fmla="*/ 225 w 523"/>
                  <a:gd name="T45" fmla="*/ 0 h 542"/>
                  <a:gd name="T46" fmla="*/ 225 w 523"/>
                  <a:gd name="T47" fmla="*/ 0 h 5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3"/>
                  <a:gd name="T73" fmla="*/ 0 h 542"/>
                  <a:gd name="T74" fmla="*/ 523 w 523"/>
                  <a:gd name="T75" fmla="*/ 542 h 5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3" h="542">
                    <a:moveTo>
                      <a:pt x="225" y="0"/>
                    </a:moveTo>
                    <a:lnTo>
                      <a:pt x="195" y="15"/>
                    </a:lnTo>
                    <a:lnTo>
                      <a:pt x="187" y="76"/>
                    </a:lnTo>
                    <a:lnTo>
                      <a:pt x="99" y="133"/>
                    </a:lnTo>
                    <a:lnTo>
                      <a:pt x="99" y="196"/>
                    </a:lnTo>
                    <a:lnTo>
                      <a:pt x="17" y="232"/>
                    </a:lnTo>
                    <a:lnTo>
                      <a:pt x="0" y="285"/>
                    </a:lnTo>
                    <a:lnTo>
                      <a:pt x="35" y="299"/>
                    </a:lnTo>
                    <a:lnTo>
                      <a:pt x="3" y="395"/>
                    </a:lnTo>
                    <a:lnTo>
                      <a:pt x="121" y="401"/>
                    </a:lnTo>
                    <a:lnTo>
                      <a:pt x="96" y="460"/>
                    </a:lnTo>
                    <a:lnTo>
                      <a:pt x="132" y="506"/>
                    </a:lnTo>
                    <a:lnTo>
                      <a:pt x="295" y="496"/>
                    </a:lnTo>
                    <a:lnTo>
                      <a:pt x="306" y="538"/>
                    </a:lnTo>
                    <a:lnTo>
                      <a:pt x="412" y="542"/>
                    </a:lnTo>
                    <a:lnTo>
                      <a:pt x="412" y="506"/>
                    </a:lnTo>
                    <a:lnTo>
                      <a:pt x="477" y="474"/>
                    </a:lnTo>
                    <a:lnTo>
                      <a:pt x="523" y="340"/>
                    </a:lnTo>
                    <a:lnTo>
                      <a:pt x="447" y="243"/>
                    </a:lnTo>
                    <a:lnTo>
                      <a:pt x="471" y="156"/>
                    </a:lnTo>
                    <a:lnTo>
                      <a:pt x="436" y="112"/>
                    </a:lnTo>
                    <a:lnTo>
                      <a:pt x="322" y="54"/>
                    </a:lnTo>
                    <a:lnTo>
                      <a:pt x="225" y="0"/>
                    </a:lnTo>
                    <a:close/>
                  </a:path>
                </a:pathLst>
              </a:custGeom>
              <a:grpFill/>
              <a:ln w="12700">
                <a:noFill/>
                <a:round/>
                <a:headEnd/>
                <a:tailEnd/>
              </a:ln>
            </p:spPr>
            <p:txBody>
              <a:bodyPr/>
              <a:lstStyle/>
              <a:p>
                <a:pPr>
                  <a:defRPr/>
                </a:pPr>
                <a:endParaRPr lang="en-US"/>
              </a:p>
            </p:txBody>
          </p:sp>
          <p:sp>
            <p:nvSpPr>
              <p:cNvPr id="705" name="Freeform 52"/>
              <p:cNvSpPr>
                <a:spLocks noChangeAspect="1"/>
              </p:cNvSpPr>
              <p:nvPr/>
            </p:nvSpPr>
            <p:spPr bwMode="gray">
              <a:xfrm>
                <a:off x="2453510" y="3819135"/>
                <a:ext cx="402136" cy="379562"/>
              </a:xfrm>
              <a:custGeom>
                <a:avLst/>
                <a:gdLst>
                  <a:gd name="T0" fmla="*/ 239 w 467"/>
                  <a:gd name="T1" fmla="*/ 7 h 406"/>
                  <a:gd name="T2" fmla="*/ 0 w 467"/>
                  <a:gd name="T3" fmla="*/ 123 h 406"/>
                  <a:gd name="T4" fmla="*/ 35 w 467"/>
                  <a:gd name="T5" fmla="*/ 170 h 406"/>
                  <a:gd name="T6" fmla="*/ 11 w 467"/>
                  <a:gd name="T7" fmla="*/ 254 h 406"/>
                  <a:gd name="T8" fmla="*/ 87 w 467"/>
                  <a:gd name="T9" fmla="*/ 355 h 406"/>
                  <a:gd name="T10" fmla="*/ 157 w 467"/>
                  <a:gd name="T11" fmla="*/ 355 h 406"/>
                  <a:gd name="T12" fmla="*/ 224 w 467"/>
                  <a:gd name="T13" fmla="*/ 406 h 406"/>
                  <a:gd name="T14" fmla="*/ 326 w 467"/>
                  <a:gd name="T15" fmla="*/ 363 h 406"/>
                  <a:gd name="T16" fmla="*/ 302 w 467"/>
                  <a:gd name="T17" fmla="*/ 328 h 406"/>
                  <a:gd name="T18" fmla="*/ 349 w 467"/>
                  <a:gd name="T19" fmla="*/ 284 h 406"/>
                  <a:gd name="T20" fmla="*/ 347 w 467"/>
                  <a:gd name="T21" fmla="*/ 235 h 406"/>
                  <a:gd name="T22" fmla="*/ 420 w 467"/>
                  <a:gd name="T23" fmla="*/ 147 h 406"/>
                  <a:gd name="T24" fmla="*/ 467 w 467"/>
                  <a:gd name="T25" fmla="*/ 176 h 406"/>
                  <a:gd name="T26" fmla="*/ 443 w 467"/>
                  <a:gd name="T27" fmla="*/ 83 h 406"/>
                  <a:gd name="T28" fmla="*/ 425 w 467"/>
                  <a:gd name="T29" fmla="*/ 0 h 406"/>
                  <a:gd name="T30" fmla="*/ 361 w 467"/>
                  <a:gd name="T31" fmla="*/ 30 h 406"/>
                  <a:gd name="T32" fmla="*/ 239 w 467"/>
                  <a:gd name="T33" fmla="*/ 7 h 406"/>
                  <a:gd name="T34" fmla="*/ 239 w 467"/>
                  <a:gd name="T35" fmla="*/ 7 h 4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406"/>
                  <a:gd name="T56" fmla="*/ 467 w 467"/>
                  <a:gd name="T57" fmla="*/ 406 h 4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406">
                    <a:moveTo>
                      <a:pt x="239" y="7"/>
                    </a:moveTo>
                    <a:lnTo>
                      <a:pt x="0" y="123"/>
                    </a:lnTo>
                    <a:lnTo>
                      <a:pt x="35" y="170"/>
                    </a:lnTo>
                    <a:lnTo>
                      <a:pt x="11" y="254"/>
                    </a:lnTo>
                    <a:lnTo>
                      <a:pt x="87" y="355"/>
                    </a:lnTo>
                    <a:lnTo>
                      <a:pt x="157" y="355"/>
                    </a:lnTo>
                    <a:lnTo>
                      <a:pt x="224" y="406"/>
                    </a:lnTo>
                    <a:lnTo>
                      <a:pt x="326" y="363"/>
                    </a:lnTo>
                    <a:lnTo>
                      <a:pt x="302" y="328"/>
                    </a:lnTo>
                    <a:lnTo>
                      <a:pt x="349" y="284"/>
                    </a:lnTo>
                    <a:lnTo>
                      <a:pt x="347" y="235"/>
                    </a:lnTo>
                    <a:lnTo>
                      <a:pt x="420" y="147"/>
                    </a:lnTo>
                    <a:lnTo>
                      <a:pt x="467" y="176"/>
                    </a:lnTo>
                    <a:lnTo>
                      <a:pt x="443" y="83"/>
                    </a:lnTo>
                    <a:lnTo>
                      <a:pt x="425" y="0"/>
                    </a:lnTo>
                    <a:lnTo>
                      <a:pt x="361" y="30"/>
                    </a:lnTo>
                    <a:lnTo>
                      <a:pt x="239" y="7"/>
                    </a:lnTo>
                    <a:close/>
                  </a:path>
                </a:pathLst>
              </a:custGeom>
              <a:grpFill/>
              <a:ln w="12700">
                <a:noFill/>
                <a:round/>
                <a:headEnd/>
                <a:tailEnd/>
              </a:ln>
            </p:spPr>
            <p:txBody>
              <a:bodyPr/>
              <a:lstStyle/>
              <a:p>
                <a:pPr>
                  <a:defRPr/>
                </a:pPr>
                <a:endParaRPr lang="en-US"/>
              </a:p>
            </p:txBody>
          </p:sp>
          <p:sp>
            <p:nvSpPr>
              <p:cNvPr id="706" name="Freeform 53"/>
              <p:cNvSpPr>
                <a:spLocks noChangeAspect="1"/>
              </p:cNvSpPr>
              <p:nvPr/>
            </p:nvSpPr>
            <p:spPr bwMode="gray">
              <a:xfrm>
                <a:off x="2384474" y="4150083"/>
                <a:ext cx="365892" cy="366473"/>
              </a:xfrm>
              <a:custGeom>
                <a:avLst/>
                <a:gdLst>
                  <a:gd name="T0" fmla="*/ 161 w 422"/>
                  <a:gd name="T1" fmla="*/ 0 h 390"/>
                  <a:gd name="T2" fmla="*/ 120 w 422"/>
                  <a:gd name="T3" fmla="*/ 130 h 390"/>
                  <a:gd name="T4" fmla="*/ 55 w 422"/>
                  <a:gd name="T5" fmla="*/ 162 h 390"/>
                  <a:gd name="T6" fmla="*/ 55 w 422"/>
                  <a:gd name="T7" fmla="*/ 198 h 390"/>
                  <a:gd name="T8" fmla="*/ 0 w 422"/>
                  <a:gd name="T9" fmla="*/ 236 h 390"/>
                  <a:gd name="T10" fmla="*/ 17 w 422"/>
                  <a:gd name="T11" fmla="*/ 304 h 390"/>
                  <a:gd name="T12" fmla="*/ 120 w 422"/>
                  <a:gd name="T13" fmla="*/ 390 h 390"/>
                  <a:gd name="T14" fmla="*/ 184 w 422"/>
                  <a:gd name="T15" fmla="*/ 353 h 390"/>
                  <a:gd name="T16" fmla="*/ 312 w 422"/>
                  <a:gd name="T17" fmla="*/ 329 h 390"/>
                  <a:gd name="T18" fmla="*/ 334 w 422"/>
                  <a:gd name="T19" fmla="*/ 304 h 390"/>
                  <a:gd name="T20" fmla="*/ 299 w 422"/>
                  <a:gd name="T21" fmla="*/ 260 h 390"/>
                  <a:gd name="T22" fmla="*/ 422 w 422"/>
                  <a:gd name="T23" fmla="*/ 184 h 390"/>
                  <a:gd name="T24" fmla="*/ 375 w 422"/>
                  <a:gd name="T25" fmla="*/ 20 h 390"/>
                  <a:gd name="T26" fmla="*/ 305 w 422"/>
                  <a:gd name="T27" fmla="*/ 51 h 390"/>
                  <a:gd name="T28" fmla="*/ 236 w 422"/>
                  <a:gd name="T29" fmla="*/ 0 h 390"/>
                  <a:gd name="T30" fmla="*/ 161 w 422"/>
                  <a:gd name="T31" fmla="*/ 0 h 390"/>
                  <a:gd name="T32" fmla="*/ 161 w 422"/>
                  <a:gd name="T33" fmla="*/ 0 h 3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2"/>
                  <a:gd name="T52" fmla="*/ 0 h 390"/>
                  <a:gd name="T53" fmla="*/ 422 w 422"/>
                  <a:gd name="T54" fmla="*/ 390 h 3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2" h="390">
                    <a:moveTo>
                      <a:pt x="161" y="0"/>
                    </a:moveTo>
                    <a:lnTo>
                      <a:pt x="120" y="130"/>
                    </a:lnTo>
                    <a:lnTo>
                      <a:pt x="55" y="162"/>
                    </a:lnTo>
                    <a:lnTo>
                      <a:pt x="55" y="198"/>
                    </a:lnTo>
                    <a:lnTo>
                      <a:pt x="0" y="236"/>
                    </a:lnTo>
                    <a:lnTo>
                      <a:pt x="17" y="304"/>
                    </a:lnTo>
                    <a:lnTo>
                      <a:pt x="120" y="390"/>
                    </a:lnTo>
                    <a:lnTo>
                      <a:pt x="184" y="353"/>
                    </a:lnTo>
                    <a:lnTo>
                      <a:pt x="312" y="329"/>
                    </a:lnTo>
                    <a:lnTo>
                      <a:pt x="334" y="304"/>
                    </a:lnTo>
                    <a:lnTo>
                      <a:pt x="299" y="260"/>
                    </a:lnTo>
                    <a:lnTo>
                      <a:pt x="422" y="184"/>
                    </a:lnTo>
                    <a:lnTo>
                      <a:pt x="375" y="20"/>
                    </a:lnTo>
                    <a:lnTo>
                      <a:pt x="305" y="51"/>
                    </a:lnTo>
                    <a:lnTo>
                      <a:pt x="236" y="0"/>
                    </a:lnTo>
                    <a:lnTo>
                      <a:pt x="161" y="0"/>
                    </a:lnTo>
                    <a:close/>
                  </a:path>
                </a:pathLst>
              </a:custGeom>
              <a:grpFill/>
              <a:ln w="12700">
                <a:noFill/>
                <a:round/>
                <a:headEnd/>
                <a:tailEnd/>
              </a:ln>
            </p:spPr>
            <p:txBody>
              <a:bodyPr/>
              <a:lstStyle/>
              <a:p>
                <a:pPr>
                  <a:defRPr/>
                </a:pPr>
                <a:endParaRPr lang="en-US"/>
              </a:p>
            </p:txBody>
          </p:sp>
          <p:sp>
            <p:nvSpPr>
              <p:cNvPr id="707" name="Freeform 54"/>
              <p:cNvSpPr>
                <a:spLocks noChangeAspect="1"/>
              </p:cNvSpPr>
              <p:nvPr/>
            </p:nvSpPr>
            <p:spPr bwMode="gray">
              <a:xfrm>
                <a:off x="2707218" y="3901404"/>
                <a:ext cx="398684" cy="424436"/>
              </a:xfrm>
              <a:custGeom>
                <a:avLst/>
                <a:gdLst>
                  <a:gd name="T0" fmla="*/ 152 w 462"/>
                  <a:gd name="T1" fmla="*/ 0 h 454"/>
                  <a:gd name="T2" fmla="*/ 173 w 462"/>
                  <a:gd name="T3" fmla="*/ 89 h 454"/>
                  <a:gd name="T4" fmla="*/ 128 w 462"/>
                  <a:gd name="T5" fmla="*/ 60 h 454"/>
                  <a:gd name="T6" fmla="*/ 52 w 462"/>
                  <a:gd name="T7" fmla="*/ 148 h 454"/>
                  <a:gd name="T8" fmla="*/ 55 w 462"/>
                  <a:gd name="T9" fmla="*/ 200 h 454"/>
                  <a:gd name="T10" fmla="*/ 6 w 462"/>
                  <a:gd name="T11" fmla="*/ 241 h 454"/>
                  <a:gd name="T12" fmla="*/ 32 w 462"/>
                  <a:gd name="T13" fmla="*/ 276 h 454"/>
                  <a:gd name="T14" fmla="*/ 0 w 462"/>
                  <a:gd name="T15" fmla="*/ 288 h 454"/>
                  <a:gd name="T16" fmla="*/ 49 w 462"/>
                  <a:gd name="T17" fmla="*/ 454 h 454"/>
                  <a:gd name="T18" fmla="*/ 85 w 462"/>
                  <a:gd name="T19" fmla="*/ 430 h 454"/>
                  <a:gd name="T20" fmla="*/ 146 w 462"/>
                  <a:gd name="T21" fmla="*/ 443 h 454"/>
                  <a:gd name="T22" fmla="*/ 248 w 462"/>
                  <a:gd name="T23" fmla="*/ 304 h 454"/>
                  <a:gd name="T24" fmla="*/ 280 w 462"/>
                  <a:gd name="T25" fmla="*/ 325 h 454"/>
                  <a:gd name="T26" fmla="*/ 339 w 462"/>
                  <a:gd name="T27" fmla="*/ 443 h 454"/>
                  <a:gd name="T28" fmla="*/ 380 w 462"/>
                  <a:gd name="T29" fmla="*/ 310 h 454"/>
                  <a:gd name="T30" fmla="*/ 407 w 462"/>
                  <a:gd name="T31" fmla="*/ 334 h 454"/>
                  <a:gd name="T32" fmla="*/ 462 w 462"/>
                  <a:gd name="T33" fmla="*/ 279 h 454"/>
                  <a:gd name="T34" fmla="*/ 411 w 462"/>
                  <a:gd name="T35" fmla="*/ 131 h 454"/>
                  <a:gd name="T36" fmla="*/ 362 w 462"/>
                  <a:gd name="T37" fmla="*/ 124 h 454"/>
                  <a:gd name="T38" fmla="*/ 374 w 462"/>
                  <a:gd name="T39" fmla="*/ 89 h 454"/>
                  <a:gd name="T40" fmla="*/ 329 w 462"/>
                  <a:gd name="T41" fmla="*/ 112 h 454"/>
                  <a:gd name="T42" fmla="*/ 280 w 462"/>
                  <a:gd name="T43" fmla="*/ 66 h 454"/>
                  <a:gd name="T44" fmla="*/ 225 w 462"/>
                  <a:gd name="T45" fmla="*/ 66 h 454"/>
                  <a:gd name="T46" fmla="*/ 152 w 462"/>
                  <a:gd name="T47" fmla="*/ 0 h 454"/>
                  <a:gd name="T48" fmla="*/ 152 w 462"/>
                  <a:gd name="T49" fmla="*/ 0 h 4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2"/>
                  <a:gd name="T76" fmla="*/ 0 h 454"/>
                  <a:gd name="T77" fmla="*/ 462 w 462"/>
                  <a:gd name="T78" fmla="*/ 454 h 4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2" h="454">
                    <a:moveTo>
                      <a:pt x="152" y="0"/>
                    </a:moveTo>
                    <a:lnTo>
                      <a:pt x="173" y="89"/>
                    </a:lnTo>
                    <a:lnTo>
                      <a:pt x="128" y="60"/>
                    </a:lnTo>
                    <a:lnTo>
                      <a:pt x="52" y="148"/>
                    </a:lnTo>
                    <a:lnTo>
                      <a:pt x="55" y="200"/>
                    </a:lnTo>
                    <a:lnTo>
                      <a:pt x="6" y="241"/>
                    </a:lnTo>
                    <a:lnTo>
                      <a:pt x="32" y="276"/>
                    </a:lnTo>
                    <a:lnTo>
                      <a:pt x="0" y="288"/>
                    </a:lnTo>
                    <a:lnTo>
                      <a:pt x="49" y="454"/>
                    </a:lnTo>
                    <a:lnTo>
                      <a:pt x="85" y="430"/>
                    </a:lnTo>
                    <a:lnTo>
                      <a:pt x="146" y="443"/>
                    </a:lnTo>
                    <a:lnTo>
                      <a:pt x="248" y="304"/>
                    </a:lnTo>
                    <a:lnTo>
                      <a:pt x="280" y="325"/>
                    </a:lnTo>
                    <a:lnTo>
                      <a:pt x="339" y="443"/>
                    </a:lnTo>
                    <a:lnTo>
                      <a:pt x="380" y="310"/>
                    </a:lnTo>
                    <a:lnTo>
                      <a:pt x="407" y="334"/>
                    </a:lnTo>
                    <a:lnTo>
                      <a:pt x="462" y="279"/>
                    </a:lnTo>
                    <a:lnTo>
                      <a:pt x="411" y="131"/>
                    </a:lnTo>
                    <a:lnTo>
                      <a:pt x="362" y="124"/>
                    </a:lnTo>
                    <a:lnTo>
                      <a:pt x="374" y="89"/>
                    </a:lnTo>
                    <a:lnTo>
                      <a:pt x="329" y="112"/>
                    </a:lnTo>
                    <a:lnTo>
                      <a:pt x="280" y="66"/>
                    </a:lnTo>
                    <a:lnTo>
                      <a:pt x="225" y="66"/>
                    </a:lnTo>
                    <a:lnTo>
                      <a:pt x="152" y="0"/>
                    </a:lnTo>
                    <a:close/>
                  </a:path>
                </a:pathLst>
              </a:custGeom>
              <a:grpFill/>
              <a:ln w="12700">
                <a:noFill/>
                <a:round/>
                <a:headEnd/>
                <a:tailEnd/>
              </a:ln>
            </p:spPr>
            <p:txBody>
              <a:bodyPr/>
              <a:lstStyle/>
              <a:p>
                <a:pPr>
                  <a:defRPr/>
                </a:pPr>
                <a:endParaRPr lang="en-US"/>
              </a:p>
            </p:txBody>
          </p:sp>
          <p:sp>
            <p:nvSpPr>
              <p:cNvPr id="708" name="Freeform 55"/>
              <p:cNvSpPr>
                <a:spLocks noChangeAspect="1"/>
              </p:cNvSpPr>
              <p:nvPr/>
            </p:nvSpPr>
            <p:spPr bwMode="gray">
              <a:xfrm>
                <a:off x="3019607" y="3951888"/>
                <a:ext cx="415943" cy="299162"/>
              </a:xfrm>
              <a:custGeom>
                <a:avLst/>
                <a:gdLst>
                  <a:gd name="T0" fmla="*/ 155 w 482"/>
                  <a:gd name="T1" fmla="*/ 0 h 321"/>
                  <a:gd name="T2" fmla="*/ 70 w 482"/>
                  <a:gd name="T3" fmla="*/ 0 h 321"/>
                  <a:gd name="T4" fmla="*/ 12 w 482"/>
                  <a:gd name="T5" fmla="*/ 34 h 321"/>
                  <a:gd name="T6" fmla="*/ 0 w 482"/>
                  <a:gd name="T7" fmla="*/ 69 h 321"/>
                  <a:gd name="T8" fmla="*/ 47 w 482"/>
                  <a:gd name="T9" fmla="*/ 80 h 321"/>
                  <a:gd name="T10" fmla="*/ 100 w 482"/>
                  <a:gd name="T11" fmla="*/ 223 h 321"/>
                  <a:gd name="T12" fmla="*/ 147 w 482"/>
                  <a:gd name="T13" fmla="*/ 300 h 321"/>
                  <a:gd name="T14" fmla="*/ 213 w 482"/>
                  <a:gd name="T15" fmla="*/ 274 h 321"/>
                  <a:gd name="T16" fmla="*/ 275 w 482"/>
                  <a:gd name="T17" fmla="*/ 321 h 321"/>
                  <a:gd name="T18" fmla="*/ 290 w 482"/>
                  <a:gd name="T19" fmla="*/ 283 h 321"/>
                  <a:gd name="T20" fmla="*/ 319 w 482"/>
                  <a:gd name="T21" fmla="*/ 274 h 321"/>
                  <a:gd name="T22" fmla="*/ 430 w 482"/>
                  <a:gd name="T23" fmla="*/ 207 h 321"/>
                  <a:gd name="T24" fmla="*/ 448 w 482"/>
                  <a:gd name="T25" fmla="*/ 125 h 321"/>
                  <a:gd name="T26" fmla="*/ 471 w 482"/>
                  <a:gd name="T27" fmla="*/ 137 h 321"/>
                  <a:gd name="T28" fmla="*/ 482 w 482"/>
                  <a:gd name="T29" fmla="*/ 81 h 321"/>
                  <a:gd name="T30" fmla="*/ 403 w 482"/>
                  <a:gd name="T31" fmla="*/ 17 h 321"/>
                  <a:gd name="T32" fmla="*/ 273 w 482"/>
                  <a:gd name="T33" fmla="*/ 23 h 321"/>
                  <a:gd name="T34" fmla="*/ 182 w 482"/>
                  <a:gd name="T35" fmla="*/ 36 h 321"/>
                  <a:gd name="T36" fmla="*/ 155 w 482"/>
                  <a:gd name="T37" fmla="*/ 0 h 321"/>
                  <a:gd name="T38" fmla="*/ 155 w 482"/>
                  <a:gd name="T39" fmla="*/ 0 h 3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321"/>
                  <a:gd name="T62" fmla="*/ 482 w 482"/>
                  <a:gd name="T63" fmla="*/ 321 h 3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321">
                    <a:moveTo>
                      <a:pt x="155" y="0"/>
                    </a:moveTo>
                    <a:lnTo>
                      <a:pt x="70" y="0"/>
                    </a:lnTo>
                    <a:lnTo>
                      <a:pt x="12" y="34"/>
                    </a:lnTo>
                    <a:lnTo>
                      <a:pt x="0" y="69"/>
                    </a:lnTo>
                    <a:lnTo>
                      <a:pt x="47" y="80"/>
                    </a:lnTo>
                    <a:lnTo>
                      <a:pt x="100" y="223"/>
                    </a:lnTo>
                    <a:lnTo>
                      <a:pt x="147" y="300"/>
                    </a:lnTo>
                    <a:lnTo>
                      <a:pt x="213" y="274"/>
                    </a:lnTo>
                    <a:lnTo>
                      <a:pt x="275" y="321"/>
                    </a:lnTo>
                    <a:lnTo>
                      <a:pt x="290" y="283"/>
                    </a:lnTo>
                    <a:lnTo>
                      <a:pt x="319" y="274"/>
                    </a:lnTo>
                    <a:lnTo>
                      <a:pt x="430" y="207"/>
                    </a:lnTo>
                    <a:lnTo>
                      <a:pt x="448" y="125"/>
                    </a:lnTo>
                    <a:lnTo>
                      <a:pt x="471" y="137"/>
                    </a:lnTo>
                    <a:lnTo>
                      <a:pt x="482" y="81"/>
                    </a:lnTo>
                    <a:lnTo>
                      <a:pt x="403" y="17"/>
                    </a:lnTo>
                    <a:lnTo>
                      <a:pt x="273" y="23"/>
                    </a:lnTo>
                    <a:lnTo>
                      <a:pt x="182" y="36"/>
                    </a:lnTo>
                    <a:lnTo>
                      <a:pt x="155" y="0"/>
                    </a:lnTo>
                    <a:close/>
                  </a:path>
                </a:pathLst>
              </a:custGeom>
              <a:grpFill/>
              <a:ln w="12700">
                <a:noFill/>
                <a:round/>
                <a:headEnd/>
                <a:tailEnd/>
              </a:ln>
            </p:spPr>
            <p:txBody>
              <a:bodyPr/>
              <a:lstStyle/>
              <a:p>
                <a:pPr>
                  <a:defRPr/>
                </a:pPr>
                <a:endParaRPr lang="en-US"/>
              </a:p>
            </p:txBody>
          </p:sp>
          <p:sp>
            <p:nvSpPr>
              <p:cNvPr id="709" name="Freeform 56"/>
              <p:cNvSpPr>
                <a:spLocks noChangeAspect="1"/>
              </p:cNvSpPr>
              <p:nvPr/>
            </p:nvSpPr>
            <p:spPr bwMode="gray">
              <a:xfrm>
                <a:off x="2997170" y="4159432"/>
                <a:ext cx="312389" cy="388911"/>
              </a:xfrm>
              <a:custGeom>
                <a:avLst/>
                <a:gdLst>
                  <a:gd name="T0" fmla="*/ 126 w 362"/>
                  <a:gd name="T1" fmla="*/ 0 h 416"/>
                  <a:gd name="T2" fmla="*/ 71 w 362"/>
                  <a:gd name="T3" fmla="*/ 56 h 416"/>
                  <a:gd name="T4" fmla="*/ 44 w 362"/>
                  <a:gd name="T5" fmla="*/ 32 h 416"/>
                  <a:gd name="T6" fmla="*/ 0 w 362"/>
                  <a:gd name="T7" fmla="*/ 161 h 416"/>
                  <a:gd name="T8" fmla="*/ 41 w 362"/>
                  <a:gd name="T9" fmla="*/ 229 h 416"/>
                  <a:gd name="T10" fmla="*/ 38 w 362"/>
                  <a:gd name="T11" fmla="*/ 346 h 416"/>
                  <a:gd name="T12" fmla="*/ 81 w 362"/>
                  <a:gd name="T13" fmla="*/ 387 h 416"/>
                  <a:gd name="T14" fmla="*/ 126 w 362"/>
                  <a:gd name="T15" fmla="*/ 374 h 416"/>
                  <a:gd name="T16" fmla="*/ 217 w 362"/>
                  <a:gd name="T17" fmla="*/ 416 h 416"/>
                  <a:gd name="T18" fmla="*/ 240 w 362"/>
                  <a:gd name="T19" fmla="*/ 387 h 416"/>
                  <a:gd name="T20" fmla="*/ 330 w 362"/>
                  <a:gd name="T21" fmla="*/ 402 h 416"/>
                  <a:gd name="T22" fmla="*/ 362 w 362"/>
                  <a:gd name="T23" fmla="*/ 380 h 416"/>
                  <a:gd name="T24" fmla="*/ 336 w 362"/>
                  <a:gd name="T25" fmla="*/ 266 h 416"/>
                  <a:gd name="T26" fmla="*/ 354 w 362"/>
                  <a:gd name="T27" fmla="*/ 244 h 416"/>
                  <a:gd name="T28" fmla="*/ 303 w 362"/>
                  <a:gd name="T29" fmla="*/ 98 h 416"/>
                  <a:gd name="T30" fmla="*/ 239 w 362"/>
                  <a:gd name="T31" fmla="*/ 51 h 416"/>
                  <a:gd name="T32" fmla="*/ 175 w 362"/>
                  <a:gd name="T33" fmla="*/ 76 h 416"/>
                  <a:gd name="T34" fmla="*/ 126 w 362"/>
                  <a:gd name="T35" fmla="*/ 0 h 416"/>
                  <a:gd name="T36" fmla="*/ 126 w 362"/>
                  <a:gd name="T37" fmla="*/ 0 h 4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2"/>
                  <a:gd name="T58" fmla="*/ 0 h 416"/>
                  <a:gd name="T59" fmla="*/ 362 w 362"/>
                  <a:gd name="T60" fmla="*/ 416 h 4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2" h="416">
                    <a:moveTo>
                      <a:pt x="126" y="0"/>
                    </a:moveTo>
                    <a:lnTo>
                      <a:pt x="71" y="56"/>
                    </a:lnTo>
                    <a:lnTo>
                      <a:pt x="44" y="32"/>
                    </a:lnTo>
                    <a:lnTo>
                      <a:pt x="0" y="161"/>
                    </a:lnTo>
                    <a:lnTo>
                      <a:pt x="41" y="229"/>
                    </a:lnTo>
                    <a:lnTo>
                      <a:pt x="38" y="346"/>
                    </a:lnTo>
                    <a:lnTo>
                      <a:pt x="81" y="387"/>
                    </a:lnTo>
                    <a:lnTo>
                      <a:pt x="126" y="374"/>
                    </a:lnTo>
                    <a:lnTo>
                      <a:pt x="217" y="416"/>
                    </a:lnTo>
                    <a:lnTo>
                      <a:pt x="240" y="387"/>
                    </a:lnTo>
                    <a:lnTo>
                      <a:pt x="330" y="402"/>
                    </a:lnTo>
                    <a:lnTo>
                      <a:pt x="362" y="380"/>
                    </a:lnTo>
                    <a:lnTo>
                      <a:pt x="336" y="266"/>
                    </a:lnTo>
                    <a:lnTo>
                      <a:pt x="354" y="244"/>
                    </a:lnTo>
                    <a:lnTo>
                      <a:pt x="303" y="98"/>
                    </a:lnTo>
                    <a:lnTo>
                      <a:pt x="239" y="51"/>
                    </a:lnTo>
                    <a:lnTo>
                      <a:pt x="175" y="76"/>
                    </a:lnTo>
                    <a:lnTo>
                      <a:pt x="126" y="0"/>
                    </a:lnTo>
                    <a:close/>
                  </a:path>
                </a:pathLst>
              </a:custGeom>
              <a:grpFill/>
              <a:ln w="12700">
                <a:noFill/>
                <a:round/>
                <a:headEnd/>
                <a:tailEnd/>
              </a:ln>
            </p:spPr>
            <p:txBody>
              <a:bodyPr/>
              <a:lstStyle/>
              <a:p>
                <a:pPr>
                  <a:defRPr/>
                </a:pPr>
                <a:endParaRPr lang="en-US"/>
              </a:p>
            </p:txBody>
          </p:sp>
          <p:sp>
            <p:nvSpPr>
              <p:cNvPr id="710" name="Freeform 57"/>
              <p:cNvSpPr>
                <a:spLocks noChangeAspect="1"/>
              </p:cNvSpPr>
              <p:nvPr/>
            </p:nvSpPr>
            <p:spPr bwMode="gray">
              <a:xfrm>
                <a:off x="2047922" y="4258529"/>
                <a:ext cx="386603" cy="357125"/>
              </a:xfrm>
              <a:custGeom>
                <a:avLst/>
                <a:gdLst>
                  <a:gd name="T0" fmla="*/ 131 w 449"/>
                  <a:gd name="T1" fmla="*/ 0 h 380"/>
                  <a:gd name="T2" fmla="*/ 82 w 449"/>
                  <a:gd name="T3" fmla="*/ 36 h 380"/>
                  <a:gd name="T4" fmla="*/ 108 w 449"/>
                  <a:gd name="T5" fmla="*/ 67 h 380"/>
                  <a:gd name="T6" fmla="*/ 32 w 449"/>
                  <a:gd name="T7" fmla="*/ 149 h 380"/>
                  <a:gd name="T8" fmla="*/ 27 w 449"/>
                  <a:gd name="T9" fmla="*/ 237 h 380"/>
                  <a:gd name="T10" fmla="*/ 0 w 449"/>
                  <a:gd name="T11" fmla="*/ 266 h 380"/>
                  <a:gd name="T12" fmla="*/ 0 w 449"/>
                  <a:gd name="T13" fmla="*/ 302 h 380"/>
                  <a:gd name="T14" fmla="*/ 76 w 449"/>
                  <a:gd name="T15" fmla="*/ 316 h 380"/>
                  <a:gd name="T16" fmla="*/ 63 w 449"/>
                  <a:gd name="T17" fmla="*/ 380 h 380"/>
                  <a:gd name="T18" fmla="*/ 149 w 449"/>
                  <a:gd name="T19" fmla="*/ 380 h 380"/>
                  <a:gd name="T20" fmla="*/ 204 w 449"/>
                  <a:gd name="T21" fmla="*/ 327 h 380"/>
                  <a:gd name="T22" fmla="*/ 298 w 449"/>
                  <a:gd name="T23" fmla="*/ 354 h 380"/>
                  <a:gd name="T24" fmla="*/ 295 w 449"/>
                  <a:gd name="T25" fmla="*/ 316 h 380"/>
                  <a:gd name="T26" fmla="*/ 363 w 449"/>
                  <a:gd name="T27" fmla="*/ 293 h 380"/>
                  <a:gd name="T28" fmla="*/ 357 w 449"/>
                  <a:gd name="T29" fmla="*/ 196 h 380"/>
                  <a:gd name="T30" fmla="*/ 409 w 449"/>
                  <a:gd name="T31" fmla="*/ 188 h 380"/>
                  <a:gd name="T32" fmla="*/ 392 w 449"/>
                  <a:gd name="T33" fmla="*/ 120 h 380"/>
                  <a:gd name="T34" fmla="*/ 449 w 449"/>
                  <a:gd name="T35" fmla="*/ 82 h 380"/>
                  <a:gd name="T36" fmla="*/ 341 w 449"/>
                  <a:gd name="T37" fmla="*/ 78 h 380"/>
                  <a:gd name="T38" fmla="*/ 327 w 449"/>
                  <a:gd name="T39" fmla="*/ 36 h 380"/>
                  <a:gd name="T40" fmla="*/ 167 w 449"/>
                  <a:gd name="T41" fmla="*/ 46 h 380"/>
                  <a:gd name="T42" fmla="*/ 131 w 449"/>
                  <a:gd name="T43" fmla="*/ 0 h 380"/>
                  <a:gd name="T44" fmla="*/ 131 w 449"/>
                  <a:gd name="T45" fmla="*/ 0 h 3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9"/>
                  <a:gd name="T70" fmla="*/ 0 h 380"/>
                  <a:gd name="T71" fmla="*/ 449 w 449"/>
                  <a:gd name="T72" fmla="*/ 380 h 3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9" h="380">
                    <a:moveTo>
                      <a:pt x="131" y="0"/>
                    </a:moveTo>
                    <a:lnTo>
                      <a:pt x="82" y="36"/>
                    </a:lnTo>
                    <a:lnTo>
                      <a:pt x="108" y="67"/>
                    </a:lnTo>
                    <a:lnTo>
                      <a:pt x="32" y="149"/>
                    </a:lnTo>
                    <a:lnTo>
                      <a:pt x="27" y="237"/>
                    </a:lnTo>
                    <a:lnTo>
                      <a:pt x="0" y="266"/>
                    </a:lnTo>
                    <a:lnTo>
                      <a:pt x="0" y="302"/>
                    </a:lnTo>
                    <a:lnTo>
                      <a:pt x="76" y="316"/>
                    </a:lnTo>
                    <a:lnTo>
                      <a:pt x="63" y="380"/>
                    </a:lnTo>
                    <a:lnTo>
                      <a:pt x="149" y="380"/>
                    </a:lnTo>
                    <a:lnTo>
                      <a:pt x="204" y="327"/>
                    </a:lnTo>
                    <a:lnTo>
                      <a:pt x="298" y="354"/>
                    </a:lnTo>
                    <a:lnTo>
                      <a:pt x="295" y="316"/>
                    </a:lnTo>
                    <a:lnTo>
                      <a:pt x="363" y="293"/>
                    </a:lnTo>
                    <a:lnTo>
                      <a:pt x="357" y="196"/>
                    </a:lnTo>
                    <a:lnTo>
                      <a:pt x="409" y="188"/>
                    </a:lnTo>
                    <a:lnTo>
                      <a:pt x="392" y="120"/>
                    </a:lnTo>
                    <a:lnTo>
                      <a:pt x="449" y="82"/>
                    </a:lnTo>
                    <a:lnTo>
                      <a:pt x="341" y="78"/>
                    </a:lnTo>
                    <a:lnTo>
                      <a:pt x="327" y="36"/>
                    </a:lnTo>
                    <a:lnTo>
                      <a:pt x="167" y="46"/>
                    </a:lnTo>
                    <a:lnTo>
                      <a:pt x="131" y="0"/>
                    </a:lnTo>
                    <a:close/>
                  </a:path>
                </a:pathLst>
              </a:custGeom>
              <a:grpFill/>
              <a:ln w="12700">
                <a:noFill/>
                <a:round/>
                <a:headEnd/>
                <a:tailEnd/>
              </a:ln>
            </p:spPr>
            <p:txBody>
              <a:bodyPr/>
              <a:lstStyle/>
              <a:p>
                <a:pPr>
                  <a:defRPr/>
                </a:pPr>
                <a:endParaRPr lang="en-US"/>
              </a:p>
            </p:txBody>
          </p:sp>
          <p:sp>
            <p:nvSpPr>
              <p:cNvPr id="711" name="Freeform 58"/>
              <p:cNvSpPr>
                <a:spLocks noChangeAspect="1"/>
              </p:cNvSpPr>
              <p:nvPr/>
            </p:nvSpPr>
            <p:spPr bwMode="gray">
              <a:xfrm>
                <a:off x="1616446" y="4357626"/>
                <a:ext cx="498787" cy="471180"/>
              </a:xfrm>
              <a:custGeom>
                <a:avLst/>
                <a:gdLst>
                  <a:gd name="T0" fmla="*/ 108 w 580"/>
                  <a:gd name="T1" fmla="*/ 18 h 503"/>
                  <a:gd name="T2" fmla="*/ 90 w 580"/>
                  <a:gd name="T3" fmla="*/ 65 h 503"/>
                  <a:gd name="T4" fmla="*/ 20 w 580"/>
                  <a:gd name="T5" fmla="*/ 471 h 503"/>
                  <a:gd name="T6" fmla="*/ 0 w 580"/>
                  <a:gd name="T7" fmla="*/ 480 h 503"/>
                  <a:gd name="T8" fmla="*/ 37 w 580"/>
                  <a:gd name="T9" fmla="*/ 503 h 503"/>
                  <a:gd name="T10" fmla="*/ 111 w 580"/>
                  <a:gd name="T11" fmla="*/ 474 h 503"/>
                  <a:gd name="T12" fmla="*/ 145 w 580"/>
                  <a:gd name="T13" fmla="*/ 503 h 503"/>
                  <a:gd name="T14" fmla="*/ 259 w 580"/>
                  <a:gd name="T15" fmla="*/ 473 h 503"/>
                  <a:gd name="T16" fmla="*/ 318 w 580"/>
                  <a:gd name="T17" fmla="*/ 486 h 503"/>
                  <a:gd name="T18" fmla="*/ 350 w 580"/>
                  <a:gd name="T19" fmla="*/ 451 h 503"/>
                  <a:gd name="T20" fmla="*/ 406 w 580"/>
                  <a:gd name="T21" fmla="*/ 474 h 503"/>
                  <a:gd name="T22" fmla="*/ 471 w 580"/>
                  <a:gd name="T23" fmla="*/ 471 h 503"/>
                  <a:gd name="T24" fmla="*/ 426 w 580"/>
                  <a:gd name="T25" fmla="*/ 436 h 503"/>
                  <a:gd name="T26" fmla="*/ 456 w 580"/>
                  <a:gd name="T27" fmla="*/ 317 h 503"/>
                  <a:gd name="T28" fmla="*/ 520 w 580"/>
                  <a:gd name="T29" fmla="*/ 272 h 503"/>
                  <a:gd name="T30" fmla="*/ 538 w 580"/>
                  <a:gd name="T31" fmla="*/ 272 h 503"/>
                  <a:gd name="T32" fmla="*/ 535 w 580"/>
                  <a:gd name="T33" fmla="*/ 337 h 503"/>
                  <a:gd name="T34" fmla="*/ 563 w 580"/>
                  <a:gd name="T35" fmla="*/ 321 h 503"/>
                  <a:gd name="T36" fmla="*/ 563 w 580"/>
                  <a:gd name="T37" fmla="*/ 275 h 503"/>
                  <a:gd name="T38" fmla="*/ 580 w 580"/>
                  <a:gd name="T39" fmla="*/ 211 h 503"/>
                  <a:gd name="T40" fmla="*/ 500 w 580"/>
                  <a:gd name="T41" fmla="*/ 197 h 503"/>
                  <a:gd name="T42" fmla="*/ 500 w 580"/>
                  <a:gd name="T43" fmla="*/ 161 h 503"/>
                  <a:gd name="T44" fmla="*/ 527 w 580"/>
                  <a:gd name="T45" fmla="*/ 132 h 503"/>
                  <a:gd name="T46" fmla="*/ 466 w 580"/>
                  <a:gd name="T47" fmla="*/ 132 h 503"/>
                  <a:gd name="T48" fmla="*/ 455 w 580"/>
                  <a:gd name="T49" fmla="*/ 175 h 503"/>
                  <a:gd name="T50" fmla="*/ 417 w 580"/>
                  <a:gd name="T51" fmla="*/ 165 h 503"/>
                  <a:gd name="T52" fmla="*/ 398 w 580"/>
                  <a:gd name="T53" fmla="*/ 121 h 503"/>
                  <a:gd name="T54" fmla="*/ 325 w 580"/>
                  <a:gd name="T55" fmla="*/ 44 h 503"/>
                  <a:gd name="T56" fmla="*/ 184 w 580"/>
                  <a:gd name="T57" fmla="*/ 49 h 503"/>
                  <a:gd name="T58" fmla="*/ 194 w 580"/>
                  <a:gd name="T59" fmla="*/ 12 h 503"/>
                  <a:gd name="T60" fmla="*/ 167 w 580"/>
                  <a:gd name="T61" fmla="*/ 0 h 503"/>
                  <a:gd name="T62" fmla="*/ 135 w 580"/>
                  <a:gd name="T63" fmla="*/ 44 h 503"/>
                  <a:gd name="T64" fmla="*/ 108 w 580"/>
                  <a:gd name="T65" fmla="*/ 18 h 503"/>
                  <a:gd name="T66" fmla="*/ 108 w 580"/>
                  <a:gd name="T67" fmla="*/ 18 h 5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0"/>
                  <a:gd name="T103" fmla="*/ 0 h 503"/>
                  <a:gd name="T104" fmla="*/ 580 w 580"/>
                  <a:gd name="T105" fmla="*/ 503 h 5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0" h="503">
                    <a:moveTo>
                      <a:pt x="108" y="18"/>
                    </a:moveTo>
                    <a:lnTo>
                      <a:pt x="90" y="65"/>
                    </a:lnTo>
                    <a:lnTo>
                      <a:pt x="20" y="471"/>
                    </a:lnTo>
                    <a:lnTo>
                      <a:pt x="0" y="480"/>
                    </a:lnTo>
                    <a:lnTo>
                      <a:pt x="37" y="503"/>
                    </a:lnTo>
                    <a:lnTo>
                      <a:pt x="111" y="474"/>
                    </a:lnTo>
                    <a:lnTo>
                      <a:pt x="145" y="503"/>
                    </a:lnTo>
                    <a:lnTo>
                      <a:pt x="259" y="473"/>
                    </a:lnTo>
                    <a:lnTo>
                      <a:pt x="318" y="486"/>
                    </a:lnTo>
                    <a:lnTo>
                      <a:pt x="350" y="451"/>
                    </a:lnTo>
                    <a:lnTo>
                      <a:pt x="406" y="474"/>
                    </a:lnTo>
                    <a:lnTo>
                      <a:pt x="471" y="471"/>
                    </a:lnTo>
                    <a:lnTo>
                      <a:pt x="426" y="436"/>
                    </a:lnTo>
                    <a:lnTo>
                      <a:pt x="456" y="317"/>
                    </a:lnTo>
                    <a:lnTo>
                      <a:pt x="520" y="272"/>
                    </a:lnTo>
                    <a:lnTo>
                      <a:pt x="538" y="272"/>
                    </a:lnTo>
                    <a:lnTo>
                      <a:pt x="535" y="337"/>
                    </a:lnTo>
                    <a:lnTo>
                      <a:pt x="563" y="321"/>
                    </a:lnTo>
                    <a:lnTo>
                      <a:pt x="563" y="275"/>
                    </a:lnTo>
                    <a:lnTo>
                      <a:pt x="580" y="211"/>
                    </a:lnTo>
                    <a:lnTo>
                      <a:pt x="500" y="197"/>
                    </a:lnTo>
                    <a:lnTo>
                      <a:pt x="500" y="161"/>
                    </a:lnTo>
                    <a:lnTo>
                      <a:pt x="527" y="132"/>
                    </a:lnTo>
                    <a:lnTo>
                      <a:pt x="466" y="132"/>
                    </a:lnTo>
                    <a:lnTo>
                      <a:pt x="455" y="175"/>
                    </a:lnTo>
                    <a:lnTo>
                      <a:pt x="417" y="165"/>
                    </a:lnTo>
                    <a:lnTo>
                      <a:pt x="398" y="121"/>
                    </a:lnTo>
                    <a:lnTo>
                      <a:pt x="325" y="44"/>
                    </a:lnTo>
                    <a:lnTo>
                      <a:pt x="184" y="49"/>
                    </a:lnTo>
                    <a:lnTo>
                      <a:pt x="194" y="12"/>
                    </a:lnTo>
                    <a:lnTo>
                      <a:pt x="167" y="0"/>
                    </a:lnTo>
                    <a:lnTo>
                      <a:pt x="135" y="44"/>
                    </a:lnTo>
                    <a:lnTo>
                      <a:pt x="108" y="18"/>
                    </a:lnTo>
                    <a:close/>
                  </a:path>
                </a:pathLst>
              </a:custGeom>
              <a:grpFill/>
              <a:ln w="12700">
                <a:noFill/>
                <a:round/>
                <a:headEnd/>
                <a:tailEnd/>
              </a:ln>
            </p:spPr>
            <p:txBody>
              <a:bodyPr/>
              <a:lstStyle/>
              <a:p>
                <a:pPr>
                  <a:defRPr/>
                </a:pPr>
                <a:endParaRPr lang="en-US"/>
              </a:p>
            </p:txBody>
          </p:sp>
          <p:sp>
            <p:nvSpPr>
              <p:cNvPr id="712" name="Freeform 59"/>
              <p:cNvSpPr>
                <a:spLocks noChangeAspect="1"/>
              </p:cNvSpPr>
              <p:nvPr/>
            </p:nvSpPr>
            <p:spPr bwMode="gray">
              <a:xfrm>
                <a:off x="1984064" y="4565170"/>
                <a:ext cx="464269" cy="353385"/>
              </a:xfrm>
              <a:custGeom>
                <a:avLst/>
                <a:gdLst>
                  <a:gd name="T0" fmla="*/ 112 w 538"/>
                  <a:gd name="T1" fmla="*/ 50 h 378"/>
                  <a:gd name="T2" fmla="*/ 94 w 538"/>
                  <a:gd name="T3" fmla="*/ 50 h 378"/>
                  <a:gd name="T4" fmla="*/ 29 w 538"/>
                  <a:gd name="T5" fmla="*/ 95 h 378"/>
                  <a:gd name="T6" fmla="*/ 0 w 538"/>
                  <a:gd name="T7" fmla="*/ 214 h 378"/>
                  <a:gd name="T8" fmla="*/ 45 w 538"/>
                  <a:gd name="T9" fmla="*/ 249 h 378"/>
                  <a:gd name="T10" fmla="*/ 103 w 538"/>
                  <a:gd name="T11" fmla="*/ 241 h 378"/>
                  <a:gd name="T12" fmla="*/ 173 w 538"/>
                  <a:gd name="T13" fmla="*/ 354 h 378"/>
                  <a:gd name="T14" fmla="*/ 333 w 538"/>
                  <a:gd name="T15" fmla="*/ 378 h 378"/>
                  <a:gd name="T16" fmla="*/ 375 w 538"/>
                  <a:gd name="T17" fmla="*/ 333 h 378"/>
                  <a:gd name="T18" fmla="*/ 458 w 538"/>
                  <a:gd name="T19" fmla="*/ 346 h 378"/>
                  <a:gd name="T20" fmla="*/ 477 w 538"/>
                  <a:gd name="T21" fmla="*/ 284 h 378"/>
                  <a:gd name="T22" fmla="*/ 538 w 538"/>
                  <a:gd name="T23" fmla="*/ 252 h 378"/>
                  <a:gd name="T24" fmla="*/ 448 w 538"/>
                  <a:gd name="T25" fmla="*/ 167 h 378"/>
                  <a:gd name="T26" fmla="*/ 431 w 538"/>
                  <a:gd name="T27" fmla="*/ 100 h 378"/>
                  <a:gd name="T28" fmla="*/ 384 w 538"/>
                  <a:gd name="T29" fmla="*/ 83 h 378"/>
                  <a:gd name="T30" fmla="*/ 413 w 538"/>
                  <a:gd name="T31" fmla="*/ 27 h 378"/>
                  <a:gd name="T32" fmla="*/ 372 w 538"/>
                  <a:gd name="T33" fmla="*/ 27 h 378"/>
                  <a:gd name="T34" fmla="*/ 279 w 538"/>
                  <a:gd name="T35" fmla="*/ 0 h 378"/>
                  <a:gd name="T36" fmla="*/ 223 w 538"/>
                  <a:gd name="T37" fmla="*/ 53 h 378"/>
                  <a:gd name="T38" fmla="*/ 135 w 538"/>
                  <a:gd name="T39" fmla="*/ 53 h 378"/>
                  <a:gd name="T40" fmla="*/ 135 w 538"/>
                  <a:gd name="T41" fmla="*/ 99 h 378"/>
                  <a:gd name="T42" fmla="*/ 109 w 538"/>
                  <a:gd name="T43" fmla="*/ 115 h 378"/>
                  <a:gd name="T44" fmla="*/ 112 w 538"/>
                  <a:gd name="T45" fmla="*/ 50 h 378"/>
                  <a:gd name="T46" fmla="*/ 112 w 538"/>
                  <a:gd name="T47" fmla="*/ 50 h 3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378"/>
                  <a:gd name="T74" fmla="*/ 538 w 538"/>
                  <a:gd name="T75" fmla="*/ 378 h 3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378">
                    <a:moveTo>
                      <a:pt x="112" y="50"/>
                    </a:moveTo>
                    <a:lnTo>
                      <a:pt x="94" y="50"/>
                    </a:lnTo>
                    <a:lnTo>
                      <a:pt x="29" y="95"/>
                    </a:lnTo>
                    <a:lnTo>
                      <a:pt x="0" y="214"/>
                    </a:lnTo>
                    <a:lnTo>
                      <a:pt x="45" y="249"/>
                    </a:lnTo>
                    <a:lnTo>
                      <a:pt x="103" y="241"/>
                    </a:lnTo>
                    <a:lnTo>
                      <a:pt x="173" y="354"/>
                    </a:lnTo>
                    <a:lnTo>
                      <a:pt x="333" y="378"/>
                    </a:lnTo>
                    <a:lnTo>
                      <a:pt x="375" y="333"/>
                    </a:lnTo>
                    <a:lnTo>
                      <a:pt x="458" y="346"/>
                    </a:lnTo>
                    <a:lnTo>
                      <a:pt x="477" y="284"/>
                    </a:lnTo>
                    <a:lnTo>
                      <a:pt x="538" y="252"/>
                    </a:lnTo>
                    <a:lnTo>
                      <a:pt x="448" y="167"/>
                    </a:lnTo>
                    <a:lnTo>
                      <a:pt x="431" y="100"/>
                    </a:lnTo>
                    <a:lnTo>
                      <a:pt x="384" y="83"/>
                    </a:lnTo>
                    <a:lnTo>
                      <a:pt x="413" y="27"/>
                    </a:lnTo>
                    <a:lnTo>
                      <a:pt x="372" y="27"/>
                    </a:lnTo>
                    <a:lnTo>
                      <a:pt x="279" y="0"/>
                    </a:lnTo>
                    <a:lnTo>
                      <a:pt x="223" y="53"/>
                    </a:lnTo>
                    <a:lnTo>
                      <a:pt x="135" y="53"/>
                    </a:lnTo>
                    <a:lnTo>
                      <a:pt x="135" y="99"/>
                    </a:lnTo>
                    <a:lnTo>
                      <a:pt x="109" y="115"/>
                    </a:lnTo>
                    <a:lnTo>
                      <a:pt x="112" y="50"/>
                    </a:lnTo>
                    <a:close/>
                  </a:path>
                </a:pathLst>
              </a:custGeom>
              <a:grpFill/>
              <a:ln w="12700">
                <a:noFill/>
                <a:round/>
                <a:headEnd/>
                <a:tailEnd/>
              </a:ln>
            </p:spPr>
            <p:txBody>
              <a:bodyPr/>
              <a:lstStyle/>
              <a:p>
                <a:pPr>
                  <a:defRPr/>
                </a:pPr>
                <a:endParaRPr lang="en-US"/>
              </a:p>
            </p:txBody>
          </p:sp>
          <p:sp>
            <p:nvSpPr>
              <p:cNvPr id="713" name="Freeform 60"/>
              <p:cNvSpPr>
                <a:spLocks noChangeAspect="1"/>
              </p:cNvSpPr>
              <p:nvPr/>
            </p:nvSpPr>
            <p:spPr bwMode="gray">
              <a:xfrm>
                <a:off x="2301630" y="4434287"/>
                <a:ext cx="372796" cy="282334"/>
              </a:xfrm>
              <a:custGeom>
                <a:avLst/>
                <a:gdLst>
                  <a:gd name="T0" fmla="*/ 114 w 432"/>
                  <a:gd name="T1" fmla="*/ 0 h 300"/>
                  <a:gd name="T2" fmla="*/ 62 w 432"/>
                  <a:gd name="T3" fmla="*/ 2 h 300"/>
                  <a:gd name="T4" fmla="*/ 68 w 432"/>
                  <a:gd name="T5" fmla="*/ 102 h 300"/>
                  <a:gd name="T6" fmla="*/ 0 w 432"/>
                  <a:gd name="T7" fmla="*/ 130 h 300"/>
                  <a:gd name="T8" fmla="*/ 3 w 432"/>
                  <a:gd name="T9" fmla="*/ 166 h 300"/>
                  <a:gd name="T10" fmla="*/ 41 w 432"/>
                  <a:gd name="T11" fmla="*/ 168 h 300"/>
                  <a:gd name="T12" fmla="*/ 13 w 432"/>
                  <a:gd name="T13" fmla="*/ 222 h 300"/>
                  <a:gd name="T14" fmla="*/ 64 w 432"/>
                  <a:gd name="T15" fmla="*/ 242 h 300"/>
                  <a:gd name="T16" fmla="*/ 74 w 432"/>
                  <a:gd name="T17" fmla="*/ 292 h 300"/>
                  <a:gd name="T18" fmla="*/ 152 w 432"/>
                  <a:gd name="T19" fmla="*/ 280 h 300"/>
                  <a:gd name="T20" fmla="*/ 167 w 432"/>
                  <a:gd name="T21" fmla="*/ 300 h 300"/>
                  <a:gd name="T22" fmla="*/ 222 w 432"/>
                  <a:gd name="T23" fmla="*/ 282 h 300"/>
                  <a:gd name="T24" fmla="*/ 225 w 432"/>
                  <a:gd name="T25" fmla="*/ 259 h 300"/>
                  <a:gd name="T26" fmla="*/ 283 w 432"/>
                  <a:gd name="T27" fmla="*/ 234 h 300"/>
                  <a:gd name="T28" fmla="*/ 283 w 432"/>
                  <a:gd name="T29" fmla="*/ 211 h 300"/>
                  <a:gd name="T30" fmla="*/ 358 w 432"/>
                  <a:gd name="T31" fmla="*/ 177 h 300"/>
                  <a:gd name="T32" fmla="*/ 327 w 432"/>
                  <a:gd name="T33" fmla="*/ 128 h 300"/>
                  <a:gd name="T34" fmla="*/ 426 w 432"/>
                  <a:gd name="T35" fmla="*/ 114 h 300"/>
                  <a:gd name="T36" fmla="*/ 432 w 432"/>
                  <a:gd name="T37" fmla="*/ 48 h 300"/>
                  <a:gd name="T38" fmla="*/ 409 w 432"/>
                  <a:gd name="T39" fmla="*/ 25 h 300"/>
                  <a:gd name="T40" fmla="*/ 279 w 432"/>
                  <a:gd name="T41" fmla="*/ 49 h 300"/>
                  <a:gd name="T42" fmla="*/ 217 w 432"/>
                  <a:gd name="T43" fmla="*/ 87 h 300"/>
                  <a:gd name="T44" fmla="*/ 114 w 432"/>
                  <a:gd name="T45" fmla="*/ 0 h 300"/>
                  <a:gd name="T46" fmla="*/ 114 w 432"/>
                  <a:gd name="T47" fmla="*/ 0 h 3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
                  <a:gd name="T73" fmla="*/ 0 h 300"/>
                  <a:gd name="T74" fmla="*/ 432 w 432"/>
                  <a:gd name="T75" fmla="*/ 300 h 3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 h="300">
                    <a:moveTo>
                      <a:pt x="114" y="0"/>
                    </a:moveTo>
                    <a:lnTo>
                      <a:pt x="62" y="2"/>
                    </a:lnTo>
                    <a:lnTo>
                      <a:pt x="68" y="102"/>
                    </a:lnTo>
                    <a:lnTo>
                      <a:pt x="0" y="130"/>
                    </a:lnTo>
                    <a:lnTo>
                      <a:pt x="3" y="166"/>
                    </a:lnTo>
                    <a:lnTo>
                      <a:pt x="41" y="168"/>
                    </a:lnTo>
                    <a:lnTo>
                      <a:pt x="13" y="222"/>
                    </a:lnTo>
                    <a:lnTo>
                      <a:pt x="64" y="242"/>
                    </a:lnTo>
                    <a:lnTo>
                      <a:pt x="74" y="292"/>
                    </a:lnTo>
                    <a:lnTo>
                      <a:pt x="152" y="280"/>
                    </a:lnTo>
                    <a:lnTo>
                      <a:pt x="167" y="300"/>
                    </a:lnTo>
                    <a:lnTo>
                      <a:pt x="222" y="282"/>
                    </a:lnTo>
                    <a:lnTo>
                      <a:pt x="225" y="259"/>
                    </a:lnTo>
                    <a:lnTo>
                      <a:pt x="283" y="234"/>
                    </a:lnTo>
                    <a:lnTo>
                      <a:pt x="283" y="211"/>
                    </a:lnTo>
                    <a:lnTo>
                      <a:pt x="358" y="177"/>
                    </a:lnTo>
                    <a:lnTo>
                      <a:pt x="327" y="128"/>
                    </a:lnTo>
                    <a:lnTo>
                      <a:pt x="426" y="114"/>
                    </a:lnTo>
                    <a:lnTo>
                      <a:pt x="432" y="48"/>
                    </a:lnTo>
                    <a:lnTo>
                      <a:pt x="409" y="25"/>
                    </a:lnTo>
                    <a:lnTo>
                      <a:pt x="279" y="49"/>
                    </a:lnTo>
                    <a:lnTo>
                      <a:pt x="217" y="87"/>
                    </a:lnTo>
                    <a:lnTo>
                      <a:pt x="114" y="0"/>
                    </a:lnTo>
                    <a:close/>
                  </a:path>
                </a:pathLst>
              </a:custGeom>
              <a:grpFill/>
              <a:ln w="12700">
                <a:noFill/>
                <a:round/>
                <a:headEnd/>
                <a:tailEnd/>
              </a:ln>
            </p:spPr>
            <p:txBody>
              <a:bodyPr/>
              <a:lstStyle/>
              <a:p>
                <a:pPr>
                  <a:defRPr/>
                </a:pPr>
                <a:endParaRPr lang="en-US"/>
              </a:p>
            </p:txBody>
          </p:sp>
          <p:sp>
            <p:nvSpPr>
              <p:cNvPr id="714" name="Freeform 61"/>
              <p:cNvSpPr>
                <a:spLocks noChangeAspect="1"/>
              </p:cNvSpPr>
              <p:nvPr/>
            </p:nvSpPr>
            <p:spPr bwMode="gray">
              <a:xfrm>
                <a:off x="2546709" y="4510947"/>
                <a:ext cx="438380" cy="377692"/>
              </a:xfrm>
              <a:custGeom>
                <a:avLst/>
                <a:gdLst>
                  <a:gd name="T0" fmla="*/ 148 w 508"/>
                  <a:gd name="T1" fmla="*/ 32 h 403"/>
                  <a:gd name="T2" fmla="*/ 44 w 508"/>
                  <a:gd name="T3" fmla="*/ 46 h 403"/>
                  <a:gd name="T4" fmla="*/ 75 w 508"/>
                  <a:gd name="T5" fmla="*/ 95 h 403"/>
                  <a:gd name="T6" fmla="*/ 0 w 508"/>
                  <a:gd name="T7" fmla="*/ 129 h 403"/>
                  <a:gd name="T8" fmla="*/ 0 w 508"/>
                  <a:gd name="T9" fmla="*/ 156 h 403"/>
                  <a:gd name="T10" fmla="*/ 66 w 508"/>
                  <a:gd name="T11" fmla="*/ 232 h 403"/>
                  <a:gd name="T12" fmla="*/ 34 w 508"/>
                  <a:gd name="T13" fmla="*/ 285 h 403"/>
                  <a:gd name="T14" fmla="*/ 131 w 508"/>
                  <a:gd name="T15" fmla="*/ 350 h 403"/>
                  <a:gd name="T16" fmla="*/ 174 w 508"/>
                  <a:gd name="T17" fmla="*/ 341 h 403"/>
                  <a:gd name="T18" fmla="*/ 180 w 508"/>
                  <a:gd name="T19" fmla="*/ 390 h 403"/>
                  <a:gd name="T20" fmla="*/ 242 w 508"/>
                  <a:gd name="T21" fmla="*/ 403 h 403"/>
                  <a:gd name="T22" fmla="*/ 277 w 508"/>
                  <a:gd name="T23" fmla="*/ 368 h 403"/>
                  <a:gd name="T24" fmla="*/ 326 w 508"/>
                  <a:gd name="T25" fmla="*/ 394 h 403"/>
                  <a:gd name="T26" fmla="*/ 389 w 508"/>
                  <a:gd name="T27" fmla="*/ 384 h 403"/>
                  <a:gd name="T28" fmla="*/ 423 w 508"/>
                  <a:gd name="T29" fmla="*/ 320 h 403"/>
                  <a:gd name="T30" fmla="*/ 386 w 508"/>
                  <a:gd name="T31" fmla="*/ 306 h 403"/>
                  <a:gd name="T32" fmla="*/ 415 w 508"/>
                  <a:gd name="T33" fmla="*/ 276 h 403"/>
                  <a:gd name="T34" fmla="*/ 461 w 508"/>
                  <a:gd name="T35" fmla="*/ 286 h 403"/>
                  <a:gd name="T36" fmla="*/ 508 w 508"/>
                  <a:gd name="T37" fmla="*/ 248 h 403"/>
                  <a:gd name="T38" fmla="*/ 488 w 508"/>
                  <a:gd name="T39" fmla="*/ 221 h 403"/>
                  <a:gd name="T40" fmla="*/ 418 w 508"/>
                  <a:gd name="T41" fmla="*/ 216 h 403"/>
                  <a:gd name="T42" fmla="*/ 368 w 508"/>
                  <a:gd name="T43" fmla="*/ 175 h 403"/>
                  <a:gd name="T44" fmla="*/ 310 w 508"/>
                  <a:gd name="T45" fmla="*/ 57 h 403"/>
                  <a:gd name="T46" fmla="*/ 212 w 508"/>
                  <a:gd name="T47" fmla="*/ 0 h 403"/>
                  <a:gd name="T48" fmla="*/ 148 w 508"/>
                  <a:gd name="T49" fmla="*/ 32 h 403"/>
                  <a:gd name="T50" fmla="*/ 148 w 508"/>
                  <a:gd name="T51" fmla="*/ 32 h 4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8"/>
                  <a:gd name="T79" fmla="*/ 0 h 403"/>
                  <a:gd name="T80" fmla="*/ 508 w 508"/>
                  <a:gd name="T81" fmla="*/ 403 h 4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8" h="403">
                    <a:moveTo>
                      <a:pt x="148" y="32"/>
                    </a:moveTo>
                    <a:lnTo>
                      <a:pt x="44" y="46"/>
                    </a:lnTo>
                    <a:lnTo>
                      <a:pt x="75" y="95"/>
                    </a:lnTo>
                    <a:lnTo>
                      <a:pt x="0" y="129"/>
                    </a:lnTo>
                    <a:lnTo>
                      <a:pt x="0" y="156"/>
                    </a:lnTo>
                    <a:lnTo>
                      <a:pt x="66" y="232"/>
                    </a:lnTo>
                    <a:lnTo>
                      <a:pt x="34" y="285"/>
                    </a:lnTo>
                    <a:lnTo>
                      <a:pt x="131" y="350"/>
                    </a:lnTo>
                    <a:lnTo>
                      <a:pt x="174" y="341"/>
                    </a:lnTo>
                    <a:lnTo>
                      <a:pt x="180" y="390"/>
                    </a:lnTo>
                    <a:lnTo>
                      <a:pt x="242" y="403"/>
                    </a:lnTo>
                    <a:lnTo>
                      <a:pt x="277" y="368"/>
                    </a:lnTo>
                    <a:lnTo>
                      <a:pt x="326" y="394"/>
                    </a:lnTo>
                    <a:lnTo>
                      <a:pt x="389" y="384"/>
                    </a:lnTo>
                    <a:lnTo>
                      <a:pt x="423" y="320"/>
                    </a:lnTo>
                    <a:lnTo>
                      <a:pt x="386" y="306"/>
                    </a:lnTo>
                    <a:lnTo>
                      <a:pt x="415" y="276"/>
                    </a:lnTo>
                    <a:lnTo>
                      <a:pt x="461" y="286"/>
                    </a:lnTo>
                    <a:lnTo>
                      <a:pt x="508" y="248"/>
                    </a:lnTo>
                    <a:lnTo>
                      <a:pt x="488" y="221"/>
                    </a:lnTo>
                    <a:lnTo>
                      <a:pt x="418" y="216"/>
                    </a:lnTo>
                    <a:lnTo>
                      <a:pt x="368" y="175"/>
                    </a:lnTo>
                    <a:lnTo>
                      <a:pt x="310" y="57"/>
                    </a:lnTo>
                    <a:lnTo>
                      <a:pt x="212" y="0"/>
                    </a:lnTo>
                    <a:lnTo>
                      <a:pt x="148" y="32"/>
                    </a:lnTo>
                    <a:close/>
                  </a:path>
                </a:pathLst>
              </a:custGeom>
              <a:grpFill/>
              <a:ln w="12700">
                <a:noFill/>
                <a:round/>
                <a:headEnd/>
                <a:tailEnd/>
              </a:ln>
            </p:spPr>
            <p:txBody>
              <a:bodyPr/>
              <a:lstStyle/>
              <a:p>
                <a:pPr>
                  <a:defRPr/>
                </a:pPr>
                <a:endParaRPr lang="en-US"/>
              </a:p>
            </p:txBody>
          </p:sp>
          <p:sp>
            <p:nvSpPr>
              <p:cNvPr id="715" name="Freeform 62"/>
              <p:cNvSpPr>
                <a:spLocks noChangeAspect="1"/>
              </p:cNvSpPr>
              <p:nvPr/>
            </p:nvSpPr>
            <p:spPr bwMode="gray">
              <a:xfrm>
                <a:off x="2643360" y="4183739"/>
                <a:ext cx="488431" cy="566538"/>
              </a:xfrm>
              <a:custGeom>
                <a:avLst/>
                <a:gdLst>
                  <a:gd name="T0" fmla="*/ 322 w 567"/>
                  <a:gd name="T1" fmla="*/ 0 h 606"/>
                  <a:gd name="T2" fmla="*/ 220 w 567"/>
                  <a:gd name="T3" fmla="*/ 138 h 606"/>
                  <a:gd name="T4" fmla="*/ 158 w 567"/>
                  <a:gd name="T5" fmla="*/ 128 h 606"/>
                  <a:gd name="T6" fmla="*/ 0 w 567"/>
                  <a:gd name="T7" fmla="*/ 228 h 606"/>
                  <a:gd name="T8" fmla="*/ 30 w 567"/>
                  <a:gd name="T9" fmla="*/ 270 h 606"/>
                  <a:gd name="T10" fmla="*/ 13 w 567"/>
                  <a:gd name="T11" fmla="*/ 295 h 606"/>
                  <a:gd name="T12" fmla="*/ 36 w 567"/>
                  <a:gd name="T13" fmla="*/ 318 h 606"/>
                  <a:gd name="T14" fmla="*/ 30 w 567"/>
                  <a:gd name="T15" fmla="*/ 384 h 606"/>
                  <a:gd name="T16" fmla="*/ 103 w 567"/>
                  <a:gd name="T17" fmla="*/ 350 h 606"/>
                  <a:gd name="T18" fmla="*/ 203 w 567"/>
                  <a:gd name="T19" fmla="*/ 413 h 606"/>
                  <a:gd name="T20" fmla="*/ 255 w 567"/>
                  <a:gd name="T21" fmla="*/ 535 h 606"/>
                  <a:gd name="T22" fmla="*/ 305 w 567"/>
                  <a:gd name="T23" fmla="*/ 573 h 606"/>
                  <a:gd name="T24" fmla="*/ 377 w 567"/>
                  <a:gd name="T25" fmla="*/ 574 h 606"/>
                  <a:gd name="T26" fmla="*/ 395 w 567"/>
                  <a:gd name="T27" fmla="*/ 606 h 606"/>
                  <a:gd name="T28" fmla="*/ 443 w 567"/>
                  <a:gd name="T29" fmla="*/ 597 h 606"/>
                  <a:gd name="T30" fmla="*/ 443 w 567"/>
                  <a:gd name="T31" fmla="*/ 535 h 606"/>
                  <a:gd name="T32" fmla="*/ 504 w 567"/>
                  <a:gd name="T33" fmla="*/ 535 h 606"/>
                  <a:gd name="T34" fmla="*/ 504 w 567"/>
                  <a:gd name="T35" fmla="*/ 502 h 606"/>
                  <a:gd name="T36" fmla="*/ 565 w 567"/>
                  <a:gd name="T37" fmla="*/ 489 h 606"/>
                  <a:gd name="T38" fmla="*/ 567 w 567"/>
                  <a:gd name="T39" fmla="*/ 439 h 606"/>
                  <a:gd name="T40" fmla="*/ 506 w 567"/>
                  <a:gd name="T41" fmla="*/ 422 h 606"/>
                  <a:gd name="T42" fmla="*/ 538 w 567"/>
                  <a:gd name="T43" fmla="*/ 350 h 606"/>
                  <a:gd name="T44" fmla="*/ 494 w 567"/>
                  <a:gd name="T45" fmla="*/ 363 h 606"/>
                  <a:gd name="T46" fmla="*/ 448 w 567"/>
                  <a:gd name="T47" fmla="*/ 322 h 606"/>
                  <a:gd name="T48" fmla="*/ 454 w 567"/>
                  <a:gd name="T49" fmla="*/ 205 h 606"/>
                  <a:gd name="T50" fmla="*/ 410 w 567"/>
                  <a:gd name="T51" fmla="*/ 137 h 606"/>
                  <a:gd name="T52" fmla="*/ 354 w 567"/>
                  <a:gd name="T53" fmla="*/ 21 h 606"/>
                  <a:gd name="T54" fmla="*/ 322 w 567"/>
                  <a:gd name="T55" fmla="*/ 0 h 606"/>
                  <a:gd name="T56" fmla="*/ 322 w 567"/>
                  <a:gd name="T57" fmla="*/ 0 h 6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7"/>
                  <a:gd name="T88" fmla="*/ 0 h 606"/>
                  <a:gd name="T89" fmla="*/ 567 w 567"/>
                  <a:gd name="T90" fmla="*/ 606 h 6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7" h="606">
                    <a:moveTo>
                      <a:pt x="322" y="0"/>
                    </a:moveTo>
                    <a:lnTo>
                      <a:pt x="220" y="138"/>
                    </a:lnTo>
                    <a:lnTo>
                      <a:pt x="158" y="128"/>
                    </a:lnTo>
                    <a:lnTo>
                      <a:pt x="0" y="228"/>
                    </a:lnTo>
                    <a:lnTo>
                      <a:pt x="30" y="270"/>
                    </a:lnTo>
                    <a:lnTo>
                      <a:pt x="13" y="295"/>
                    </a:lnTo>
                    <a:lnTo>
                      <a:pt x="36" y="318"/>
                    </a:lnTo>
                    <a:lnTo>
                      <a:pt x="30" y="384"/>
                    </a:lnTo>
                    <a:lnTo>
                      <a:pt x="103" y="350"/>
                    </a:lnTo>
                    <a:lnTo>
                      <a:pt x="203" y="413"/>
                    </a:lnTo>
                    <a:lnTo>
                      <a:pt x="255" y="535"/>
                    </a:lnTo>
                    <a:lnTo>
                      <a:pt x="305" y="573"/>
                    </a:lnTo>
                    <a:lnTo>
                      <a:pt x="377" y="574"/>
                    </a:lnTo>
                    <a:lnTo>
                      <a:pt x="395" y="606"/>
                    </a:lnTo>
                    <a:lnTo>
                      <a:pt x="443" y="597"/>
                    </a:lnTo>
                    <a:lnTo>
                      <a:pt x="443" y="535"/>
                    </a:lnTo>
                    <a:lnTo>
                      <a:pt x="504" y="535"/>
                    </a:lnTo>
                    <a:lnTo>
                      <a:pt x="504" y="502"/>
                    </a:lnTo>
                    <a:lnTo>
                      <a:pt x="565" y="489"/>
                    </a:lnTo>
                    <a:lnTo>
                      <a:pt x="567" y="439"/>
                    </a:lnTo>
                    <a:lnTo>
                      <a:pt x="506" y="422"/>
                    </a:lnTo>
                    <a:lnTo>
                      <a:pt x="538" y="350"/>
                    </a:lnTo>
                    <a:lnTo>
                      <a:pt x="494" y="363"/>
                    </a:lnTo>
                    <a:lnTo>
                      <a:pt x="448" y="322"/>
                    </a:lnTo>
                    <a:lnTo>
                      <a:pt x="454" y="205"/>
                    </a:lnTo>
                    <a:lnTo>
                      <a:pt x="410" y="137"/>
                    </a:lnTo>
                    <a:lnTo>
                      <a:pt x="354" y="21"/>
                    </a:lnTo>
                    <a:lnTo>
                      <a:pt x="322" y="0"/>
                    </a:lnTo>
                    <a:close/>
                  </a:path>
                </a:pathLst>
              </a:custGeom>
              <a:grpFill/>
              <a:ln w="12700">
                <a:noFill/>
                <a:round/>
                <a:headEnd/>
                <a:tailEnd/>
              </a:ln>
            </p:spPr>
            <p:txBody>
              <a:bodyPr/>
              <a:lstStyle/>
              <a:p>
                <a:pPr>
                  <a:defRPr/>
                </a:pPr>
                <a:endParaRPr lang="en-US"/>
              </a:p>
            </p:txBody>
          </p:sp>
          <p:sp>
            <p:nvSpPr>
              <p:cNvPr id="716" name="Freeform 63"/>
              <p:cNvSpPr>
                <a:spLocks noChangeAspect="1"/>
              </p:cNvSpPr>
              <p:nvPr/>
            </p:nvSpPr>
            <p:spPr bwMode="gray">
              <a:xfrm>
                <a:off x="3513216" y="3716298"/>
                <a:ext cx="483254" cy="545971"/>
              </a:xfrm>
              <a:custGeom>
                <a:avLst/>
                <a:gdLst>
                  <a:gd name="T0" fmla="*/ 215 w 561"/>
                  <a:gd name="T1" fmla="*/ 0 h 585"/>
                  <a:gd name="T2" fmla="*/ 126 w 561"/>
                  <a:gd name="T3" fmla="*/ 67 h 585"/>
                  <a:gd name="T4" fmla="*/ 126 w 561"/>
                  <a:gd name="T5" fmla="*/ 128 h 585"/>
                  <a:gd name="T6" fmla="*/ 58 w 561"/>
                  <a:gd name="T7" fmla="*/ 164 h 585"/>
                  <a:gd name="T8" fmla="*/ 0 w 561"/>
                  <a:gd name="T9" fmla="*/ 228 h 585"/>
                  <a:gd name="T10" fmla="*/ 2 w 561"/>
                  <a:gd name="T11" fmla="*/ 272 h 585"/>
                  <a:gd name="T12" fmla="*/ 14 w 561"/>
                  <a:gd name="T13" fmla="*/ 307 h 585"/>
                  <a:gd name="T14" fmla="*/ 93 w 561"/>
                  <a:gd name="T15" fmla="*/ 281 h 585"/>
                  <a:gd name="T16" fmla="*/ 146 w 561"/>
                  <a:gd name="T17" fmla="*/ 304 h 585"/>
                  <a:gd name="T18" fmla="*/ 146 w 561"/>
                  <a:gd name="T19" fmla="*/ 407 h 585"/>
                  <a:gd name="T20" fmla="*/ 260 w 561"/>
                  <a:gd name="T21" fmla="*/ 418 h 585"/>
                  <a:gd name="T22" fmla="*/ 266 w 561"/>
                  <a:gd name="T23" fmla="*/ 541 h 585"/>
                  <a:gd name="T24" fmla="*/ 385 w 561"/>
                  <a:gd name="T25" fmla="*/ 585 h 585"/>
                  <a:gd name="T26" fmla="*/ 429 w 561"/>
                  <a:gd name="T27" fmla="*/ 508 h 585"/>
                  <a:gd name="T28" fmla="*/ 482 w 561"/>
                  <a:gd name="T29" fmla="*/ 523 h 585"/>
                  <a:gd name="T30" fmla="*/ 561 w 561"/>
                  <a:gd name="T31" fmla="*/ 474 h 585"/>
                  <a:gd name="T32" fmla="*/ 561 w 561"/>
                  <a:gd name="T33" fmla="*/ 436 h 585"/>
                  <a:gd name="T34" fmla="*/ 522 w 561"/>
                  <a:gd name="T35" fmla="*/ 416 h 585"/>
                  <a:gd name="T36" fmla="*/ 531 w 561"/>
                  <a:gd name="T37" fmla="*/ 363 h 585"/>
                  <a:gd name="T38" fmla="*/ 478 w 561"/>
                  <a:gd name="T39" fmla="*/ 296 h 585"/>
                  <a:gd name="T40" fmla="*/ 491 w 561"/>
                  <a:gd name="T41" fmla="*/ 225 h 585"/>
                  <a:gd name="T42" fmla="*/ 412 w 561"/>
                  <a:gd name="T43" fmla="*/ 194 h 585"/>
                  <a:gd name="T44" fmla="*/ 377 w 561"/>
                  <a:gd name="T45" fmla="*/ 236 h 585"/>
                  <a:gd name="T46" fmla="*/ 286 w 561"/>
                  <a:gd name="T47" fmla="*/ 128 h 585"/>
                  <a:gd name="T48" fmla="*/ 215 w 561"/>
                  <a:gd name="T49" fmla="*/ 0 h 585"/>
                  <a:gd name="T50" fmla="*/ 215 w 561"/>
                  <a:gd name="T51" fmla="*/ 0 h 5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1"/>
                  <a:gd name="T79" fmla="*/ 0 h 585"/>
                  <a:gd name="T80" fmla="*/ 561 w 561"/>
                  <a:gd name="T81" fmla="*/ 585 h 5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1" h="585">
                    <a:moveTo>
                      <a:pt x="215" y="0"/>
                    </a:moveTo>
                    <a:lnTo>
                      <a:pt x="126" y="67"/>
                    </a:lnTo>
                    <a:lnTo>
                      <a:pt x="126" y="128"/>
                    </a:lnTo>
                    <a:lnTo>
                      <a:pt x="58" y="164"/>
                    </a:lnTo>
                    <a:lnTo>
                      <a:pt x="0" y="228"/>
                    </a:lnTo>
                    <a:lnTo>
                      <a:pt x="2" y="272"/>
                    </a:lnTo>
                    <a:lnTo>
                      <a:pt x="14" y="307"/>
                    </a:lnTo>
                    <a:lnTo>
                      <a:pt x="93" y="281"/>
                    </a:lnTo>
                    <a:lnTo>
                      <a:pt x="146" y="304"/>
                    </a:lnTo>
                    <a:lnTo>
                      <a:pt x="146" y="407"/>
                    </a:lnTo>
                    <a:lnTo>
                      <a:pt x="260" y="418"/>
                    </a:lnTo>
                    <a:lnTo>
                      <a:pt x="266" y="541"/>
                    </a:lnTo>
                    <a:lnTo>
                      <a:pt x="385" y="585"/>
                    </a:lnTo>
                    <a:lnTo>
                      <a:pt x="429" y="508"/>
                    </a:lnTo>
                    <a:lnTo>
                      <a:pt x="482" y="523"/>
                    </a:lnTo>
                    <a:lnTo>
                      <a:pt x="561" y="474"/>
                    </a:lnTo>
                    <a:lnTo>
                      <a:pt x="561" y="436"/>
                    </a:lnTo>
                    <a:lnTo>
                      <a:pt x="522" y="416"/>
                    </a:lnTo>
                    <a:lnTo>
                      <a:pt x="531" y="363"/>
                    </a:lnTo>
                    <a:lnTo>
                      <a:pt x="478" y="296"/>
                    </a:lnTo>
                    <a:lnTo>
                      <a:pt x="491" y="225"/>
                    </a:lnTo>
                    <a:lnTo>
                      <a:pt x="412" y="194"/>
                    </a:lnTo>
                    <a:lnTo>
                      <a:pt x="377" y="236"/>
                    </a:lnTo>
                    <a:lnTo>
                      <a:pt x="286" y="128"/>
                    </a:lnTo>
                    <a:lnTo>
                      <a:pt x="215" y="0"/>
                    </a:lnTo>
                    <a:close/>
                  </a:path>
                </a:pathLst>
              </a:custGeom>
              <a:grpFill/>
              <a:ln w="12700">
                <a:noFill/>
                <a:round/>
                <a:headEnd/>
                <a:tailEnd/>
              </a:ln>
            </p:spPr>
            <p:txBody>
              <a:bodyPr/>
              <a:lstStyle/>
              <a:p>
                <a:pPr>
                  <a:defRPr/>
                </a:pPr>
                <a:endParaRPr lang="en-US"/>
              </a:p>
            </p:txBody>
          </p:sp>
          <p:sp>
            <p:nvSpPr>
              <p:cNvPr id="717" name="Freeform 64"/>
              <p:cNvSpPr>
                <a:spLocks noChangeAspect="1"/>
              </p:cNvSpPr>
              <p:nvPr/>
            </p:nvSpPr>
            <p:spPr bwMode="gray">
              <a:xfrm>
                <a:off x="3256056" y="3961237"/>
                <a:ext cx="317567" cy="508575"/>
              </a:xfrm>
              <a:custGeom>
                <a:avLst/>
                <a:gdLst>
                  <a:gd name="T0" fmla="*/ 298 w 366"/>
                  <a:gd name="T1" fmla="*/ 0 h 544"/>
                  <a:gd name="T2" fmla="*/ 207 w 366"/>
                  <a:gd name="T3" fmla="*/ 74 h 544"/>
                  <a:gd name="T4" fmla="*/ 196 w 366"/>
                  <a:gd name="T5" fmla="*/ 127 h 544"/>
                  <a:gd name="T6" fmla="*/ 173 w 366"/>
                  <a:gd name="T7" fmla="*/ 112 h 544"/>
                  <a:gd name="T8" fmla="*/ 155 w 366"/>
                  <a:gd name="T9" fmla="*/ 197 h 544"/>
                  <a:gd name="T10" fmla="*/ 38 w 366"/>
                  <a:gd name="T11" fmla="*/ 266 h 544"/>
                  <a:gd name="T12" fmla="*/ 14 w 366"/>
                  <a:gd name="T13" fmla="*/ 273 h 544"/>
                  <a:gd name="T14" fmla="*/ 0 w 366"/>
                  <a:gd name="T15" fmla="*/ 310 h 544"/>
                  <a:gd name="T16" fmla="*/ 78 w 366"/>
                  <a:gd name="T17" fmla="*/ 518 h 544"/>
                  <a:gd name="T18" fmla="*/ 108 w 366"/>
                  <a:gd name="T19" fmla="*/ 509 h 544"/>
                  <a:gd name="T20" fmla="*/ 155 w 366"/>
                  <a:gd name="T21" fmla="*/ 521 h 544"/>
                  <a:gd name="T22" fmla="*/ 176 w 366"/>
                  <a:gd name="T23" fmla="*/ 515 h 544"/>
                  <a:gd name="T24" fmla="*/ 213 w 366"/>
                  <a:gd name="T25" fmla="*/ 544 h 544"/>
                  <a:gd name="T26" fmla="*/ 232 w 366"/>
                  <a:gd name="T27" fmla="*/ 513 h 544"/>
                  <a:gd name="T28" fmla="*/ 281 w 366"/>
                  <a:gd name="T29" fmla="*/ 539 h 544"/>
                  <a:gd name="T30" fmla="*/ 310 w 366"/>
                  <a:gd name="T31" fmla="*/ 302 h 544"/>
                  <a:gd name="T32" fmla="*/ 366 w 366"/>
                  <a:gd name="T33" fmla="*/ 237 h 544"/>
                  <a:gd name="T34" fmla="*/ 298 w 366"/>
                  <a:gd name="T35" fmla="*/ 0 h 544"/>
                  <a:gd name="T36" fmla="*/ 298 w 366"/>
                  <a:gd name="T37" fmla="*/ 0 h 5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544"/>
                  <a:gd name="T59" fmla="*/ 366 w 366"/>
                  <a:gd name="T60" fmla="*/ 544 h 5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544">
                    <a:moveTo>
                      <a:pt x="298" y="0"/>
                    </a:moveTo>
                    <a:lnTo>
                      <a:pt x="207" y="74"/>
                    </a:lnTo>
                    <a:lnTo>
                      <a:pt x="196" y="127"/>
                    </a:lnTo>
                    <a:lnTo>
                      <a:pt x="173" y="112"/>
                    </a:lnTo>
                    <a:lnTo>
                      <a:pt x="155" y="197"/>
                    </a:lnTo>
                    <a:lnTo>
                      <a:pt x="38" y="266"/>
                    </a:lnTo>
                    <a:lnTo>
                      <a:pt x="14" y="273"/>
                    </a:lnTo>
                    <a:lnTo>
                      <a:pt x="0" y="310"/>
                    </a:lnTo>
                    <a:lnTo>
                      <a:pt x="78" y="518"/>
                    </a:lnTo>
                    <a:lnTo>
                      <a:pt x="108" y="509"/>
                    </a:lnTo>
                    <a:lnTo>
                      <a:pt x="155" y="521"/>
                    </a:lnTo>
                    <a:lnTo>
                      <a:pt x="176" y="515"/>
                    </a:lnTo>
                    <a:lnTo>
                      <a:pt x="213" y="544"/>
                    </a:lnTo>
                    <a:lnTo>
                      <a:pt x="232" y="513"/>
                    </a:lnTo>
                    <a:lnTo>
                      <a:pt x="281" y="539"/>
                    </a:lnTo>
                    <a:lnTo>
                      <a:pt x="310" y="302"/>
                    </a:lnTo>
                    <a:lnTo>
                      <a:pt x="366" y="237"/>
                    </a:lnTo>
                    <a:lnTo>
                      <a:pt x="298" y="0"/>
                    </a:lnTo>
                    <a:close/>
                  </a:path>
                </a:pathLst>
              </a:custGeom>
              <a:grpFill/>
              <a:ln w="12700">
                <a:noFill/>
                <a:round/>
                <a:headEnd/>
                <a:tailEnd/>
              </a:ln>
            </p:spPr>
            <p:txBody>
              <a:bodyPr/>
              <a:lstStyle/>
              <a:p>
                <a:pPr>
                  <a:defRPr/>
                </a:pPr>
                <a:endParaRPr lang="en-US"/>
              </a:p>
            </p:txBody>
          </p:sp>
          <p:sp>
            <p:nvSpPr>
              <p:cNvPr id="718" name="Freeform 65"/>
              <p:cNvSpPr>
                <a:spLocks noChangeAspect="1"/>
              </p:cNvSpPr>
              <p:nvPr/>
            </p:nvSpPr>
            <p:spPr bwMode="gray">
              <a:xfrm>
                <a:off x="3501135" y="3978065"/>
                <a:ext cx="341729" cy="557189"/>
              </a:xfrm>
              <a:custGeom>
                <a:avLst/>
                <a:gdLst>
                  <a:gd name="T0" fmla="*/ 106 w 395"/>
                  <a:gd name="T1" fmla="*/ 0 h 596"/>
                  <a:gd name="T2" fmla="*/ 30 w 395"/>
                  <a:gd name="T3" fmla="*/ 27 h 596"/>
                  <a:gd name="T4" fmla="*/ 83 w 395"/>
                  <a:gd name="T5" fmla="*/ 221 h 596"/>
                  <a:gd name="T6" fmla="*/ 27 w 395"/>
                  <a:gd name="T7" fmla="*/ 284 h 596"/>
                  <a:gd name="T8" fmla="*/ 0 w 395"/>
                  <a:gd name="T9" fmla="*/ 497 h 596"/>
                  <a:gd name="T10" fmla="*/ 38 w 395"/>
                  <a:gd name="T11" fmla="*/ 497 h 596"/>
                  <a:gd name="T12" fmla="*/ 82 w 395"/>
                  <a:gd name="T13" fmla="*/ 531 h 596"/>
                  <a:gd name="T14" fmla="*/ 97 w 395"/>
                  <a:gd name="T15" fmla="*/ 505 h 596"/>
                  <a:gd name="T16" fmla="*/ 181 w 395"/>
                  <a:gd name="T17" fmla="*/ 497 h 596"/>
                  <a:gd name="T18" fmla="*/ 181 w 395"/>
                  <a:gd name="T19" fmla="*/ 544 h 596"/>
                  <a:gd name="T20" fmla="*/ 247 w 395"/>
                  <a:gd name="T21" fmla="*/ 544 h 596"/>
                  <a:gd name="T22" fmla="*/ 293 w 395"/>
                  <a:gd name="T23" fmla="*/ 596 h 596"/>
                  <a:gd name="T24" fmla="*/ 325 w 395"/>
                  <a:gd name="T25" fmla="*/ 543 h 596"/>
                  <a:gd name="T26" fmla="*/ 372 w 395"/>
                  <a:gd name="T27" fmla="*/ 552 h 596"/>
                  <a:gd name="T28" fmla="*/ 339 w 395"/>
                  <a:gd name="T29" fmla="*/ 482 h 596"/>
                  <a:gd name="T30" fmla="*/ 261 w 395"/>
                  <a:gd name="T31" fmla="*/ 451 h 596"/>
                  <a:gd name="T32" fmla="*/ 281 w 395"/>
                  <a:gd name="T33" fmla="*/ 407 h 596"/>
                  <a:gd name="T34" fmla="*/ 348 w 395"/>
                  <a:gd name="T35" fmla="*/ 407 h 596"/>
                  <a:gd name="T36" fmla="*/ 317 w 395"/>
                  <a:gd name="T37" fmla="*/ 375 h 596"/>
                  <a:gd name="T38" fmla="*/ 357 w 395"/>
                  <a:gd name="T39" fmla="*/ 331 h 596"/>
                  <a:gd name="T40" fmla="*/ 395 w 395"/>
                  <a:gd name="T41" fmla="*/ 327 h 596"/>
                  <a:gd name="T42" fmla="*/ 395 w 395"/>
                  <a:gd name="T43" fmla="*/ 303 h 596"/>
                  <a:gd name="T44" fmla="*/ 279 w 395"/>
                  <a:gd name="T45" fmla="*/ 260 h 596"/>
                  <a:gd name="T46" fmla="*/ 273 w 395"/>
                  <a:gd name="T47" fmla="*/ 137 h 596"/>
                  <a:gd name="T48" fmla="*/ 159 w 395"/>
                  <a:gd name="T49" fmla="*/ 126 h 596"/>
                  <a:gd name="T50" fmla="*/ 159 w 395"/>
                  <a:gd name="T51" fmla="*/ 23 h 596"/>
                  <a:gd name="T52" fmla="*/ 106 w 395"/>
                  <a:gd name="T53" fmla="*/ 0 h 596"/>
                  <a:gd name="T54" fmla="*/ 106 w 395"/>
                  <a:gd name="T55" fmla="*/ 0 h 5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5"/>
                  <a:gd name="T85" fmla="*/ 0 h 596"/>
                  <a:gd name="T86" fmla="*/ 395 w 395"/>
                  <a:gd name="T87" fmla="*/ 596 h 5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5" h="596">
                    <a:moveTo>
                      <a:pt x="106" y="0"/>
                    </a:moveTo>
                    <a:lnTo>
                      <a:pt x="30" y="27"/>
                    </a:lnTo>
                    <a:lnTo>
                      <a:pt x="83" y="221"/>
                    </a:lnTo>
                    <a:lnTo>
                      <a:pt x="27" y="284"/>
                    </a:lnTo>
                    <a:lnTo>
                      <a:pt x="0" y="497"/>
                    </a:lnTo>
                    <a:lnTo>
                      <a:pt x="38" y="497"/>
                    </a:lnTo>
                    <a:lnTo>
                      <a:pt x="82" y="531"/>
                    </a:lnTo>
                    <a:lnTo>
                      <a:pt x="97" y="505"/>
                    </a:lnTo>
                    <a:lnTo>
                      <a:pt x="181" y="497"/>
                    </a:lnTo>
                    <a:lnTo>
                      <a:pt x="181" y="544"/>
                    </a:lnTo>
                    <a:lnTo>
                      <a:pt x="247" y="544"/>
                    </a:lnTo>
                    <a:lnTo>
                      <a:pt x="293" y="596"/>
                    </a:lnTo>
                    <a:lnTo>
                      <a:pt x="325" y="543"/>
                    </a:lnTo>
                    <a:lnTo>
                      <a:pt x="372" y="552"/>
                    </a:lnTo>
                    <a:lnTo>
                      <a:pt x="339" y="482"/>
                    </a:lnTo>
                    <a:lnTo>
                      <a:pt x="261" y="451"/>
                    </a:lnTo>
                    <a:lnTo>
                      <a:pt x="281" y="407"/>
                    </a:lnTo>
                    <a:lnTo>
                      <a:pt x="348" y="407"/>
                    </a:lnTo>
                    <a:lnTo>
                      <a:pt x="317" y="375"/>
                    </a:lnTo>
                    <a:lnTo>
                      <a:pt x="357" y="331"/>
                    </a:lnTo>
                    <a:lnTo>
                      <a:pt x="395" y="327"/>
                    </a:lnTo>
                    <a:lnTo>
                      <a:pt x="395" y="303"/>
                    </a:lnTo>
                    <a:lnTo>
                      <a:pt x="279" y="260"/>
                    </a:lnTo>
                    <a:lnTo>
                      <a:pt x="273" y="137"/>
                    </a:lnTo>
                    <a:lnTo>
                      <a:pt x="159" y="126"/>
                    </a:lnTo>
                    <a:lnTo>
                      <a:pt x="159" y="23"/>
                    </a:lnTo>
                    <a:lnTo>
                      <a:pt x="106" y="0"/>
                    </a:lnTo>
                    <a:close/>
                  </a:path>
                </a:pathLst>
              </a:custGeom>
              <a:grpFill/>
              <a:ln w="12700">
                <a:noFill/>
                <a:round/>
                <a:headEnd/>
                <a:tailEnd/>
              </a:ln>
            </p:spPr>
            <p:txBody>
              <a:bodyPr/>
              <a:lstStyle/>
              <a:p>
                <a:pPr>
                  <a:defRPr/>
                </a:pPr>
                <a:endParaRPr lang="en-US"/>
              </a:p>
            </p:txBody>
          </p:sp>
          <p:sp>
            <p:nvSpPr>
              <p:cNvPr id="719" name="Freeform 66"/>
              <p:cNvSpPr>
                <a:spLocks noChangeAspect="1"/>
              </p:cNvSpPr>
              <p:nvPr/>
            </p:nvSpPr>
            <p:spPr bwMode="gray">
              <a:xfrm>
                <a:off x="3499409" y="4441766"/>
                <a:ext cx="338278" cy="297292"/>
              </a:xfrm>
              <a:custGeom>
                <a:avLst/>
                <a:gdLst>
                  <a:gd name="T0" fmla="*/ 38 w 392"/>
                  <a:gd name="T1" fmla="*/ 0 h 318"/>
                  <a:gd name="T2" fmla="*/ 0 w 392"/>
                  <a:gd name="T3" fmla="*/ 0 h 318"/>
                  <a:gd name="T4" fmla="*/ 0 w 392"/>
                  <a:gd name="T5" fmla="*/ 24 h 318"/>
                  <a:gd name="T6" fmla="*/ 73 w 392"/>
                  <a:gd name="T7" fmla="*/ 163 h 318"/>
                  <a:gd name="T8" fmla="*/ 50 w 392"/>
                  <a:gd name="T9" fmla="*/ 182 h 318"/>
                  <a:gd name="T10" fmla="*/ 160 w 392"/>
                  <a:gd name="T11" fmla="*/ 266 h 318"/>
                  <a:gd name="T12" fmla="*/ 333 w 392"/>
                  <a:gd name="T13" fmla="*/ 318 h 318"/>
                  <a:gd name="T14" fmla="*/ 392 w 392"/>
                  <a:gd name="T15" fmla="*/ 272 h 318"/>
                  <a:gd name="T16" fmla="*/ 316 w 392"/>
                  <a:gd name="T17" fmla="*/ 236 h 318"/>
                  <a:gd name="T18" fmla="*/ 344 w 392"/>
                  <a:gd name="T19" fmla="*/ 188 h 318"/>
                  <a:gd name="T20" fmla="*/ 301 w 392"/>
                  <a:gd name="T21" fmla="*/ 173 h 318"/>
                  <a:gd name="T22" fmla="*/ 318 w 392"/>
                  <a:gd name="T23" fmla="*/ 117 h 318"/>
                  <a:gd name="T24" fmla="*/ 293 w 392"/>
                  <a:gd name="T25" fmla="*/ 97 h 318"/>
                  <a:gd name="T26" fmla="*/ 248 w 392"/>
                  <a:gd name="T27" fmla="*/ 47 h 318"/>
                  <a:gd name="T28" fmla="*/ 183 w 392"/>
                  <a:gd name="T29" fmla="*/ 47 h 318"/>
                  <a:gd name="T30" fmla="*/ 183 w 392"/>
                  <a:gd name="T31" fmla="*/ 0 h 318"/>
                  <a:gd name="T32" fmla="*/ 99 w 392"/>
                  <a:gd name="T33" fmla="*/ 8 h 318"/>
                  <a:gd name="T34" fmla="*/ 85 w 392"/>
                  <a:gd name="T35" fmla="*/ 34 h 318"/>
                  <a:gd name="T36" fmla="*/ 38 w 392"/>
                  <a:gd name="T37" fmla="*/ 0 h 318"/>
                  <a:gd name="T38" fmla="*/ 38 w 392"/>
                  <a:gd name="T39" fmla="*/ 0 h 3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2"/>
                  <a:gd name="T61" fmla="*/ 0 h 318"/>
                  <a:gd name="T62" fmla="*/ 392 w 392"/>
                  <a:gd name="T63" fmla="*/ 318 h 3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2" h="318">
                    <a:moveTo>
                      <a:pt x="38" y="0"/>
                    </a:moveTo>
                    <a:lnTo>
                      <a:pt x="0" y="0"/>
                    </a:lnTo>
                    <a:lnTo>
                      <a:pt x="0" y="24"/>
                    </a:lnTo>
                    <a:lnTo>
                      <a:pt x="73" y="163"/>
                    </a:lnTo>
                    <a:lnTo>
                      <a:pt x="50" y="182"/>
                    </a:lnTo>
                    <a:lnTo>
                      <a:pt x="160" y="266"/>
                    </a:lnTo>
                    <a:lnTo>
                      <a:pt x="333" y="318"/>
                    </a:lnTo>
                    <a:lnTo>
                      <a:pt x="392" y="272"/>
                    </a:lnTo>
                    <a:lnTo>
                      <a:pt x="316" y="236"/>
                    </a:lnTo>
                    <a:lnTo>
                      <a:pt x="344" y="188"/>
                    </a:lnTo>
                    <a:lnTo>
                      <a:pt x="301" y="173"/>
                    </a:lnTo>
                    <a:lnTo>
                      <a:pt x="318" y="117"/>
                    </a:lnTo>
                    <a:lnTo>
                      <a:pt x="293" y="97"/>
                    </a:lnTo>
                    <a:lnTo>
                      <a:pt x="248" y="47"/>
                    </a:lnTo>
                    <a:lnTo>
                      <a:pt x="183" y="47"/>
                    </a:lnTo>
                    <a:lnTo>
                      <a:pt x="183" y="0"/>
                    </a:lnTo>
                    <a:lnTo>
                      <a:pt x="99" y="8"/>
                    </a:lnTo>
                    <a:lnTo>
                      <a:pt x="85" y="34"/>
                    </a:lnTo>
                    <a:lnTo>
                      <a:pt x="38" y="0"/>
                    </a:lnTo>
                    <a:close/>
                  </a:path>
                </a:pathLst>
              </a:custGeom>
              <a:grpFill/>
              <a:ln w="12700">
                <a:noFill/>
                <a:round/>
                <a:headEnd/>
                <a:tailEnd/>
              </a:ln>
            </p:spPr>
            <p:txBody>
              <a:bodyPr/>
              <a:lstStyle/>
              <a:p>
                <a:pPr>
                  <a:defRPr/>
                </a:pPr>
                <a:endParaRPr lang="en-US"/>
              </a:p>
            </p:txBody>
          </p:sp>
          <p:sp>
            <p:nvSpPr>
              <p:cNvPr id="720" name="Freeform 67"/>
              <p:cNvSpPr>
                <a:spLocks noChangeAspect="1"/>
              </p:cNvSpPr>
              <p:nvPr/>
            </p:nvSpPr>
            <p:spPr bwMode="gray">
              <a:xfrm>
                <a:off x="2715848" y="2343892"/>
                <a:ext cx="58681" cy="104707"/>
              </a:xfrm>
              <a:custGeom>
                <a:avLst/>
                <a:gdLst>
                  <a:gd name="T0" fmla="*/ 69 w 69"/>
                  <a:gd name="T1" fmla="*/ 0 h 110"/>
                  <a:gd name="T2" fmla="*/ 26 w 69"/>
                  <a:gd name="T3" fmla="*/ 17 h 110"/>
                  <a:gd name="T4" fmla="*/ 0 w 69"/>
                  <a:gd name="T5" fmla="*/ 44 h 110"/>
                  <a:gd name="T6" fmla="*/ 49 w 69"/>
                  <a:gd name="T7" fmla="*/ 110 h 110"/>
                  <a:gd name="T8" fmla="*/ 64 w 69"/>
                  <a:gd name="T9" fmla="*/ 70 h 110"/>
                  <a:gd name="T10" fmla="*/ 40 w 69"/>
                  <a:gd name="T11" fmla="*/ 52 h 110"/>
                  <a:gd name="T12" fmla="*/ 54 w 69"/>
                  <a:gd name="T13" fmla="*/ 32 h 110"/>
                  <a:gd name="T14" fmla="*/ 69 w 69"/>
                  <a:gd name="T15" fmla="*/ 0 h 110"/>
                  <a:gd name="T16" fmla="*/ 69 w 6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10"/>
                  <a:gd name="T29" fmla="*/ 69 w 69"/>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10">
                    <a:moveTo>
                      <a:pt x="69" y="0"/>
                    </a:moveTo>
                    <a:lnTo>
                      <a:pt x="26" y="17"/>
                    </a:lnTo>
                    <a:lnTo>
                      <a:pt x="0" y="44"/>
                    </a:lnTo>
                    <a:lnTo>
                      <a:pt x="49" y="110"/>
                    </a:lnTo>
                    <a:lnTo>
                      <a:pt x="64" y="70"/>
                    </a:lnTo>
                    <a:lnTo>
                      <a:pt x="40" y="52"/>
                    </a:lnTo>
                    <a:lnTo>
                      <a:pt x="54" y="32"/>
                    </a:lnTo>
                    <a:lnTo>
                      <a:pt x="69" y="0"/>
                    </a:lnTo>
                    <a:close/>
                  </a:path>
                </a:pathLst>
              </a:custGeom>
              <a:grpFill/>
              <a:ln w="12700">
                <a:noFill/>
                <a:round/>
                <a:headEnd/>
                <a:tailEnd/>
              </a:ln>
            </p:spPr>
            <p:txBody>
              <a:bodyPr/>
              <a:lstStyle/>
              <a:p>
                <a:pPr>
                  <a:defRPr/>
                </a:pPr>
                <a:endParaRPr lang="en-US"/>
              </a:p>
            </p:txBody>
          </p:sp>
          <p:sp>
            <p:nvSpPr>
              <p:cNvPr id="721" name="Freeform 68"/>
              <p:cNvSpPr>
                <a:spLocks noChangeAspect="1"/>
              </p:cNvSpPr>
              <p:nvPr/>
            </p:nvSpPr>
            <p:spPr bwMode="gray">
              <a:xfrm>
                <a:off x="2762447" y="2317716"/>
                <a:ext cx="84569" cy="84139"/>
              </a:xfrm>
              <a:custGeom>
                <a:avLst/>
                <a:gdLst>
                  <a:gd name="T0" fmla="*/ 91 w 98"/>
                  <a:gd name="T1" fmla="*/ 0 h 90"/>
                  <a:gd name="T2" fmla="*/ 15 w 98"/>
                  <a:gd name="T3" fmla="*/ 26 h 90"/>
                  <a:gd name="T4" fmla="*/ 0 w 98"/>
                  <a:gd name="T5" fmla="*/ 61 h 90"/>
                  <a:gd name="T6" fmla="*/ 98 w 98"/>
                  <a:gd name="T7" fmla="*/ 90 h 90"/>
                  <a:gd name="T8" fmla="*/ 91 w 98"/>
                  <a:gd name="T9" fmla="*/ 0 h 90"/>
                  <a:gd name="T10" fmla="*/ 91 w 98"/>
                  <a:gd name="T11" fmla="*/ 0 h 90"/>
                  <a:gd name="T12" fmla="*/ 0 60000 65536"/>
                  <a:gd name="T13" fmla="*/ 0 60000 65536"/>
                  <a:gd name="T14" fmla="*/ 0 60000 65536"/>
                  <a:gd name="T15" fmla="*/ 0 60000 65536"/>
                  <a:gd name="T16" fmla="*/ 0 60000 65536"/>
                  <a:gd name="T17" fmla="*/ 0 60000 65536"/>
                  <a:gd name="T18" fmla="*/ 0 w 98"/>
                  <a:gd name="T19" fmla="*/ 0 h 90"/>
                  <a:gd name="T20" fmla="*/ 98 w 98"/>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98" h="90">
                    <a:moveTo>
                      <a:pt x="91" y="0"/>
                    </a:moveTo>
                    <a:lnTo>
                      <a:pt x="15" y="26"/>
                    </a:lnTo>
                    <a:lnTo>
                      <a:pt x="0" y="61"/>
                    </a:lnTo>
                    <a:lnTo>
                      <a:pt x="98" y="90"/>
                    </a:lnTo>
                    <a:lnTo>
                      <a:pt x="91" y="0"/>
                    </a:lnTo>
                    <a:close/>
                  </a:path>
                </a:pathLst>
              </a:custGeom>
              <a:grpFill/>
              <a:ln w="12700">
                <a:noFill/>
                <a:round/>
                <a:headEnd/>
                <a:tailEnd/>
              </a:ln>
            </p:spPr>
            <p:txBody>
              <a:bodyPr/>
              <a:lstStyle/>
              <a:p>
                <a:pPr>
                  <a:defRPr/>
                </a:pPr>
                <a:endParaRPr lang="en-US"/>
              </a:p>
            </p:txBody>
          </p:sp>
          <p:sp>
            <p:nvSpPr>
              <p:cNvPr id="722" name="Freeform 69"/>
              <p:cNvSpPr>
                <a:spLocks noChangeAspect="1"/>
              </p:cNvSpPr>
              <p:nvPr/>
            </p:nvSpPr>
            <p:spPr bwMode="gray">
              <a:xfrm>
                <a:off x="2750366" y="2373809"/>
                <a:ext cx="60407" cy="37395"/>
              </a:xfrm>
              <a:custGeom>
                <a:avLst/>
                <a:gdLst>
                  <a:gd name="T0" fmla="*/ 14 w 71"/>
                  <a:gd name="T1" fmla="*/ 0 h 38"/>
                  <a:gd name="T2" fmla="*/ 0 w 71"/>
                  <a:gd name="T3" fmla="*/ 20 h 38"/>
                  <a:gd name="T4" fmla="*/ 24 w 71"/>
                  <a:gd name="T5" fmla="*/ 38 h 38"/>
                  <a:gd name="T6" fmla="*/ 71 w 71"/>
                  <a:gd name="T7" fmla="*/ 17 h 38"/>
                  <a:gd name="T8" fmla="*/ 14 w 71"/>
                  <a:gd name="T9" fmla="*/ 0 h 38"/>
                  <a:gd name="T10" fmla="*/ 14 w 71"/>
                  <a:gd name="T11" fmla="*/ 0 h 38"/>
                  <a:gd name="T12" fmla="*/ 0 60000 65536"/>
                  <a:gd name="T13" fmla="*/ 0 60000 65536"/>
                  <a:gd name="T14" fmla="*/ 0 60000 65536"/>
                  <a:gd name="T15" fmla="*/ 0 60000 65536"/>
                  <a:gd name="T16" fmla="*/ 0 60000 65536"/>
                  <a:gd name="T17" fmla="*/ 0 60000 65536"/>
                  <a:gd name="T18" fmla="*/ 0 w 71"/>
                  <a:gd name="T19" fmla="*/ 0 h 38"/>
                  <a:gd name="T20" fmla="*/ 71 w 7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71" h="38">
                    <a:moveTo>
                      <a:pt x="14" y="0"/>
                    </a:moveTo>
                    <a:lnTo>
                      <a:pt x="0" y="20"/>
                    </a:lnTo>
                    <a:lnTo>
                      <a:pt x="24" y="38"/>
                    </a:lnTo>
                    <a:lnTo>
                      <a:pt x="71" y="17"/>
                    </a:lnTo>
                    <a:lnTo>
                      <a:pt x="14" y="0"/>
                    </a:lnTo>
                    <a:close/>
                  </a:path>
                </a:pathLst>
              </a:custGeom>
              <a:grpFill/>
              <a:ln w="12700">
                <a:noFill/>
                <a:round/>
                <a:headEnd/>
                <a:tailEnd/>
              </a:ln>
            </p:spPr>
            <p:txBody>
              <a:bodyPr/>
              <a:lstStyle/>
              <a:p>
                <a:pPr>
                  <a:defRPr/>
                </a:pPr>
                <a:endParaRPr lang="en-US"/>
              </a:p>
            </p:txBody>
          </p:sp>
          <p:sp>
            <p:nvSpPr>
              <p:cNvPr id="723" name="Freeform 70"/>
              <p:cNvSpPr>
                <a:spLocks noChangeAspect="1"/>
              </p:cNvSpPr>
              <p:nvPr/>
            </p:nvSpPr>
            <p:spPr bwMode="gray">
              <a:xfrm>
                <a:off x="2757269" y="2390636"/>
                <a:ext cx="91473" cy="63572"/>
              </a:xfrm>
              <a:custGeom>
                <a:avLst/>
                <a:gdLst>
                  <a:gd name="T0" fmla="*/ 106 w 106"/>
                  <a:gd name="T1" fmla="*/ 14 h 67"/>
                  <a:gd name="T2" fmla="*/ 62 w 106"/>
                  <a:gd name="T3" fmla="*/ 0 h 67"/>
                  <a:gd name="T4" fmla="*/ 15 w 106"/>
                  <a:gd name="T5" fmla="*/ 21 h 67"/>
                  <a:gd name="T6" fmla="*/ 0 w 106"/>
                  <a:gd name="T7" fmla="*/ 62 h 67"/>
                  <a:gd name="T8" fmla="*/ 106 w 106"/>
                  <a:gd name="T9" fmla="*/ 67 h 67"/>
                  <a:gd name="T10" fmla="*/ 106 w 106"/>
                  <a:gd name="T11" fmla="*/ 14 h 67"/>
                  <a:gd name="T12" fmla="*/ 106 w 106"/>
                  <a:gd name="T13" fmla="*/ 14 h 67"/>
                  <a:gd name="T14" fmla="*/ 0 60000 65536"/>
                  <a:gd name="T15" fmla="*/ 0 60000 65536"/>
                  <a:gd name="T16" fmla="*/ 0 60000 65536"/>
                  <a:gd name="T17" fmla="*/ 0 60000 65536"/>
                  <a:gd name="T18" fmla="*/ 0 60000 65536"/>
                  <a:gd name="T19" fmla="*/ 0 60000 65536"/>
                  <a:gd name="T20" fmla="*/ 0 60000 65536"/>
                  <a:gd name="T21" fmla="*/ 0 w 106"/>
                  <a:gd name="T22" fmla="*/ 0 h 67"/>
                  <a:gd name="T23" fmla="*/ 106 w 10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67">
                    <a:moveTo>
                      <a:pt x="106" y="14"/>
                    </a:moveTo>
                    <a:lnTo>
                      <a:pt x="62" y="0"/>
                    </a:lnTo>
                    <a:lnTo>
                      <a:pt x="15" y="21"/>
                    </a:lnTo>
                    <a:lnTo>
                      <a:pt x="0" y="62"/>
                    </a:lnTo>
                    <a:lnTo>
                      <a:pt x="106" y="67"/>
                    </a:lnTo>
                    <a:lnTo>
                      <a:pt x="106" y="14"/>
                    </a:lnTo>
                    <a:close/>
                  </a:path>
                </a:pathLst>
              </a:custGeom>
              <a:grpFill/>
              <a:ln w="12700">
                <a:noFill/>
                <a:round/>
                <a:headEnd/>
                <a:tailEnd/>
              </a:ln>
            </p:spPr>
            <p:txBody>
              <a:bodyPr/>
              <a:lstStyle/>
              <a:p>
                <a:pPr>
                  <a:defRPr/>
                </a:pPr>
                <a:endParaRPr lang="en-US"/>
              </a:p>
            </p:txBody>
          </p:sp>
          <p:sp>
            <p:nvSpPr>
              <p:cNvPr id="724" name="Freeform 71"/>
              <p:cNvSpPr>
                <a:spLocks noChangeAspect="1"/>
              </p:cNvSpPr>
              <p:nvPr/>
            </p:nvSpPr>
            <p:spPr bwMode="gray">
              <a:xfrm>
                <a:off x="2631278" y="1347309"/>
                <a:ext cx="590260" cy="471180"/>
              </a:xfrm>
              <a:custGeom>
                <a:avLst/>
                <a:gdLst>
                  <a:gd name="T0" fmla="*/ 136 w 685"/>
                  <a:gd name="T1" fmla="*/ 0 h 505"/>
                  <a:gd name="T2" fmla="*/ 0 w 685"/>
                  <a:gd name="T3" fmla="*/ 38 h 505"/>
                  <a:gd name="T4" fmla="*/ 27 w 685"/>
                  <a:gd name="T5" fmla="*/ 124 h 505"/>
                  <a:gd name="T6" fmla="*/ 95 w 685"/>
                  <a:gd name="T7" fmla="*/ 141 h 505"/>
                  <a:gd name="T8" fmla="*/ 71 w 685"/>
                  <a:gd name="T9" fmla="*/ 196 h 505"/>
                  <a:gd name="T10" fmla="*/ 205 w 685"/>
                  <a:gd name="T11" fmla="*/ 233 h 505"/>
                  <a:gd name="T12" fmla="*/ 247 w 685"/>
                  <a:gd name="T13" fmla="*/ 234 h 505"/>
                  <a:gd name="T14" fmla="*/ 276 w 685"/>
                  <a:gd name="T15" fmla="*/ 291 h 505"/>
                  <a:gd name="T16" fmla="*/ 329 w 685"/>
                  <a:gd name="T17" fmla="*/ 314 h 505"/>
                  <a:gd name="T18" fmla="*/ 325 w 685"/>
                  <a:gd name="T19" fmla="*/ 391 h 505"/>
                  <a:gd name="T20" fmla="*/ 359 w 685"/>
                  <a:gd name="T21" fmla="*/ 418 h 505"/>
                  <a:gd name="T22" fmla="*/ 334 w 685"/>
                  <a:gd name="T23" fmla="*/ 485 h 505"/>
                  <a:gd name="T24" fmla="*/ 489 w 685"/>
                  <a:gd name="T25" fmla="*/ 487 h 505"/>
                  <a:gd name="T26" fmla="*/ 522 w 685"/>
                  <a:gd name="T27" fmla="*/ 462 h 505"/>
                  <a:gd name="T28" fmla="*/ 685 w 685"/>
                  <a:gd name="T29" fmla="*/ 505 h 505"/>
                  <a:gd name="T30" fmla="*/ 667 w 685"/>
                  <a:gd name="T31" fmla="*/ 397 h 505"/>
                  <a:gd name="T32" fmla="*/ 676 w 685"/>
                  <a:gd name="T33" fmla="*/ 371 h 505"/>
                  <a:gd name="T34" fmla="*/ 583 w 685"/>
                  <a:gd name="T35" fmla="*/ 326 h 505"/>
                  <a:gd name="T36" fmla="*/ 477 w 685"/>
                  <a:gd name="T37" fmla="*/ 358 h 505"/>
                  <a:gd name="T38" fmla="*/ 463 w 685"/>
                  <a:gd name="T39" fmla="*/ 266 h 505"/>
                  <a:gd name="T40" fmla="*/ 332 w 685"/>
                  <a:gd name="T41" fmla="*/ 260 h 505"/>
                  <a:gd name="T42" fmla="*/ 316 w 685"/>
                  <a:gd name="T43" fmla="*/ 139 h 505"/>
                  <a:gd name="T44" fmla="*/ 234 w 685"/>
                  <a:gd name="T45" fmla="*/ 164 h 505"/>
                  <a:gd name="T46" fmla="*/ 156 w 685"/>
                  <a:gd name="T47" fmla="*/ 116 h 505"/>
                  <a:gd name="T48" fmla="*/ 135 w 685"/>
                  <a:gd name="T49" fmla="*/ 5 h 505"/>
                  <a:gd name="T50" fmla="*/ 136 w 685"/>
                  <a:gd name="T51" fmla="*/ 0 h 505"/>
                  <a:gd name="T52" fmla="*/ 136 w 685"/>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85"/>
                  <a:gd name="T82" fmla="*/ 0 h 505"/>
                  <a:gd name="T83" fmla="*/ 685 w 685"/>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85" h="505">
                    <a:moveTo>
                      <a:pt x="136" y="0"/>
                    </a:moveTo>
                    <a:lnTo>
                      <a:pt x="0" y="38"/>
                    </a:lnTo>
                    <a:lnTo>
                      <a:pt x="27" y="124"/>
                    </a:lnTo>
                    <a:lnTo>
                      <a:pt x="95" y="141"/>
                    </a:lnTo>
                    <a:lnTo>
                      <a:pt x="71" y="196"/>
                    </a:lnTo>
                    <a:lnTo>
                      <a:pt x="205" y="233"/>
                    </a:lnTo>
                    <a:lnTo>
                      <a:pt x="247" y="234"/>
                    </a:lnTo>
                    <a:lnTo>
                      <a:pt x="276" y="291"/>
                    </a:lnTo>
                    <a:lnTo>
                      <a:pt x="329" y="314"/>
                    </a:lnTo>
                    <a:lnTo>
                      <a:pt x="325" y="391"/>
                    </a:lnTo>
                    <a:lnTo>
                      <a:pt x="359" y="418"/>
                    </a:lnTo>
                    <a:lnTo>
                      <a:pt x="334" y="485"/>
                    </a:lnTo>
                    <a:lnTo>
                      <a:pt x="489" y="487"/>
                    </a:lnTo>
                    <a:lnTo>
                      <a:pt x="522" y="462"/>
                    </a:lnTo>
                    <a:lnTo>
                      <a:pt x="685" y="505"/>
                    </a:lnTo>
                    <a:lnTo>
                      <a:pt x="667" y="397"/>
                    </a:lnTo>
                    <a:lnTo>
                      <a:pt x="676" y="371"/>
                    </a:lnTo>
                    <a:lnTo>
                      <a:pt x="583" y="326"/>
                    </a:lnTo>
                    <a:lnTo>
                      <a:pt x="477" y="358"/>
                    </a:lnTo>
                    <a:lnTo>
                      <a:pt x="463" y="266"/>
                    </a:lnTo>
                    <a:lnTo>
                      <a:pt x="332" y="260"/>
                    </a:lnTo>
                    <a:lnTo>
                      <a:pt x="316" y="139"/>
                    </a:lnTo>
                    <a:lnTo>
                      <a:pt x="234" y="164"/>
                    </a:lnTo>
                    <a:lnTo>
                      <a:pt x="156" y="116"/>
                    </a:lnTo>
                    <a:lnTo>
                      <a:pt x="135" y="5"/>
                    </a:lnTo>
                    <a:lnTo>
                      <a:pt x="136" y="0"/>
                    </a:lnTo>
                    <a:close/>
                  </a:path>
                </a:pathLst>
              </a:custGeom>
              <a:grpFill/>
              <a:ln w="12700">
                <a:noFill/>
                <a:round/>
                <a:headEnd/>
                <a:tailEnd/>
              </a:ln>
            </p:spPr>
            <p:txBody>
              <a:bodyPr/>
              <a:lstStyle/>
              <a:p>
                <a:pPr>
                  <a:defRPr/>
                </a:pPr>
                <a:endParaRPr lang="en-US"/>
              </a:p>
            </p:txBody>
          </p:sp>
          <p:sp>
            <p:nvSpPr>
              <p:cNvPr id="725" name="Freeform 72"/>
              <p:cNvSpPr>
                <a:spLocks noChangeAspect="1"/>
              </p:cNvSpPr>
              <p:nvPr/>
            </p:nvSpPr>
            <p:spPr bwMode="gray">
              <a:xfrm>
                <a:off x="2481124" y="1382834"/>
                <a:ext cx="462543" cy="420697"/>
              </a:xfrm>
              <a:custGeom>
                <a:avLst/>
                <a:gdLst>
                  <a:gd name="T0" fmla="*/ 174 w 537"/>
                  <a:gd name="T1" fmla="*/ 0 h 449"/>
                  <a:gd name="T2" fmla="*/ 12 w 537"/>
                  <a:gd name="T3" fmla="*/ 46 h 449"/>
                  <a:gd name="T4" fmla="*/ 0 w 537"/>
                  <a:gd name="T5" fmla="*/ 303 h 449"/>
                  <a:gd name="T6" fmla="*/ 132 w 537"/>
                  <a:gd name="T7" fmla="*/ 310 h 449"/>
                  <a:gd name="T8" fmla="*/ 189 w 537"/>
                  <a:gd name="T9" fmla="*/ 371 h 449"/>
                  <a:gd name="T10" fmla="*/ 300 w 537"/>
                  <a:gd name="T11" fmla="*/ 371 h 449"/>
                  <a:gd name="T12" fmla="*/ 300 w 537"/>
                  <a:gd name="T13" fmla="*/ 417 h 449"/>
                  <a:gd name="T14" fmla="*/ 389 w 537"/>
                  <a:gd name="T15" fmla="*/ 420 h 449"/>
                  <a:gd name="T16" fmla="*/ 389 w 537"/>
                  <a:gd name="T17" fmla="*/ 449 h 449"/>
                  <a:gd name="T18" fmla="*/ 508 w 537"/>
                  <a:gd name="T19" fmla="*/ 447 h 449"/>
                  <a:gd name="T20" fmla="*/ 537 w 537"/>
                  <a:gd name="T21" fmla="*/ 380 h 449"/>
                  <a:gd name="T22" fmla="*/ 499 w 537"/>
                  <a:gd name="T23" fmla="*/ 353 h 449"/>
                  <a:gd name="T24" fmla="*/ 503 w 537"/>
                  <a:gd name="T25" fmla="*/ 276 h 449"/>
                  <a:gd name="T26" fmla="*/ 450 w 537"/>
                  <a:gd name="T27" fmla="*/ 253 h 449"/>
                  <a:gd name="T28" fmla="*/ 421 w 537"/>
                  <a:gd name="T29" fmla="*/ 196 h 449"/>
                  <a:gd name="T30" fmla="*/ 376 w 537"/>
                  <a:gd name="T31" fmla="*/ 192 h 449"/>
                  <a:gd name="T32" fmla="*/ 245 w 537"/>
                  <a:gd name="T33" fmla="*/ 158 h 449"/>
                  <a:gd name="T34" fmla="*/ 269 w 537"/>
                  <a:gd name="T35" fmla="*/ 103 h 449"/>
                  <a:gd name="T36" fmla="*/ 201 w 537"/>
                  <a:gd name="T37" fmla="*/ 86 h 449"/>
                  <a:gd name="T38" fmla="*/ 174 w 537"/>
                  <a:gd name="T39" fmla="*/ 0 h 449"/>
                  <a:gd name="T40" fmla="*/ 174 w 537"/>
                  <a:gd name="T41" fmla="*/ 0 h 4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7"/>
                  <a:gd name="T64" fmla="*/ 0 h 449"/>
                  <a:gd name="T65" fmla="*/ 537 w 537"/>
                  <a:gd name="T66" fmla="*/ 449 h 4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7" h="449">
                    <a:moveTo>
                      <a:pt x="174" y="0"/>
                    </a:moveTo>
                    <a:lnTo>
                      <a:pt x="12" y="46"/>
                    </a:lnTo>
                    <a:lnTo>
                      <a:pt x="0" y="303"/>
                    </a:lnTo>
                    <a:lnTo>
                      <a:pt x="132" y="310"/>
                    </a:lnTo>
                    <a:lnTo>
                      <a:pt x="189" y="371"/>
                    </a:lnTo>
                    <a:lnTo>
                      <a:pt x="300" y="371"/>
                    </a:lnTo>
                    <a:lnTo>
                      <a:pt x="300" y="417"/>
                    </a:lnTo>
                    <a:lnTo>
                      <a:pt x="389" y="420"/>
                    </a:lnTo>
                    <a:lnTo>
                      <a:pt x="389" y="449"/>
                    </a:lnTo>
                    <a:lnTo>
                      <a:pt x="508" y="447"/>
                    </a:lnTo>
                    <a:lnTo>
                      <a:pt x="537" y="380"/>
                    </a:lnTo>
                    <a:lnTo>
                      <a:pt x="499" y="353"/>
                    </a:lnTo>
                    <a:lnTo>
                      <a:pt x="503" y="276"/>
                    </a:lnTo>
                    <a:lnTo>
                      <a:pt x="450" y="253"/>
                    </a:lnTo>
                    <a:lnTo>
                      <a:pt x="421" y="196"/>
                    </a:lnTo>
                    <a:lnTo>
                      <a:pt x="376" y="192"/>
                    </a:lnTo>
                    <a:lnTo>
                      <a:pt x="245" y="158"/>
                    </a:lnTo>
                    <a:lnTo>
                      <a:pt x="269" y="103"/>
                    </a:lnTo>
                    <a:lnTo>
                      <a:pt x="201" y="86"/>
                    </a:lnTo>
                    <a:lnTo>
                      <a:pt x="174" y="0"/>
                    </a:lnTo>
                    <a:close/>
                  </a:path>
                </a:pathLst>
              </a:custGeom>
              <a:grpFill/>
              <a:ln w="12700">
                <a:noFill/>
                <a:round/>
                <a:headEnd/>
                <a:tailEnd/>
              </a:ln>
            </p:spPr>
            <p:txBody>
              <a:bodyPr/>
              <a:lstStyle/>
              <a:p>
                <a:pPr>
                  <a:defRPr/>
                </a:pPr>
                <a:endParaRPr lang="en-US"/>
              </a:p>
            </p:txBody>
          </p:sp>
          <p:sp>
            <p:nvSpPr>
              <p:cNvPr id="726" name="Freeform 73"/>
              <p:cNvSpPr>
                <a:spLocks noChangeAspect="1"/>
              </p:cNvSpPr>
              <p:nvPr/>
            </p:nvSpPr>
            <p:spPr bwMode="gray">
              <a:xfrm>
                <a:off x="3178390" y="1768006"/>
                <a:ext cx="395232" cy="390780"/>
              </a:xfrm>
              <a:custGeom>
                <a:avLst/>
                <a:gdLst>
                  <a:gd name="T0" fmla="*/ 50 w 457"/>
                  <a:gd name="T1" fmla="*/ 52 h 417"/>
                  <a:gd name="T2" fmla="*/ 50 w 457"/>
                  <a:gd name="T3" fmla="*/ 163 h 417"/>
                  <a:gd name="T4" fmla="*/ 0 w 457"/>
                  <a:gd name="T5" fmla="*/ 240 h 417"/>
                  <a:gd name="T6" fmla="*/ 1 w 457"/>
                  <a:gd name="T7" fmla="*/ 345 h 417"/>
                  <a:gd name="T8" fmla="*/ 197 w 457"/>
                  <a:gd name="T9" fmla="*/ 417 h 417"/>
                  <a:gd name="T10" fmla="*/ 313 w 457"/>
                  <a:gd name="T11" fmla="*/ 415 h 417"/>
                  <a:gd name="T12" fmla="*/ 349 w 457"/>
                  <a:gd name="T13" fmla="*/ 254 h 417"/>
                  <a:gd name="T14" fmla="*/ 401 w 457"/>
                  <a:gd name="T15" fmla="*/ 265 h 417"/>
                  <a:gd name="T16" fmla="*/ 457 w 457"/>
                  <a:gd name="T17" fmla="*/ 196 h 417"/>
                  <a:gd name="T18" fmla="*/ 252 w 457"/>
                  <a:gd name="T19" fmla="*/ 108 h 417"/>
                  <a:gd name="T20" fmla="*/ 281 w 457"/>
                  <a:gd name="T21" fmla="*/ 0 h 417"/>
                  <a:gd name="T22" fmla="*/ 152 w 457"/>
                  <a:gd name="T23" fmla="*/ 55 h 417"/>
                  <a:gd name="T24" fmla="*/ 50 w 457"/>
                  <a:gd name="T25" fmla="*/ 52 h 417"/>
                  <a:gd name="T26" fmla="*/ 50 w 457"/>
                  <a:gd name="T27" fmla="*/ 52 h 4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417"/>
                  <a:gd name="T44" fmla="*/ 457 w 457"/>
                  <a:gd name="T45" fmla="*/ 417 h 4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417">
                    <a:moveTo>
                      <a:pt x="50" y="52"/>
                    </a:moveTo>
                    <a:lnTo>
                      <a:pt x="50" y="163"/>
                    </a:lnTo>
                    <a:lnTo>
                      <a:pt x="0" y="240"/>
                    </a:lnTo>
                    <a:lnTo>
                      <a:pt x="1" y="345"/>
                    </a:lnTo>
                    <a:lnTo>
                      <a:pt x="197" y="417"/>
                    </a:lnTo>
                    <a:lnTo>
                      <a:pt x="313" y="415"/>
                    </a:lnTo>
                    <a:lnTo>
                      <a:pt x="349" y="254"/>
                    </a:lnTo>
                    <a:lnTo>
                      <a:pt x="401" y="265"/>
                    </a:lnTo>
                    <a:lnTo>
                      <a:pt x="457" y="196"/>
                    </a:lnTo>
                    <a:lnTo>
                      <a:pt x="252" y="108"/>
                    </a:lnTo>
                    <a:lnTo>
                      <a:pt x="281" y="0"/>
                    </a:lnTo>
                    <a:lnTo>
                      <a:pt x="152" y="55"/>
                    </a:lnTo>
                    <a:lnTo>
                      <a:pt x="50" y="52"/>
                    </a:lnTo>
                    <a:close/>
                  </a:path>
                </a:pathLst>
              </a:custGeom>
              <a:grpFill/>
              <a:ln w="12700">
                <a:noFill/>
                <a:round/>
                <a:headEnd/>
                <a:tailEnd/>
              </a:ln>
            </p:spPr>
            <p:txBody>
              <a:bodyPr/>
              <a:lstStyle/>
              <a:p>
                <a:pPr>
                  <a:defRPr/>
                </a:pPr>
                <a:endParaRPr lang="en-US"/>
              </a:p>
            </p:txBody>
          </p:sp>
          <p:sp>
            <p:nvSpPr>
              <p:cNvPr id="727" name="Freeform 74"/>
              <p:cNvSpPr>
                <a:spLocks noChangeAspect="1"/>
              </p:cNvSpPr>
              <p:nvPr/>
            </p:nvSpPr>
            <p:spPr bwMode="gray">
              <a:xfrm>
                <a:off x="3521846" y="1951242"/>
                <a:ext cx="531579" cy="611412"/>
              </a:xfrm>
              <a:custGeom>
                <a:avLst/>
                <a:gdLst>
                  <a:gd name="T0" fmla="*/ 0 w 616"/>
                  <a:gd name="T1" fmla="*/ 69 h 655"/>
                  <a:gd name="T2" fmla="*/ 114 w 616"/>
                  <a:gd name="T3" fmla="*/ 128 h 655"/>
                  <a:gd name="T4" fmla="*/ 156 w 616"/>
                  <a:gd name="T5" fmla="*/ 185 h 655"/>
                  <a:gd name="T6" fmla="*/ 139 w 616"/>
                  <a:gd name="T7" fmla="*/ 223 h 655"/>
                  <a:gd name="T8" fmla="*/ 156 w 616"/>
                  <a:gd name="T9" fmla="*/ 280 h 655"/>
                  <a:gd name="T10" fmla="*/ 194 w 616"/>
                  <a:gd name="T11" fmla="*/ 310 h 655"/>
                  <a:gd name="T12" fmla="*/ 180 w 616"/>
                  <a:gd name="T13" fmla="*/ 370 h 655"/>
                  <a:gd name="T14" fmla="*/ 169 w 616"/>
                  <a:gd name="T15" fmla="*/ 432 h 655"/>
                  <a:gd name="T16" fmla="*/ 175 w 616"/>
                  <a:gd name="T17" fmla="*/ 579 h 655"/>
                  <a:gd name="T18" fmla="*/ 215 w 616"/>
                  <a:gd name="T19" fmla="*/ 565 h 655"/>
                  <a:gd name="T20" fmla="*/ 253 w 616"/>
                  <a:gd name="T21" fmla="*/ 655 h 655"/>
                  <a:gd name="T22" fmla="*/ 508 w 616"/>
                  <a:gd name="T23" fmla="*/ 603 h 655"/>
                  <a:gd name="T24" fmla="*/ 616 w 616"/>
                  <a:gd name="T25" fmla="*/ 544 h 655"/>
                  <a:gd name="T26" fmla="*/ 570 w 616"/>
                  <a:gd name="T27" fmla="*/ 499 h 655"/>
                  <a:gd name="T28" fmla="*/ 359 w 616"/>
                  <a:gd name="T29" fmla="*/ 424 h 655"/>
                  <a:gd name="T30" fmla="*/ 338 w 616"/>
                  <a:gd name="T31" fmla="*/ 370 h 655"/>
                  <a:gd name="T32" fmla="*/ 338 w 616"/>
                  <a:gd name="T33" fmla="*/ 350 h 655"/>
                  <a:gd name="T34" fmla="*/ 266 w 616"/>
                  <a:gd name="T35" fmla="*/ 337 h 655"/>
                  <a:gd name="T36" fmla="*/ 230 w 616"/>
                  <a:gd name="T37" fmla="*/ 278 h 655"/>
                  <a:gd name="T38" fmla="*/ 248 w 616"/>
                  <a:gd name="T39" fmla="*/ 261 h 655"/>
                  <a:gd name="T40" fmla="*/ 248 w 616"/>
                  <a:gd name="T41" fmla="*/ 92 h 655"/>
                  <a:gd name="T42" fmla="*/ 178 w 616"/>
                  <a:gd name="T43" fmla="*/ 0 h 655"/>
                  <a:gd name="T44" fmla="*/ 61 w 616"/>
                  <a:gd name="T45" fmla="*/ 0 h 655"/>
                  <a:gd name="T46" fmla="*/ 0 w 616"/>
                  <a:gd name="T47" fmla="*/ 69 h 655"/>
                  <a:gd name="T48" fmla="*/ 0 w 616"/>
                  <a:gd name="T49" fmla="*/ 69 h 6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655"/>
                  <a:gd name="T77" fmla="*/ 616 w 616"/>
                  <a:gd name="T78" fmla="*/ 655 h 6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655">
                    <a:moveTo>
                      <a:pt x="0" y="69"/>
                    </a:moveTo>
                    <a:lnTo>
                      <a:pt x="114" y="128"/>
                    </a:lnTo>
                    <a:lnTo>
                      <a:pt x="156" y="185"/>
                    </a:lnTo>
                    <a:lnTo>
                      <a:pt x="139" y="223"/>
                    </a:lnTo>
                    <a:lnTo>
                      <a:pt x="156" y="280"/>
                    </a:lnTo>
                    <a:lnTo>
                      <a:pt x="194" y="310"/>
                    </a:lnTo>
                    <a:lnTo>
                      <a:pt x="180" y="370"/>
                    </a:lnTo>
                    <a:lnTo>
                      <a:pt x="169" y="432"/>
                    </a:lnTo>
                    <a:lnTo>
                      <a:pt x="175" y="579"/>
                    </a:lnTo>
                    <a:lnTo>
                      <a:pt x="215" y="565"/>
                    </a:lnTo>
                    <a:lnTo>
                      <a:pt x="253" y="655"/>
                    </a:lnTo>
                    <a:lnTo>
                      <a:pt x="508" y="603"/>
                    </a:lnTo>
                    <a:lnTo>
                      <a:pt x="616" y="544"/>
                    </a:lnTo>
                    <a:lnTo>
                      <a:pt x="570" y="499"/>
                    </a:lnTo>
                    <a:lnTo>
                      <a:pt x="359" y="424"/>
                    </a:lnTo>
                    <a:lnTo>
                      <a:pt x="338" y="370"/>
                    </a:lnTo>
                    <a:lnTo>
                      <a:pt x="338" y="350"/>
                    </a:lnTo>
                    <a:lnTo>
                      <a:pt x="266" y="337"/>
                    </a:lnTo>
                    <a:lnTo>
                      <a:pt x="230" y="278"/>
                    </a:lnTo>
                    <a:lnTo>
                      <a:pt x="248" y="261"/>
                    </a:lnTo>
                    <a:lnTo>
                      <a:pt x="248" y="92"/>
                    </a:lnTo>
                    <a:lnTo>
                      <a:pt x="178" y="0"/>
                    </a:lnTo>
                    <a:lnTo>
                      <a:pt x="61" y="0"/>
                    </a:lnTo>
                    <a:lnTo>
                      <a:pt x="0" y="69"/>
                    </a:lnTo>
                    <a:close/>
                  </a:path>
                </a:pathLst>
              </a:custGeom>
              <a:grpFill/>
              <a:ln w="12700">
                <a:noFill/>
                <a:round/>
                <a:headEnd/>
                <a:tailEnd/>
              </a:ln>
            </p:spPr>
            <p:txBody>
              <a:bodyPr/>
              <a:lstStyle/>
              <a:p>
                <a:pPr>
                  <a:defRPr/>
                </a:pPr>
                <a:endParaRPr lang="en-US"/>
              </a:p>
            </p:txBody>
          </p:sp>
          <p:sp>
            <p:nvSpPr>
              <p:cNvPr id="728" name="Freeform 75"/>
              <p:cNvSpPr>
                <a:spLocks noChangeAspect="1"/>
              </p:cNvSpPr>
              <p:nvPr/>
            </p:nvSpPr>
            <p:spPr bwMode="gray">
              <a:xfrm>
                <a:off x="3720325" y="2011075"/>
                <a:ext cx="488431" cy="448743"/>
              </a:xfrm>
              <a:custGeom>
                <a:avLst/>
                <a:gdLst>
                  <a:gd name="T0" fmla="*/ 18 w 564"/>
                  <a:gd name="T1" fmla="*/ 25 h 479"/>
                  <a:gd name="T2" fmla="*/ 18 w 564"/>
                  <a:gd name="T3" fmla="*/ 194 h 479"/>
                  <a:gd name="T4" fmla="*/ 0 w 564"/>
                  <a:gd name="T5" fmla="*/ 212 h 479"/>
                  <a:gd name="T6" fmla="*/ 34 w 564"/>
                  <a:gd name="T7" fmla="*/ 274 h 479"/>
                  <a:gd name="T8" fmla="*/ 108 w 564"/>
                  <a:gd name="T9" fmla="*/ 285 h 479"/>
                  <a:gd name="T10" fmla="*/ 108 w 564"/>
                  <a:gd name="T11" fmla="*/ 309 h 479"/>
                  <a:gd name="T12" fmla="*/ 129 w 564"/>
                  <a:gd name="T13" fmla="*/ 362 h 479"/>
                  <a:gd name="T14" fmla="*/ 340 w 564"/>
                  <a:gd name="T15" fmla="*/ 434 h 479"/>
                  <a:gd name="T16" fmla="*/ 382 w 564"/>
                  <a:gd name="T17" fmla="*/ 479 h 479"/>
                  <a:gd name="T18" fmla="*/ 433 w 564"/>
                  <a:gd name="T19" fmla="*/ 441 h 479"/>
                  <a:gd name="T20" fmla="*/ 442 w 564"/>
                  <a:gd name="T21" fmla="*/ 347 h 479"/>
                  <a:gd name="T22" fmla="*/ 374 w 564"/>
                  <a:gd name="T23" fmla="*/ 303 h 479"/>
                  <a:gd name="T24" fmla="*/ 327 w 564"/>
                  <a:gd name="T25" fmla="*/ 294 h 479"/>
                  <a:gd name="T26" fmla="*/ 354 w 564"/>
                  <a:gd name="T27" fmla="*/ 223 h 479"/>
                  <a:gd name="T28" fmla="*/ 453 w 564"/>
                  <a:gd name="T29" fmla="*/ 257 h 479"/>
                  <a:gd name="T30" fmla="*/ 514 w 564"/>
                  <a:gd name="T31" fmla="*/ 256 h 479"/>
                  <a:gd name="T32" fmla="*/ 564 w 564"/>
                  <a:gd name="T33" fmla="*/ 204 h 479"/>
                  <a:gd name="T34" fmla="*/ 412 w 564"/>
                  <a:gd name="T35" fmla="*/ 128 h 479"/>
                  <a:gd name="T36" fmla="*/ 274 w 564"/>
                  <a:gd name="T37" fmla="*/ 177 h 479"/>
                  <a:gd name="T38" fmla="*/ 245 w 564"/>
                  <a:gd name="T39" fmla="*/ 93 h 479"/>
                  <a:gd name="T40" fmla="*/ 106 w 564"/>
                  <a:gd name="T41" fmla="*/ 0 h 479"/>
                  <a:gd name="T42" fmla="*/ 18 w 564"/>
                  <a:gd name="T43" fmla="*/ 25 h 479"/>
                  <a:gd name="T44" fmla="*/ 18 w 564"/>
                  <a:gd name="T45" fmla="*/ 25 h 4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4"/>
                  <a:gd name="T70" fmla="*/ 0 h 479"/>
                  <a:gd name="T71" fmla="*/ 564 w 564"/>
                  <a:gd name="T72" fmla="*/ 479 h 4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4" h="479">
                    <a:moveTo>
                      <a:pt x="18" y="25"/>
                    </a:moveTo>
                    <a:lnTo>
                      <a:pt x="18" y="194"/>
                    </a:lnTo>
                    <a:lnTo>
                      <a:pt x="0" y="212"/>
                    </a:lnTo>
                    <a:lnTo>
                      <a:pt x="34" y="274"/>
                    </a:lnTo>
                    <a:lnTo>
                      <a:pt x="108" y="285"/>
                    </a:lnTo>
                    <a:lnTo>
                      <a:pt x="108" y="309"/>
                    </a:lnTo>
                    <a:lnTo>
                      <a:pt x="129" y="362"/>
                    </a:lnTo>
                    <a:lnTo>
                      <a:pt x="340" y="434"/>
                    </a:lnTo>
                    <a:lnTo>
                      <a:pt x="382" y="479"/>
                    </a:lnTo>
                    <a:lnTo>
                      <a:pt x="433" y="441"/>
                    </a:lnTo>
                    <a:lnTo>
                      <a:pt x="442" y="347"/>
                    </a:lnTo>
                    <a:lnTo>
                      <a:pt x="374" y="303"/>
                    </a:lnTo>
                    <a:lnTo>
                      <a:pt x="327" y="294"/>
                    </a:lnTo>
                    <a:lnTo>
                      <a:pt x="354" y="223"/>
                    </a:lnTo>
                    <a:lnTo>
                      <a:pt x="453" y="257"/>
                    </a:lnTo>
                    <a:lnTo>
                      <a:pt x="514" y="256"/>
                    </a:lnTo>
                    <a:lnTo>
                      <a:pt x="564" y="204"/>
                    </a:lnTo>
                    <a:lnTo>
                      <a:pt x="412" y="128"/>
                    </a:lnTo>
                    <a:lnTo>
                      <a:pt x="274" y="177"/>
                    </a:lnTo>
                    <a:lnTo>
                      <a:pt x="245" y="93"/>
                    </a:lnTo>
                    <a:lnTo>
                      <a:pt x="106" y="0"/>
                    </a:lnTo>
                    <a:lnTo>
                      <a:pt x="18" y="25"/>
                    </a:lnTo>
                    <a:close/>
                  </a:path>
                </a:pathLst>
              </a:custGeom>
              <a:grpFill/>
              <a:ln w="12700">
                <a:noFill/>
                <a:round/>
                <a:headEnd/>
                <a:tailEnd/>
              </a:ln>
            </p:spPr>
            <p:txBody>
              <a:bodyPr/>
              <a:lstStyle/>
              <a:p>
                <a:pPr>
                  <a:defRPr/>
                </a:pPr>
                <a:endParaRPr lang="en-US"/>
              </a:p>
            </p:txBody>
          </p:sp>
          <p:sp>
            <p:nvSpPr>
              <p:cNvPr id="729" name="Freeform 76"/>
              <p:cNvSpPr>
                <a:spLocks noChangeAspect="1"/>
              </p:cNvSpPr>
              <p:nvPr/>
            </p:nvSpPr>
            <p:spPr bwMode="gray">
              <a:xfrm>
                <a:off x="4003374" y="2201790"/>
                <a:ext cx="343455" cy="456222"/>
              </a:xfrm>
              <a:custGeom>
                <a:avLst/>
                <a:gdLst>
                  <a:gd name="T0" fmla="*/ 235 w 397"/>
                  <a:gd name="T1" fmla="*/ 0 h 487"/>
                  <a:gd name="T2" fmla="*/ 188 w 397"/>
                  <a:gd name="T3" fmla="*/ 49 h 487"/>
                  <a:gd name="T4" fmla="*/ 126 w 397"/>
                  <a:gd name="T5" fmla="*/ 53 h 487"/>
                  <a:gd name="T6" fmla="*/ 27 w 397"/>
                  <a:gd name="T7" fmla="*/ 19 h 487"/>
                  <a:gd name="T8" fmla="*/ 0 w 397"/>
                  <a:gd name="T9" fmla="*/ 90 h 487"/>
                  <a:gd name="T10" fmla="*/ 45 w 397"/>
                  <a:gd name="T11" fmla="*/ 99 h 487"/>
                  <a:gd name="T12" fmla="*/ 114 w 397"/>
                  <a:gd name="T13" fmla="*/ 143 h 487"/>
                  <a:gd name="T14" fmla="*/ 105 w 397"/>
                  <a:gd name="T15" fmla="*/ 237 h 487"/>
                  <a:gd name="T16" fmla="*/ 56 w 397"/>
                  <a:gd name="T17" fmla="*/ 275 h 487"/>
                  <a:gd name="T18" fmla="*/ 59 w 397"/>
                  <a:gd name="T19" fmla="*/ 329 h 487"/>
                  <a:gd name="T20" fmla="*/ 97 w 397"/>
                  <a:gd name="T21" fmla="*/ 365 h 487"/>
                  <a:gd name="T22" fmla="*/ 229 w 397"/>
                  <a:gd name="T23" fmla="*/ 487 h 487"/>
                  <a:gd name="T24" fmla="*/ 270 w 397"/>
                  <a:gd name="T25" fmla="*/ 231 h 487"/>
                  <a:gd name="T26" fmla="*/ 397 w 397"/>
                  <a:gd name="T27" fmla="*/ 76 h 487"/>
                  <a:gd name="T28" fmla="*/ 351 w 397"/>
                  <a:gd name="T29" fmla="*/ 0 h 487"/>
                  <a:gd name="T30" fmla="*/ 235 w 397"/>
                  <a:gd name="T31" fmla="*/ 0 h 487"/>
                  <a:gd name="T32" fmla="*/ 235 w 397"/>
                  <a:gd name="T33" fmla="*/ 0 h 4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7"/>
                  <a:gd name="T52" fmla="*/ 0 h 487"/>
                  <a:gd name="T53" fmla="*/ 397 w 397"/>
                  <a:gd name="T54" fmla="*/ 487 h 4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7" h="487">
                    <a:moveTo>
                      <a:pt x="235" y="0"/>
                    </a:moveTo>
                    <a:lnTo>
                      <a:pt x="188" y="49"/>
                    </a:lnTo>
                    <a:lnTo>
                      <a:pt x="126" y="53"/>
                    </a:lnTo>
                    <a:lnTo>
                      <a:pt x="27" y="19"/>
                    </a:lnTo>
                    <a:lnTo>
                      <a:pt x="0" y="90"/>
                    </a:lnTo>
                    <a:lnTo>
                      <a:pt x="45" y="99"/>
                    </a:lnTo>
                    <a:lnTo>
                      <a:pt x="114" y="143"/>
                    </a:lnTo>
                    <a:lnTo>
                      <a:pt x="105" y="237"/>
                    </a:lnTo>
                    <a:lnTo>
                      <a:pt x="56" y="275"/>
                    </a:lnTo>
                    <a:lnTo>
                      <a:pt x="59" y="329"/>
                    </a:lnTo>
                    <a:lnTo>
                      <a:pt x="97" y="365"/>
                    </a:lnTo>
                    <a:lnTo>
                      <a:pt x="229" y="487"/>
                    </a:lnTo>
                    <a:lnTo>
                      <a:pt x="270" y="231"/>
                    </a:lnTo>
                    <a:lnTo>
                      <a:pt x="397" y="76"/>
                    </a:lnTo>
                    <a:lnTo>
                      <a:pt x="351" y="0"/>
                    </a:lnTo>
                    <a:lnTo>
                      <a:pt x="235" y="0"/>
                    </a:lnTo>
                    <a:close/>
                  </a:path>
                </a:pathLst>
              </a:custGeom>
              <a:grpFill/>
              <a:ln w="12700">
                <a:noFill/>
                <a:round/>
                <a:headEnd/>
                <a:tailEnd/>
              </a:ln>
            </p:spPr>
            <p:txBody>
              <a:bodyPr/>
              <a:lstStyle/>
              <a:p>
                <a:pPr>
                  <a:defRPr/>
                </a:pPr>
                <a:endParaRPr lang="en-US"/>
              </a:p>
            </p:txBody>
          </p:sp>
          <p:sp>
            <p:nvSpPr>
              <p:cNvPr id="730" name="Freeform 77"/>
              <p:cNvSpPr>
                <a:spLocks noChangeAspect="1"/>
              </p:cNvSpPr>
              <p:nvPr/>
            </p:nvSpPr>
            <p:spPr bwMode="gray">
              <a:xfrm>
                <a:off x="3996470" y="2543957"/>
                <a:ext cx="226094" cy="381432"/>
              </a:xfrm>
              <a:custGeom>
                <a:avLst/>
                <a:gdLst>
                  <a:gd name="T0" fmla="*/ 242 w 263"/>
                  <a:gd name="T1" fmla="*/ 122 h 409"/>
                  <a:gd name="T2" fmla="*/ 101 w 263"/>
                  <a:gd name="T3" fmla="*/ 0 h 409"/>
                  <a:gd name="T4" fmla="*/ 50 w 263"/>
                  <a:gd name="T5" fmla="*/ 79 h 409"/>
                  <a:gd name="T6" fmla="*/ 0 w 263"/>
                  <a:gd name="T7" fmla="*/ 249 h 409"/>
                  <a:gd name="T8" fmla="*/ 63 w 263"/>
                  <a:gd name="T9" fmla="*/ 287 h 409"/>
                  <a:gd name="T10" fmla="*/ 107 w 263"/>
                  <a:gd name="T11" fmla="*/ 374 h 409"/>
                  <a:gd name="T12" fmla="*/ 199 w 263"/>
                  <a:gd name="T13" fmla="*/ 409 h 409"/>
                  <a:gd name="T14" fmla="*/ 263 w 263"/>
                  <a:gd name="T15" fmla="*/ 312 h 409"/>
                  <a:gd name="T16" fmla="*/ 233 w 263"/>
                  <a:gd name="T17" fmla="*/ 167 h 409"/>
                  <a:gd name="T18" fmla="*/ 242 w 263"/>
                  <a:gd name="T19" fmla="*/ 122 h 409"/>
                  <a:gd name="T20" fmla="*/ 242 w 263"/>
                  <a:gd name="T21" fmla="*/ 122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3"/>
                  <a:gd name="T34" fmla="*/ 0 h 409"/>
                  <a:gd name="T35" fmla="*/ 263 w 263"/>
                  <a:gd name="T36" fmla="*/ 409 h 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3" h="409">
                    <a:moveTo>
                      <a:pt x="242" y="122"/>
                    </a:moveTo>
                    <a:lnTo>
                      <a:pt x="101" y="0"/>
                    </a:lnTo>
                    <a:lnTo>
                      <a:pt x="50" y="79"/>
                    </a:lnTo>
                    <a:lnTo>
                      <a:pt x="0" y="249"/>
                    </a:lnTo>
                    <a:lnTo>
                      <a:pt x="63" y="287"/>
                    </a:lnTo>
                    <a:lnTo>
                      <a:pt x="107" y="374"/>
                    </a:lnTo>
                    <a:lnTo>
                      <a:pt x="199" y="409"/>
                    </a:lnTo>
                    <a:lnTo>
                      <a:pt x="263" y="312"/>
                    </a:lnTo>
                    <a:lnTo>
                      <a:pt x="233" y="167"/>
                    </a:lnTo>
                    <a:lnTo>
                      <a:pt x="242" y="122"/>
                    </a:lnTo>
                    <a:close/>
                  </a:path>
                </a:pathLst>
              </a:custGeom>
              <a:grpFill/>
              <a:ln w="12700">
                <a:noFill/>
                <a:round/>
                <a:headEnd/>
                <a:tailEnd/>
              </a:ln>
            </p:spPr>
            <p:txBody>
              <a:bodyPr/>
              <a:lstStyle/>
              <a:p>
                <a:pPr>
                  <a:defRPr/>
                </a:pPr>
                <a:endParaRPr lang="en-US"/>
              </a:p>
            </p:txBody>
          </p:sp>
          <p:sp>
            <p:nvSpPr>
              <p:cNvPr id="731" name="Freeform 78"/>
              <p:cNvSpPr>
                <a:spLocks noChangeAspect="1"/>
              </p:cNvSpPr>
              <p:nvPr/>
            </p:nvSpPr>
            <p:spPr bwMode="gray">
              <a:xfrm>
                <a:off x="3589156" y="2459818"/>
                <a:ext cx="497061" cy="315990"/>
              </a:xfrm>
              <a:custGeom>
                <a:avLst/>
                <a:gdLst>
                  <a:gd name="T0" fmla="*/ 538 w 576"/>
                  <a:gd name="T1" fmla="*/ 0 h 339"/>
                  <a:gd name="T2" fmla="*/ 538 w 576"/>
                  <a:gd name="T3" fmla="*/ 54 h 339"/>
                  <a:gd name="T4" fmla="*/ 576 w 576"/>
                  <a:gd name="T5" fmla="*/ 90 h 339"/>
                  <a:gd name="T6" fmla="*/ 524 w 576"/>
                  <a:gd name="T7" fmla="*/ 166 h 339"/>
                  <a:gd name="T8" fmla="*/ 521 w 576"/>
                  <a:gd name="T9" fmla="*/ 169 h 339"/>
                  <a:gd name="T10" fmla="*/ 473 w 576"/>
                  <a:gd name="T11" fmla="*/ 339 h 339"/>
                  <a:gd name="T12" fmla="*/ 394 w 576"/>
                  <a:gd name="T13" fmla="*/ 293 h 339"/>
                  <a:gd name="T14" fmla="*/ 340 w 576"/>
                  <a:gd name="T15" fmla="*/ 286 h 339"/>
                  <a:gd name="T16" fmla="*/ 245 w 576"/>
                  <a:gd name="T17" fmla="*/ 286 h 339"/>
                  <a:gd name="T18" fmla="*/ 226 w 576"/>
                  <a:gd name="T19" fmla="*/ 259 h 339"/>
                  <a:gd name="T20" fmla="*/ 117 w 576"/>
                  <a:gd name="T21" fmla="*/ 295 h 339"/>
                  <a:gd name="T22" fmla="*/ 112 w 576"/>
                  <a:gd name="T23" fmla="*/ 244 h 339"/>
                  <a:gd name="T24" fmla="*/ 68 w 576"/>
                  <a:gd name="T25" fmla="*/ 222 h 339"/>
                  <a:gd name="T26" fmla="*/ 74 w 576"/>
                  <a:gd name="T27" fmla="*/ 157 h 339"/>
                  <a:gd name="T28" fmla="*/ 30 w 576"/>
                  <a:gd name="T29" fmla="*/ 114 h 339"/>
                  <a:gd name="T30" fmla="*/ 2 w 576"/>
                  <a:gd name="T31" fmla="*/ 114 h 339"/>
                  <a:gd name="T32" fmla="*/ 0 w 576"/>
                  <a:gd name="T33" fmla="*/ 75 h 339"/>
                  <a:gd name="T34" fmla="*/ 138 w 576"/>
                  <a:gd name="T35" fmla="*/ 17 h 339"/>
                  <a:gd name="T36" fmla="*/ 178 w 576"/>
                  <a:gd name="T37" fmla="*/ 113 h 339"/>
                  <a:gd name="T38" fmla="*/ 436 w 576"/>
                  <a:gd name="T39" fmla="*/ 54 h 339"/>
                  <a:gd name="T40" fmla="*/ 538 w 576"/>
                  <a:gd name="T41" fmla="*/ 0 h 339"/>
                  <a:gd name="T42" fmla="*/ 538 w 576"/>
                  <a:gd name="T43" fmla="*/ 0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6"/>
                  <a:gd name="T67" fmla="*/ 0 h 339"/>
                  <a:gd name="T68" fmla="*/ 576 w 576"/>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6" h="339">
                    <a:moveTo>
                      <a:pt x="538" y="0"/>
                    </a:moveTo>
                    <a:lnTo>
                      <a:pt x="538" y="54"/>
                    </a:lnTo>
                    <a:lnTo>
                      <a:pt x="576" y="90"/>
                    </a:lnTo>
                    <a:lnTo>
                      <a:pt x="524" y="166"/>
                    </a:lnTo>
                    <a:lnTo>
                      <a:pt x="521" y="169"/>
                    </a:lnTo>
                    <a:lnTo>
                      <a:pt x="473" y="339"/>
                    </a:lnTo>
                    <a:lnTo>
                      <a:pt x="394" y="293"/>
                    </a:lnTo>
                    <a:lnTo>
                      <a:pt x="340" y="286"/>
                    </a:lnTo>
                    <a:lnTo>
                      <a:pt x="245" y="286"/>
                    </a:lnTo>
                    <a:lnTo>
                      <a:pt x="226" y="259"/>
                    </a:lnTo>
                    <a:lnTo>
                      <a:pt x="117" y="295"/>
                    </a:lnTo>
                    <a:lnTo>
                      <a:pt x="112" y="244"/>
                    </a:lnTo>
                    <a:lnTo>
                      <a:pt x="68" y="222"/>
                    </a:lnTo>
                    <a:lnTo>
                      <a:pt x="74" y="157"/>
                    </a:lnTo>
                    <a:lnTo>
                      <a:pt x="30" y="114"/>
                    </a:lnTo>
                    <a:lnTo>
                      <a:pt x="2" y="114"/>
                    </a:lnTo>
                    <a:lnTo>
                      <a:pt x="0" y="75"/>
                    </a:lnTo>
                    <a:lnTo>
                      <a:pt x="138" y="17"/>
                    </a:lnTo>
                    <a:lnTo>
                      <a:pt x="178" y="113"/>
                    </a:lnTo>
                    <a:lnTo>
                      <a:pt x="436" y="54"/>
                    </a:lnTo>
                    <a:lnTo>
                      <a:pt x="538" y="0"/>
                    </a:lnTo>
                    <a:close/>
                  </a:path>
                </a:pathLst>
              </a:custGeom>
              <a:grpFill/>
              <a:ln w="12700">
                <a:noFill/>
                <a:round/>
                <a:headEnd/>
                <a:tailEnd/>
              </a:ln>
            </p:spPr>
            <p:txBody>
              <a:bodyPr/>
              <a:lstStyle/>
              <a:p>
                <a:pPr>
                  <a:defRPr/>
                </a:pPr>
                <a:endParaRPr lang="en-US"/>
              </a:p>
            </p:txBody>
          </p:sp>
          <p:sp>
            <p:nvSpPr>
              <p:cNvPr id="732" name="Freeform 79"/>
              <p:cNvSpPr>
                <a:spLocks noChangeAspect="1"/>
              </p:cNvSpPr>
              <p:nvPr/>
            </p:nvSpPr>
            <p:spPr bwMode="gray">
              <a:xfrm>
                <a:off x="2431073" y="1665169"/>
                <a:ext cx="500513" cy="345906"/>
              </a:xfrm>
              <a:custGeom>
                <a:avLst/>
                <a:gdLst>
                  <a:gd name="T0" fmla="*/ 57 w 579"/>
                  <a:gd name="T1" fmla="*/ 0 h 370"/>
                  <a:gd name="T2" fmla="*/ 57 w 579"/>
                  <a:gd name="T3" fmla="*/ 39 h 370"/>
                  <a:gd name="T4" fmla="*/ 122 w 579"/>
                  <a:gd name="T5" fmla="*/ 108 h 370"/>
                  <a:gd name="T6" fmla="*/ 37 w 579"/>
                  <a:gd name="T7" fmla="*/ 79 h 370"/>
                  <a:gd name="T8" fmla="*/ 0 w 579"/>
                  <a:gd name="T9" fmla="*/ 156 h 370"/>
                  <a:gd name="T10" fmla="*/ 44 w 579"/>
                  <a:gd name="T11" fmla="*/ 156 h 370"/>
                  <a:gd name="T12" fmla="*/ 118 w 579"/>
                  <a:gd name="T13" fmla="*/ 235 h 370"/>
                  <a:gd name="T14" fmla="*/ 124 w 579"/>
                  <a:gd name="T15" fmla="*/ 305 h 370"/>
                  <a:gd name="T16" fmla="*/ 189 w 579"/>
                  <a:gd name="T17" fmla="*/ 336 h 370"/>
                  <a:gd name="T18" fmla="*/ 311 w 579"/>
                  <a:gd name="T19" fmla="*/ 336 h 370"/>
                  <a:gd name="T20" fmla="*/ 402 w 579"/>
                  <a:gd name="T21" fmla="*/ 370 h 370"/>
                  <a:gd name="T22" fmla="*/ 484 w 579"/>
                  <a:gd name="T23" fmla="*/ 325 h 370"/>
                  <a:gd name="T24" fmla="*/ 565 w 579"/>
                  <a:gd name="T25" fmla="*/ 332 h 370"/>
                  <a:gd name="T26" fmla="*/ 550 w 579"/>
                  <a:gd name="T27" fmla="*/ 245 h 370"/>
                  <a:gd name="T28" fmla="*/ 579 w 579"/>
                  <a:gd name="T29" fmla="*/ 144 h 370"/>
                  <a:gd name="T30" fmla="*/ 446 w 579"/>
                  <a:gd name="T31" fmla="*/ 144 h 370"/>
                  <a:gd name="T32" fmla="*/ 446 w 579"/>
                  <a:gd name="T33" fmla="*/ 114 h 370"/>
                  <a:gd name="T34" fmla="*/ 357 w 579"/>
                  <a:gd name="T35" fmla="*/ 114 h 370"/>
                  <a:gd name="T36" fmla="*/ 357 w 579"/>
                  <a:gd name="T37" fmla="*/ 70 h 370"/>
                  <a:gd name="T38" fmla="*/ 246 w 579"/>
                  <a:gd name="T39" fmla="*/ 70 h 370"/>
                  <a:gd name="T40" fmla="*/ 189 w 579"/>
                  <a:gd name="T41" fmla="*/ 7 h 370"/>
                  <a:gd name="T42" fmla="*/ 57 w 579"/>
                  <a:gd name="T43" fmla="*/ 0 h 370"/>
                  <a:gd name="T44" fmla="*/ 57 w 579"/>
                  <a:gd name="T45" fmla="*/ 0 h 3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9"/>
                  <a:gd name="T70" fmla="*/ 0 h 370"/>
                  <a:gd name="T71" fmla="*/ 579 w 579"/>
                  <a:gd name="T72" fmla="*/ 370 h 3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9" h="370">
                    <a:moveTo>
                      <a:pt x="57" y="0"/>
                    </a:moveTo>
                    <a:lnTo>
                      <a:pt x="57" y="39"/>
                    </a:lnTo>
                    <a:lnTo>
                      <a:pt x="122" y="108"/>
                    </a:lnTo>
                    <a:lnTo>
                      <a:pt x="37" y="79"/>
                    </a:lnTo>
                    <a:lnTo>
                      <a:pt x="0" y="156"/>
                    </a:lnTo>
                    <a:lnTo>
                      <a:pt x="44" y="156"/>
                    </a:lnTo>
                    <a:lnTo>
                      <a:pt x="118" y="235"/>
                    </a:lnTo>
                    <a:lnTo>
                      <a:pt x="124" y="305"/>
                    </a:lnTo>
                    <a:lnTo>
                      <a:pt x="189" y="336"/>
                    </a:lnTo>
                    <a:lnTo>
                      <a:pt x="311" y="336"/>
                    </a:lnTo>
                    <a:lnTo>
                      <a:pt x="402" y="370"/>
                    </a:lnTo>
                    <a:lnTo>
                      <a:pt x="484" y="325"/>
                    </a:lnTo>
                    <a:lnTo>
                      <a:pt x="565" y="332"/>
                    </a:lnTo>
                    <a:lnTo>
                      <a:pt x="550" y="245"/>
                    </a:lnTo>
                    <a:lnTo>
                      <a:pt x="579" y="144"/>
                    </a:lnTo>
                    <a:lnTo>
                      <a:pt x="446" y="144"/>
                    </a:lnTo>
                    <a:lnTo>
                      <a:pt x="446" y="114"/>
                    </a:lnTo>
                    <a:lnTo>
                      <a:pt x="357" y="114"/>
                    </a:lnTo>
                    <a:lnTo>
                      <a:pt x="357" y="70"/>
                    </a:lnTo>
                    <a:lnTo>
                      <a:pt x="246" y="70"/>
                    </a:lnTo>
                    <a:lnTo>
                      <a:pt x="189" y="7"/>
                    </a:lnTo>
                    <a:lnTo>
                      <a:pt x="57" y="0"/>
                    </a:lnTo>
                    <a:close/>
                  </a:path>
                </a:pathLst>
              </a:custGeom>
              <a:grpFill/>
              <a:ln w="12700">
                <a:noFill/>
                <a:round/>
                <a:headEnd/>
                <a:tailEnd/>
              </a:ln>
            </p:spPr>
            <p:txBody>
              <a:bodyPr/>
              <a:lstStyle/>
              <a:p>
                <a:pPr>
                  <a:defRPr/>
                </a:pPr>
                <a:endParaRPr lang="en-US"/>
              </a:p>
            </p:txBody>
          </p:sp>
          <p:sp>
            <p:nvSpPr>
              <p:cNvPr id="733" name="Freeform 80"/>
              <p:cNvSpPr>
                <a:spLocks noChangeAspect="1"/>
              </p:cNvSpPr>
              <p:nvPr/>
            </p:nvSpPr>
            <p:spPr bwMode="gray">
              <a:xfrm>
                <a:off x="2888438" y="1779224"/>
                <a:ext cx="333100" cy="574017"/>
              </a:xfrm>
              <a:custGeom>
                <a:avLst/>
                <a:gdLst>
                  <a:gd name="T0" fmla="*/ 49 w 386"/>
                  <a:gd name="T1" fmla="*/ 23 h 614"/>
                  <a:gd name="T2" fmla="*/ 20 w 386"/>
                  <a:gd name="T3" fmla="*/ 128 h 614"/>
                  <a:gd name="T4" fmla="*/ 35 w 386"/>
                  <a:gd name="T5" fmla="*/ 211 h 614"/>
                  <a:gd name="T6" fmla="*/ 45 w 386"/>
                  <a:gd name="T7" fmla="*/ 316 h 614"/>
                  <a:gd name="T8" fmla="*/ 0 w 386"/>
                  <a:gd name="T9" fmla="*/ 388 h 614"/>
                  <a:gd name="T10" fmla="*/ 12 w 386"/>
                  <a:gd name="T11" fmla="*/ 426 h 614"/>
                  <a:gd name="T12" fmla="*/ 5 w 386"/>
                  <a:gd name="T13" fmla="*/ 453 h 614"/>
                  <a:gd name="T14" fmla="*/ 73 w 386"/>
                  <a:gd name="T15" fmla="*/ 561 h 614"/>
                  <a:gd name="T16" fmla="*/ 163 w 386"/>
                  <a:gd name="T17" fmla="*/ 614 h 614"/>
                  <a:gd name="T18" fmla="*/ 231 w 386"/>
                  <a:gd name="T19" fmla="*/ 532 h 614"/>
                  <a:gd name="T20" fmla="*/ 185 w 386"/>
                  <a:gd name="T21" fmla="*/ 506 h 614"/>
                  <a:gd name="T22" fmla="*/ 252 w 386"/>
                  <a:gd name="T23" fmla="*/ 468 h 614"/>
                  <a:gd name="T24" fmla="*/ 214 w 386"/>
                  <a:gd name="T25" fmla="*/ 396 h 614"/>
                  <a:gd name="T26" fmla="*/ 290 w 386"/>
                  <a:gd name="T27" fmla="*/ 348 h 614"/>
                  <a:gd name="T28" fmla="*/ 337 w 386"/>
                  <a:gd name="T29" fmla="*/ 335 h 614"/>
                  <a:gd name="T30" fmla="*/ 337 w 386"/>
                  <a:gd name="T31" fmla="*/ 228 h 614"/>
                  <a:gd name="T32" fmla="*/ 386 w 386"/>
                  <a:gd name="T33" fmla="*/ 154 h 614"/>
                  <a:gd name="T34" fmla="*/ 386 w 386"/>
                  <a:gd name="T35" fmla="*/ 40 h 614"/>
                  <a:gd name="T36" fmla="*/ 225 w 386"/>
                  <a:gd name="T37" fmla="*/ 0 h 614"/>
                  <a:gd name="T38" fmla="*/ 190 w 386"/>
                  <a:gd name="T39" fmla="*/ 25 h 614"/>
                  <a:gd name="T40" fmla="*/ 49 w 386"/>
                  <a:gd name="T41" fmla="*/ 23 h 614"/>
                  <a:gd name="T42" fmla="*/ 49 w 386"/>
                  <a:gd name="T43" fmla="*/ 23 h 6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6"/>
                  <a:gd name="T67" fmla="*/ 0 h 614"/>
                  <a:gd name="T68" fmla="*/ 386 w 386"/>
                  <a:gd name="T69" fmla="*/ 614 h 6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6" h="614">
                    <a:moveTo>
                      <a:pt x="49" y="23"/>
                    </a:moveTo>
                    <a:lnTo>
                      <a:pt x="20" y="128"/>
                    </a:lnTo>
                    <a:lnTo>
                      <a:pt x="35" y="211"/>
                    </a:lnTo>
                    <a:lnTo>
                      <a:pt x="45" y="316"/>
                    </a:lnTo>
                    <a:lnTo>
                      <a:pt x="0" y="388"/>
                    </a:lnTo>
                    <a:lnTo>
                      <a:pt x="12" y="426"/>
                    </a:lnTo>
                    <a:lnTo>
                      <a:pt x="5" y="453"/>
                    </a:lnTo>
                    <a:lnTo>
                      <a:pt x="73" y="561"/>
                    </a:lnTo>
                    <a:lnTo>
                      <a:pt x="163" y="614"/>
                    </a:lnTo>
                    <a:lnTo>
                      <a:pt x="231" y="532"/>
                    </a:lnTo>
                    <a:lnTo>
                      <a:pt x="185" y="506"/>
                    </a:lnTo>
                    <a:lnTo>
                      <a:pt x="252" y="468"/>
                    </a:lnTo>
                    <a:lnTo>
                      <a:pt x="214" y="396"/>
                    </a:lnTo>
                    <a:lnTo>
                      <a:pt x="290" y="348"/>
                    </a:lnTo>
                    <a:lnTo>
                      <a:pt x="337" y="335"/>
                    </a:lnTo>
                    <a:lnTo>
                      <a:pt x="337" y="228"/>
                    </a:lnTo>
                    <a:lnTo>
                      <a:pt x="386" y="154"/>
                    </a:lnTo>
                    <a:lnTo>
                      <a:pt x="386" y="40"/>
                    </a:lnTo>
                    <a:lnTo>
                      <a:pt x="225" y="0"/>
                    </a:lnTo>
                    <a:lnTo>
                      <a:pt x="190" y="25"/>
                    </a:lnTo>
                    <a:lnTo>
                      <a:pt x="49" y="23"/>
                    </a:lnTo>
                    <a:close/>
                  </a:path>
                </a:pathLst>
              </a:custGeom>
              <a:grpFill/>
              <a:ln w="12700">
                <a:noFill/>
                <a:round/>
                <a:headEnd/>
                <a:tailEnd/>
              </a:ln>
            </p:spPr>
            <p:txBody>
              <a:bodyPr/>
              <a:lstStyle/>
              <a:p>
                <a:pPr>
                  <a:defRPr/>
                </a:pPr>
                <a:endParaRPr lang="en-US"/>
              </a:p>
            </p:txBody>
          </p:sp>
          <p:sp>
            <p:nvSpPr>
              <p:cNvPr id="734" name="Freeform 81"/>
              <p:cNvSpPr>
                <a:spLocks noChangeAspect="1"/>
              </p:cNvSpPr>
              <p:nvPr/>
            </p:nvSpPr>
            <p:spPr bwMode="gray">
              <a:xfrm>
                <a:off x="2084166" y="1811010"/>
                <a:ext cx="472898" cy="370213"/>
              </a:xfrm>
              <a:custGeom>
                <a:avLst/>
                <a:gdLst>
                  <a:gd name="T0" fmla="*/ 403 w 547"/>
                  <a:gd name="T1" fmla="*/ 0 h 395"/>
                  <a:gd name="T2" fmla="*/ 26 w 547"/>
                  <a:gd name="T3" fmla="*/ 152 h 395"/>
                  <a:gd name="T4" fmla="*/ 0 w 547"/>
                  <a:gd name="T5" fmla="*/ 245 h 395"/>
                  <a:gd name="T6" fmla="*/ 108 w 547"/>
                  <a:gd name="T7" fmla="*/ 300 h 395"/>
                  <a:gd name="T8" fmla="*/ 221 w 547"/>
                  <a:gd name="T9" fmla="*/ 306 h 395"/>
                  <a:gd name="T10" fmla="*/ 264 w 547"/>
                  <a:gd name="T11" fmla="*/ 332 h 395"/>
                  <a:gd name="T12" fmla="*/ 248 w 547"/>
                  <a:gd name="T13" fmla="*/ 367 h 395"/>
                  <a:gd name="T14" fmla="*/ 281 w 547"/>
                  <a:gd name="T15" fmla="*/ 395 h 395"/>
                  <a:gd name="T16" fmla="*/ 406 w 547"/>
                  <a:gd name="T17" fmla="*/ 296 h 395"/>
                  <a:gd name="T18" fmla="*/ 521 w 547"/>
                  <a:gd name="T19" fmla="*/ 321 h 395"/>
                  <a:gd name="T20" fmla="*/ 547 w 547"/>
                  <a:gd name="T21" fmla="*/ 281 h 395"/>
                  <a:gd name="T22" fmla="*/ 509 w 547"/>
                  <a:gd name="T23" fmla="*/ 214 h 395"/>
                  <a:gd name="T24" fmla="*/ 525 w 547"/>
                  <a:gd name="T25" fmla="*/ 149 h 395"/>
                  <a:gd name="T26" fmla="*/ 519 w 547"/>
                  <a:gd name="T27" fmla="*/ 79 h 395"/>
                  <a:gd name="T28" fmla="*/ 447 w 547"/>
                  <a:gd name="T29" fmla="*/ 0 h 395"/>
                  <a:gd name="T30" fmla="*/ 403 w 547"/>
                  <a:gd name="T31" fmla="*/ 0 h 395"/>
                  <a:gd name="T32" fmla="*/ 403 w 547"/>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7"/>
                  <a:gd name="T52" fmla="*/ 0 h 395"/>
                  <a:gd name="T53" fmla="*/ 547 w 547"/>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7" h="395">
                    <a:moveTo>
                      <a:pt x="403" y="0"/>
                    </a:moveTo>
                    <a:lnTo>
                      <a:pt x="26" y="152"/>
                    </a:lnTo>
                    <a:lnTo>
                      <a:pt x="0" y="245"/>
                    </a:lnTo>
                    <a:lnTo>
                      <a:pt x="108" y="300"/>
                    </a:lnTo>
                    <a:lnTo>
                      <a:pt x="221" y="306"/>
                    </a:lnTo>
                    <a:lnTo>
                      <a:pt x="264" y="332"/>
                    </a:lnTo>
                    <a:lnTo>
                      <a:pt x="248" y="367"/>
                    </a:lnTo>
                    <a:lnTo>
                      <a:pt x="281" y="395"/>
                    </a:lnTo>
                    <a:lnTo>
                      <a:pt x="406" y="296"/>
                    </a:lnTo>
                    <a:lnTo>
                      <a:pt x="521" y="321"/>
                    </a:lnTo>
                    <a:lnTo>
                      <a:pt x="547" y="281"/>
                    </a:lnTo>
                    <a:lnTo>
                      <a:pt x="509" y="214"/>
                    </a:lnTo>
                    <a:lnTo>
                      <a:pt x="525" y="149"/>
                    </a:lnTo>
                    <a:lnTo>
                      <a:pt x="519" y="79"/>
                    </a:lnTo>
                    <a:lnTo>
                      <a:pt x="447" y="0"/>
                    </a:lnTo>
                    <a:lnTo>
                      <a:pt x="403" y="0"/>
                    </a:lnTo>
                    <a:close/>
                  </a:path>
                </a:pathLst>
              </a:custGeom>
              <a:grpFill/>
              <a:ln w="12700">
                <a:noFill/>
                <a:round/>
                <a:headEnd/>
                <a:tailEnd/>
              </a:ln>
            </p:spPr>
            <p:txBody>
              <a:bodyPr/>
              <a:lstStyle/>
              <a:p>
                <a:pPr>
                  <a:defRPr/>
                </a:pPr>
                <a:endParaRPr lang="en-US"/>
              </a:p>
            </p:txBody>
          </p:sp>
          <p:sp>
            <p:nvSpPr>
              <p:cNvPr id="735" name="Freeform 82"/>
              <p:cNvSpPr>
                <a:spLocks noChangeAspect="1"/>
              </p:cNvSpPr>
              <p:nvPr/>
            </p:nvSpPr>
            <p:spPr bwMode="gray">
              <a:xfrm>
                <a:off x="3007526" y="2087735"/>
                <a:ext cx="460817" cy="411348"/>
              </a:xfrm>
              <a:custGeom>
                <a:avLst/>
                <a:gdLst>
                  <a:gd name="T0" fmla="*/ 199 w 534"/>
                  <a:gd name="T1" fmla="*/ 0 h 440"/>
                  <a:gd name="T2" fmla="*/ 158 w 534"/>
                  <a:gd name="T3" fmla="*/ 16 h 440"/>
                  <a:gd name="T4" fmla="*/ 76 w 534"/>
                  <a:gd name="T5" fmla="*/ 65 h 440"/>
                  <a:gd name="T6" fmla="*/ 114 w 534"/>
                  <a:gd name="T7" fmla="*/ 137 h 440"/>
                  <a:gd name="T8" fmla="*/ 46 w 534"/>
                  <a:gd name="T9" fmla="*/ 175 h 440"/>
                  <a:gd name="T10" fmla="*/ 95 w 534"/>
                  <a:gd name="T11" fmla="*/ 201 h 440"/>
                  <a:gd name="T12" fmla="*/ 25 w 534"/>
                  <a:gd name="T13" fmla="*/ 283 h 440"/>
                  <a:gd name="T14" fmla="*/ 32 w 534"/>
                  <a:gd name="T15" fmla="*/ 300 h 440"/>
                  <a:gd name="T16" fmla="*/ 0 w 534"/>
                  <a:gd name="T17" fmla="*/ 321 h 440"/>
                  <a:gd name="T18" fmla="*/ 38 w 534"/>
                  <a:gd name="T19" fmla="*/ 409 h 440"/>
                  <a:gd name="T20" fmla="*/ 97 w 534"/>
                  <a:gd name="T21" fmla="*/ 440 h 440"/>
                  <a:gd name="T22" fmla="*/ 155 w 534"/>
                  <a:gd name="T23" fmla="*/ 440 h 440"/>
                  <a:gd name="T24" fmla="*/ 213 w 534"/>
                  <a:gd name="T25" fmla="*/ 358 h 440"/>
                  <a:gd name="T26" fmla="*/ 303 w 534"/>
                  <a:gd name="T27" fmla="*/ 358 h 440"/>
                  <a:gd name="T28" fmla="*/ 330 w 534"/>
                  <a:gd name="T29" fmla="*/ 414 h 440"/>
                  <a:gd name="T30" fmla="*/ 418 w 534"/>
                  <a:gd name="T31" fmla="*/ 432 h 440"/>
                  <a:gd name="T32" fmla="*/ 468 w 534"/>
                  <a:gd name="T33" fmla="*/ 420 h 440"/>
                  <a:gd name="T34" fmla="*/ 464 w 534"/>
                  <a:gd name="T35" fmla="*/ 365 h 440"/>
                  <a:gd name="T36" fmla="*/ 534 w 534"/>
                  <a:gd name="T37" fmla="*/ 346 h 440"/>
                  <a:gd name="T38" fmla="*/ 491 w 534"/>
                  <a:gd name="T39" fmla="*/ 274 h 440"/>
                  <a:gd name="T40" fmla="*/ 525 w 534"/>
                  <a:gd name="T41" fmla="*/ 175 h 440"/>
                  <a:gd name="T42" fmla="*/ 511 w 534"/>
                  <a:gd name="T43" fmla="*/ 175 h 440"/>
                  <a:gd name="T44" fmla="*/ 511 w 534"/>
                  <a:gd name="T45" fmla="*/ 74 h 440"/>
                  <a:gd name="T46" fmla="*/ 395 w 534"/>
                  <a:gd name="T47" fmla="*/ 74 h 440"/>
                  <a:gd name="T48" fmla="*/ 199 w 534"/>
                  <a:gd name="T49" fmla="*/ 0 h 440"/>
                  <a:gd name="T50" fmla="*/ 199 w 534"/>
                  <a:gd name="T51" fmla="*/ 0 h 4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4"/>
                  <a:gd name="T79" fmla="*/ 0 h 440"/>
                  <a:gd name="T80" fmla="*/ 534 w 534"/>
                  <a:gd name="T81" fmla="*/ 440 h 4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4" h="440">
                    <a:moveTo>
                      <a:pt x="199" y="0"/>
                    </a:moveTo>
                    <a:lnTo>
                      <a:pt x="158" y="16"/>
                    </a:lnTo>
                    <a:lnTo>
                      <a:pt x="76" y="65"/>
                    </a:lnTo>
                    <a:lnTo>
                      <a:pt x="114" y="137"/>
                    </a:lnTo>
                    <a:lnTo>
                      <a:pt x="46" y="175"/>
                    </a:lnTo>
                    <a:lnTo>
                      <a:pt x="95" y="201"/>
                    </a:lnTo>
                    <a:lnTo>
                      <a:pt x="25" y="283"/>
                    </a:lnTo>
                    <a:lnTo>
                      <a:pt x="32" y="300"/>
                    </a:lnTo>
                    <a:lnTo>
                      <a:pt x="0" y="321"/>
                    </a:lnTo>
                    <a:lnTo>
                      <a:pt x="38" y="409"/>
                    </a:lnTo>
                    <a:lnTo>
                      <a:pt x="97" y="440"/>
                    </a:lnTo>
                    <a:lnTo>
                      <a:pt x="155" y="440"/>
                    </a:lnTo>
                    <a:lnTo>
                      <a:pt x="213" y="358"/>
                    </a:lnTo>
                    <a:lnTo>
                      <a:pt x="303" y="358"/>
                    </a:lnTo>
                    <a:lnTo>
                      <a:pt x="330" y="414"/>
                    </a:lnTo>
                    <a:lnTo>
                      <a:pt x="418" y="432"/>
                    </a:lnTo>
                    <a:lnTo>
                      <a:pt x="468" y="420"/>
                    </a:lnTo>
                    <a:lnTo>
                      <a:pt x="464" y="365"/>
                    </a:lnTo>
                    <a:lnTo>
                      <a:pt x="534" y="346"/>
                    </a:lnTo>
                    <a:lnTo>
                      <a:pt x="491" y="274"/>
                    </a:lnTo>
                    <a:lnTo>
                      <a:pt x="525" y="175"/>
                    </a:lnTo>
                    <a:lnTo>
                      <a:pt x="511" y="175"/>
                    </a:lnTo>
                    <a:lnTo>
                      <a:pt x="511" y="74"/>
                    </a:lnTo>
                    <a:lnTo>
                      <a:pt x="395" y="74"/>
                    </a:lnTo>
                    <a:lnTo>
                      <a:pt x="199" y="0"/>
                    </a:lnTo>
                    <a:close/>
                  </a:path>
                </a:pathLst>
              </a:custGeom>
              <a:grpFill/>
              <a:ln w="12700">
                <a:noFill/>
                <a:round/>
                <a:headEnd/>
                <a:tailEnd/>
              </a:ln>
            </p:spPr>
            <p:txBody>
              <a:bodyPr/>
              <a:lstStyle/>
              <a:p>
                <a:pPr>
                  <a:defRPr/>
                </a:pPr>
                <a:endParaRPr lang="en-US"/>
              </a:p>
            </p:txBody>
          </p:sp>
          <p:sp>
            <p:nvSpPr>
              <p:cNvPr id="736" name="Freeform 83"/>
              <p:cNvSpPr>
                <a:spLocks noChangeAspect="1"/>
              </p:cNvSpPr>
              <p:nvPr/>
            </p:nvSpPr>
            <p:spPr bwMode="gray">
              <a:xfrm>
                <a:off x="3430373" y="2005465"/>
                <a:ext cx="260612" cy="523533"/>
              </a:xfrm>
              <a:custGeom>
                <a:avLst/>
                <a:gdLst>
                  <a:gd name="T0" fmla="*/ 56 w 301"/>
                  <a:gd name="T1" fmla="*/ 0 h 561"/>
                  <a:gd name="T2" fmla="*/ 18 w 301"/>
                  <a:gd name="T3" fmla="*/ 165 h 561"/>
                  <a:gd name="T4" fmla="*/ 18 w 301"/>
                  <a:gd name="T5" fmla="*/ 266 h 561"/>
                  <a:gd name="T6" fmla="*/ 32 w 301"/>
                  <a:gd name="T7" fmla="*/ 266 h 561"/>
                  <a:gd name="T8" fmla="*/ 0 w 301"/>
                  <a:gd name="T9" fmla="*/ 363 h 561"/>
                  <a:gd name="T10" fmla="*/ 41 w 301"/>
                  <a:gd name="T11" fmla="*/ 435 h 561"/>
                  <a:gd name="T12" fmla="*/ 41 w 301"/>
                  <a:gd name="T13" fmla="*/ 468 h 561"/>
                  <a:gd name="T14" fmla="*/ 149 w 301"/>
                  <a:gd name="T15" fmla="*/ 511 h 561"/>
                  <a:gd name="T16" fmla="*/ 186 w 301"/>
                  <a:gd name="T17" fmla="*/ 561 h 561"/>
                  <a:gd name="T18" fmla="*/ 281 w 301"/>
                  <a:gd name="T19" fmla="*/ 521 h 561"/>
                  <a:gd name="T20" fmla="*/ 277 w 301"/>
                  <a:gd name="T21" fmla="*/ 371 h 561"/>
                  <a:gd name="T22" fmla="*/ 301 w 301"/>
                  <a:gd name="T23" fmla="*/ 252 h 561"/>
                  <a:gd name="T24" fmla="*/ 266 w 301"/>
                  <a:gd name="T25" fmla="*/ 222 h 561"/>
                  <a:gd name="T26" fmla="*/ 245 w 301"/>
                  <a:gd name="T27" fmla="*/ 165 h 561"/>
                  <a:gd name="T28" fmla="*/ 266 w 301"/>
                  <a:gd name="T29" fmla="*/ 127 h 561"/>
                  <a:gd name="T30" fmla="*/ 222 w 301"/>
                  <a:gd name="T31" fmla="*/ 68 h 561"/>
                  <a:gd name="T32" fmla="*/ 108 w 301"/>
                  <a:gd name="T33" fmla="*/ 11 h 561"/>
                  <a:gd name="T34" fmla="*/ 56 w 301"/>
                  <a:gd name="T35" fmla="*/ 0 h 561"/>
                  <a:gd name="T36" fmla="*/ 56 w 301"/>
                  <a:gd name="T37" fmla="*/ 0 h 5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1"/>
                  <a:gd name="T58" fmla="*/ 0 h 561"/>
                  <a:gd name="T59" fmla="*/ 301 w 301"/>
                  <a:gd name="T60" fmla="*/ 561 h 5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1" h="561">
                    <a:moveTo>
                      <a:pt x="56" y="0"/>
                    </a:moveTo>
                    <a:lnTo>
                      <a:pt x="18" y="165"/>
                    </a:lnTo>
                    <a:lnTo>
                      <a:pt x="18" y="266"/>
                    </a:lnTo>
                    <a:lnTo>
                      <a:pt x="32" y="266"/>
                    </a:lnTo>
                    <a:lnTo>
                      <a:pt x="0" y="363"/>
                    </a:lnTo>
                    <a:lnTo>
                      <a:pt x="41" y="435"/>
                    </a:lnTo>
                    <a:lnTo>
                      <a:pt x="41" y="468"/>
                    </a:lnTo>
                    <a:lnTo>
                      <a:pt x="149" y="511"/>
                    </a:lnTo>
                    <a:lnTo>
                      <a:pt x="186" y="561"/>
                    </a:lnTo>
                    <a:lnTo>
                      <a:pt x="281" y="521"/>
                    </a:lnTo>
                    <a:lnTo>
                      <a:pt x="277" y="371"/>
                    </a:lnTo>
                    <a:lnTo>
                      <a:pt x="301" y="252"/>
                    </a:lnTo>
                    <a:lnTo>
                      <a:pt x="266" y="222"/>
                    </a:lnTo>
                    <a:lnTo>
                      <a:pt x="245" y="165"/>
                    </a:lnTo>
                    <a:lnTo>
                      <a:pt x="266" y="127"/>
                    </a:lnTo>
                    <a:lnTo>
                      <a:pt x="222" y="68"/>
                    </a:lnTo>
                    <a:lnTo>
                      <a:pt x="108" y="11"/>
                    </a:lnTo>
                    <a:lnTo>
                      <a:pt x="56" y="0"/>
                    </a:lnTo>
                    <a:close/>
                  </a:path>
                </a:pathLst>
              </a:custGeom>
              <a:grpFill/>
              <a:ln w="12700">
                <a:noFill/>
                <a:round/>
                <a:headEnd/>
                <a:tailEnd/>
              </a:ln>
            </p:spPr>
            <p:txBody>
              <a:bodyPr/>
              <a:lstStyle/>
              <a:p>
                <a:pPr>
                  <a:defRPr/>
                </a:pPr>
                <a:endParaRPr lang="en-US"/>
              </a:p>
            </p:txBody>
          </p:sp>
          <p:sp>
            <p:nvSpPr>
              <p:cNvPr id="737" name="Freeform 84"/>
              <p:cNvSpPr>
                <a:spLocks noChangeAspect="1"/>
              </p:cNvSpPr>
              <p:nvPr/>
            </p:nvSpPr>
            <p:spPr bwMode="gray">
              <a:xfrm>
                <a:off x="2524272" y="1951242"/>
                <a:ext cx="402136" cy="310381"/>
              </a:xfrm>
              <a:custGeom>
                <a:avLst/>
                <a:gdLst>
                  <a:gd name="T0" fmla="*/ 16 w 467"/>
                  <a:gd name="T1" fmla="*/ 0 h 332"/>
                  <a:gd name="T2" fmla="*/ 0 w 467"/>
                  <a:gd name="T3" fmla="*/ 65 h 332"/>
                  <a:gd name="T4" fmla="*/ 38 w 467"/>
                  <a:gd name="T5" fmla="*/ 132 h 332"/>
                  <a:gd name="T6" fmla="*/ 12 w 467"/>
                  <a:gd name="T7" fmla="*/ 172 h 332"/>
                  <a:gd name="T8" fmla="*/ 35 w 467"/>
                  <a:gd name="T9" fmla="*/ 212 h 332"/>
                  <a:gd name="T10" fmla="*/ 21 w 467"/>
                  <a:gd name="T11" fmla="*/ 257 h 332"/>
                  <a:gd name="T12" fmla="*/ 44 w 467"/>
                  <a:gd name="T13" fmla="*/ 278 h 332"/>
                  <a:gd name="T14" fmla="*/ 173 w 467"/>
                  <a:gd name="T15" fmla="*/ 269 h 332"/>
                  <a:gd name="T16" fmla="*/ 290 w 467"/>
                  <a:gd name="T17" fmla="*/ 326 h 332"/>
                  <a:gd name="T18" fmla="*/ 351 w 467"/>
                  <a:gd name="T19" fmla="*/ 332 h 332"/>
                  <a:gd name="T20" fmla="*/ 449 w 467"/>
                  <a:gd name="T21" fmla="*/ 307 h 332"/>
                  <a:gd name="T22" fmla="*/ 427 w 467"/>
                  <a:gd name="T23" fmla="*/ 269 h 332"/>
                  <a:gd name="T24" fmla="*/ 437 w 467"/>
                  <a:gd name="T25" fmla="*/ 242 h 332"/>
                  <a:gd name="T26" fmla="*/ 422 w 467"/>
                  <a:gd name="T27" fmla="*/ 204 h 332"/>
                  <a:gd name="T28" fmla="*/ 467 w 467"/>
                  <a:gd name="T29" fmla="*/ 130 h 332"/>
                  <a:gd name="T30" fmla="*/ 457 w 467"/>
                  <a:gd name="T31" fmla="*/ 27 h 332"/>
                  <a:gd name="T32" fmla="*/ 376 w 467"/>
                  <a:gd name="T33" fmla="*/ 20 h 332"/>
                  <a:gd name="T34" fmla="*/ 294 w 467"/>
                  <a:gd name="T35" fmla="*/ 65 h 332"/>
                  <a:gd name="T36" fmla="*/ 203 w 467"/>
                  <a:gd name="T37" fmla="*/ 31 h 332"/>
                  <a:gd name="T38" fmla="*/ 81 w 467"/>
                  <a:gd name="T39" fmla="*/ 31 h 332"/>
                  <a:gd name="T40" fmla="*/ 16 w 467"/>
                  <a:gd name="T41" fmla="*/ 0 h 332"/>
                  <a:gd name="T42" fmla="*/ 16 w 467"/>
                  <a:gd name="T43" fmla="*/ 0 h 3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7"/>
                  <a:gd name="T67" fmla="*/ 0 h 332"/>
                  <a:gd name="T68" fmla="*/ 467 w 467"/>
                  <a:gd name="T69" fmla="*/ 332 h 3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7" h="332">
                    <a:moveTo>
                      <a:pt x="16" y="0"/>
                    </a:moveTo>
                    <a:lnTo>
                      <a:pt x="0" y="65"/>
                    </a:lnTo>
                    <a:lnTo>
                      <a:pt x="38" y="132"/>
                    </a:lnTo>
                    <a:lnTo>
                      <a:pt x="12" y="172"/>
                    </a:lnTo>
                    <a:lnTo>
                      <a:pt x="35" y="212"/>
                    </a:lnTo>
                    <a:lnTo>
                      <a:pt x="21" y="257"/>
                    </a:lnTo>
                    <a:lnTo>
                      <a:pt x="44" y="278"/>
                    </a:lnTo>
                    <a:lnTo>
                      <a:pt x="173" y="269"/>
                    </a:lnTo>
                    <a:lnTo>
                      <a:pt x="290" y="326"/>
                    </a:lnTo>
                    <a:lnTo>
                      <a:pt x="351" y="332"/>
                    </a:lnTo>
                    <a:lnTo>
                      <a:pt x="449" y="307"/>
                    </a:lnTo>
                    <a:lnTo>
                      <a:pt x="427" y="269"/>
                    </a:lnTo>
                    <a:lnTo>
                      <a:pt x="437" y="242"/>
                    </a:lnTo>
                    <a:lnTo>
                      <a:pt x="422" y="204"/>
                    </a:lnTo>
                    <a:lnTo>
                      <a:pt x="467" y="130"/>
                    </a:lnTo>
                    <a:lnTo>
                      <a:pt x="457" y="27"/>
                    </a:lnTo>
                    <a:lnTo>
                      <a:pt x="376" y="20"/>
                    </a:lnTo>
                    <a:lnTo>
                      <a:pt x="294" y="65"/>
                    </a:lnTo>
                    <a:lnTo>
                      <a:pt x="203" y="31"/>
                    </a:lnTo>
                    <a:lnTo>
                      <a:pt x="81" y="31"/>
                    </a:lnTo>
                    <a:lnTo>
                      <a:pt x="16" y="0"/>
                    </a:lnTo>
                    <a:close/>
                  </a:path>
                </a:pathLst>
              </a:custGeom>
              <a:grpFill/>
              <a:ln w="12700">
                <a:noFill/>
                <a:round/>
                <a:headEnd/>
                <a:tailEnd/>
              </a:ln>
            </p:spPr>
            <p:txBody>
              <a:bodyPr/>
              <a:lstStyle/>
              <a:p>
                <a:pPr>
                  <a:defRPr/>
                </a:pPr>
                <a:endParaRPr lang="en-US"/>
              </a:p>
            </p:txBody>
          </p:sp>
          <p:sp>
            <p:nvSpPr>
              <p:cNvPr id="738" name="Freeform 85"/>
              <p:cNvSpPr>
                <a:spLocks noChangeAspect="1"/>
              </p:cNvSpPr>
              <p:nvPr/>
            </p:nvSpPr>
            <p:spPr bwMode="gray">
              <a:xfrm>
                <a:off x="1726904" y="2100823"/>
                <a:ext cx="448736" cy="293553"/>
              </a:xfrm>
              <a:custGeom>
                <a:avLst/>
                <a:gdLst>
                  <a:gd name="T0" fmla="*/ 65 w 520"/>
                  <a:gd name="T1" fmla="*/ 0 h 314"/>
                  <a:gd name="T2" fmla="*/ 0 w 520"/>
                  <a:gd name="T3" fmla="*/ 41 h 314"/>
                  <a:gd name="T4" fmla="*/ 58 w 520"/>
                  <a:gd name="T5" fmla="*/ 105 h 314"/>
                  <a:gd name="T6" fmla="*/ 88 w 520"/>
                  <a:gd name="T7" fmla="*/ 90 h 314"/>
                  <a:gd name="T8" fmla="*/ 99 w 520"/>
                  <a:gd name="T9" fmla="*/ 187 h 314"/>
                  <a:gd name="T10" fmla="*/ 5 w 520"/>
                  <a:gd name="T11" fmla="*/ 281 h 314"/>
                  <a:gd name="T12" fmla="*/ 27 w 520"/>
                  <a:gd name="T13" fmla="*/ 302 h 314"/>
                  <a:gd name="T14" fmla="*/ 114 w 520"/>
                  <a:gd name="T15" fmla="*/ 314 h 314"/>
                  <a:gd name="T16" fmla="*/ 158 w 520"/>
                  <a:gd name="T17" fmla="*/ 286 h 314"/>
                  <a:gd name="T18" fmla="*/ 160 w 520"/>
                  <a:gd name="T19" fmla="*/ 263 h 314"/>
                  <a:gd name="T20" fmla="*/ 322 w 520"/>
                  <a:gd name="T21" fmla="*/ 286 h 314"/>
                  <a:gd name="T22" fmla="*/ 436 w 520"/>
                  <a:gd name="T23" fmla="*/ 225 h 314"/>
                  <a:gd name="T24" fmla="*/ 520 w 520"/>
                  <a:gd name="T25" fmla="*/ 225 h 314"/>
                  <a:gd name="T26" fmla="*/ 499 w 520"/>
                  <a:gd name="T27" fmla="*/ 88 h 314"/>
                  <a:gd name="T28" fmla="*/ 516 w 520"/>
                  <a:gd name="T29" fmla="*/ 74 h 314"/>
                  <a:gd name="T30" fmla="*/ 479 w 520"/>
                  <a:gd name="T31" fmla="*/ 61 h 314"/>
                  <a:gd name="T32" fmla="*/ 476 w 520"/>
                  <a:gd name="T33" fmla="*/ 3 h 314"/>
                  <a:gd name="T34" fmla="*/ 409 w 520"/>
                  <a:gd name="T35" fmla="*/ 18 h 314"/>
                  <a:gd name="T36" fmla="*/ 280 w 520"/>
                  <a:gd name="T37" fmla="*/ 61 h 314"/>
                  <a:gd name="T38" fmla="*/ 65 w 520"/>
                  <a:gd name="T39" fmla="*/ 0 h 314"/>
                  <a:gd name="T40" fmla="*/ 65 w 520"/>
                  <a:gd name="T41" fmla="*/ 0 h 3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0"/>
                  <a:gd name="T64" fmla="*/ 0 h 314"/>
                  <a:gd name="T65" fmla="*/ 520 w 520"/>
                  <a:gd name="T66" fmla="*/ 314 h 3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0" h="314">
                    <a:moveTo>
                      <a:pt x="65" y="0"/>
                    </a:moveTo>
                    <a:lnTo>
                      <a:pt x="0" y="41"/>
                    </a:lnTo>
                    <a:lnTo>
                      <a:pt x="58" y="105"/>
                    </a:lnTo>
                    <a:lnTo>
                      <a:pt x="88" y="90"/>
                    </a:lnTo>
                    <a:lnTo>
                      <a:pt x="99" y="187"/>
                    </a:lnTo>
                    <a:lnTo>
                      <a:pt x="5" y="281"/>
                    </a:lnTo>
                    <a:lnTo>
                      <a:pt x="27" y="302"/>
                    </a:lnTo>
                    <a:lnTo>
                      <a:pt x="114" y="314"/>
                    </a:lnTo>
                    <a:lnTo>
                      <a:pt x="158" y="286"/>
                    </a:lnTo>
                    <a:lnTo>
                      <a:pt x="160" y="263"/>
                    </a:lnTo>
                    <a:lnTo>
                      <a:pt x="322" y="286"/>
                    </a:lnTo>
                    <a:lnTo>
                      <a:pt x="436" y="225"/>
                    </a:lnTo>
                    <a:lnTo>
                      <a:pt x="520" y="225"/>
                    </a:lnTo>
                    <a:lnTo>
                      <a:pt x="499" y="88"/>
                    </a:lnTo>
                    <a:lnTo>
                      <a:pt x="516" y="74"/>
                    </a:lnTo>
                    <a:lnTo>
                      <a:pt x="479" y="61"/>
                    </a:lnTo>
                    <a:lnTo>
                      <a:pt x="476" y="3"/>
                    </a:lnTo>
                    <a:lnTo>
                      <a:pt x="409" y="18"/>
                    </a:lnTo>
                    <a:lnTo>
                      <a:pt x="280" y="61"/>
                    </a:lnTo>
                    <a:lnTo>
                      <a:pt x="65" y="0"/>
                    </a:lnTo>
                    <a:close/>
                  </a:path>
                </a:pathLst>
              </a:custGeom>
              <a:grpFill/>
              <a:ln w="12700">
                <a:noFill/>
                <a:round/>
                <a:headEnd/>
                <a:tailEnd/>
              </a:ln>
            </p:spPr>
            <p:txBody>
              <a:bodyPr/>
              <a:lstStyle/>
              <a:p>
                <a:pPr>
                  <a:defRPr/>
                </a:pPr>
                <a:endParaRPr lang="en-US"/>
              </a:p>
            </p:txBody>
          </p:sp>
          <p:sp>
            <p:nvSpPr>
              <p:cNvPr id="739" name="Freeform 86"/>
              <p:cNvSpPr>
                <a:spLocks noChangeAspect="1"/>
              </p:cNvSpPr>
              <p:nvPr/>
            </p:nvSpPr>
            <p:spPr bwMode="gray">
              <a:xfrm>
                <a:off x="2137669" y="2087735"/>
                <a:ext cx="415943" cy="360864"/>
              </a:xfrm>
              <a:custGeom>
                <a:avLst/>
                <a:gdLst>
                  <a:gd name="T0" fmla="*/ 47 w 483"/>
                  <a:gd name="T1" fmla="*/ 4 h 385"/>
                  <a:gd name="T2" fmla="*/ 0 w 483"/>
                  <a:gd name="T3" fmla="*/ 13 h 385"/>
                  <a:gd name="T4" fmla="*/ 2 w 483"/>
                  <a:gd name="T5" fmla="*/ 76 h 385"/>
                  <a:gd name="T6" fmla="*/ 40 w 483"/>
                  <a:gd name="T7" fmla="*/ 87 h 385"/>
                  <a:gd name="T8" fmla="*/ 21 w 483"/>
                  <a:gd name="T9" fmla="*/ 99 h 385"/>
                  <a:gd name="T10" fmla="*/ 46 w 483"/>
                  <a:gd name="T11" fmla="*/ 238 h 385"/>
                  <a:gd name="T12" fmla="*/ 26 w 483"/>
                  <a:gd name="T13" fmla="*/ 238 h 385"/>
                  <a:gd name="T14" fmla="*/ 41 w 483"/>
                  <a:gd name="T15" fmla="*/ 276 h 385"/>
                  <a:gd name="T16" fmla="*/ 129 w 483"/>
                  <a:gd name="T17" fmla="*/ 309 h 385"/>
                  <a:gd name="T18" fmla="*/ 165 w 483"/>
                  <a:gd name="T19" fmla="*/ 385 h 385"/>
                  <a:gd name="T20" fmla="*/ 279 w 483"/>
                  <a:gd name="T21" fmla="*/ 323 h 385"/>
                  <a:gd name="T22" fmla="*/ 325 w 483"/>
                  <a:gd name="T23" fmla="*/ 352 h 385"/>
                  <a:gd name="T24" fmla="*/ 393 w 483"/>
                  <a:gd name="T25" fmla="*/ 245 h 385"/>
                  <a:gd name="T26" fmla="*/ 372 w 483"/>
                  <a:gd name="T27" fmla="*/ 213 h 385"/>
                  <a:gd name="T28" fmla="*/ 430 w 483"/>
                  <a:gd name="T29" fmla="*/ 175 h 385"/>
                  <a:gd name="T30" fmla="*/ 448 w 483"/>
                  <a:gd name="T31" fmla="*/ 110 h 385"/>
                  <a:gd name="T32" fmla="*/ 469 w 483"/>
                  <a:gd name="T33" fmla="*/ 110 h 385"/>
                  <a:gd name="T34" fmla="*/ 483 w 483"/>
                  <a:gd name="T35" fmla="*/ 65 h 385"/>
                  <a:gd name="T36" fmla="*/ 464 w 483"/>
                  <a:gd name="T37" fmla="*/ 25 h 385"/>
                  <a:gd name="T38" fmla="*/ 344 w 483"/>
                  <a:gd name="T39" fmla="*/ 0 h 385"/>
                  <a:gd name="T40" fmla="*/ 220 w 483"/>
                  <a:gd name="T41" fmla="*/ 101 h 385"/>
                  <a:gd name="T42" fmla="*/ 187 w 483"/>
                  <a:gd name="T43" fmla="*/ 69 h 385"/>
                  <a:gd name="T44" fmla="*/ 203 w 483"/>
                  <a:gd name="T45" fmla="*/ 36 h 385"/>
                  <a:gd name="T46" fmla="*/ 160 w 483"/>
                  <a:gd name="T47" fmla="*/ 10 h 385"/>
                  <a:gd name="T48" fmla="*/ 47 w 483"/>
                  <a:gd name="T49" fmla="*/ 4 h 385"/>
                  <a:gd name="T50" fmla="*/ 47 w 483"/>
                  <a:gd name="T51" fmla="*/ 4 h 3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3"/>
                  <a:gd name="T79" fmla="*/ 0 h 385"/>
                  <a:gd name="T80" fmla="*/ 483 w 483"/>
                  <a:gd name="T81" fmla="*/ 385 h 3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3" h="385">
                    <a:moveTo>
                      <a:pt x="47" y="4"/>
                    </a:moveTo>
                    <a:lnTo>
                      <a:pt x="0" y="13"/>
                    </a:lnTo>
                    <a:lnTo>
                      <a:pt x="2" y="76"/>
                    </a:lnTo>
                    <a:lnTo>
                      <a:pt x="40" y="87"/>
                    </a:lnTo>
                    <a:lnTo>
                      <a:pt x="21" y="99"/>
                    </a:lnTo>
                    <a:lnTo>
                      <a:pt x="46" y="238"/>
                    </a:lnTo>
                    <a:lnTo>
                      <a:pt x="26" y="238"/>
                    </a:lnTo>
                    <a:lnTo>
                      <a:pt x="41" y="276"/>
                    </a:lnTo>
                    <a:lnTo>
                      <a:pt x="129" y="309"/>
                    </a:lnTo>
                    <a:lnTo>
                      <a:pt x="165" y="385"/>
                    </a:lnTo>
                    <a:lnTo>
                      <a:pt x="279" y="323"/>
                    </a:lnTo>
                    <a:lnTo>
                      <a:pt x="325" y="352"/>
                    </a:lnTo>
                    <a:lnTo>
                      <a:pt x="393" y="245"/>
                    </a:lnTo>
                    <a:lnTo>
                      <a:pt x="372" y="213"/>
                    </a:lnTo>
                    <a:lnTo>
                      <a:pt x="430" y="175"/>
                    </a:lnTo>
                    <a:lnTo>
                      <a:pt x="448" y="110"/>
                    </a:lnTo>
                    <a:lnTo>
                      <a:pt x="469" y="110"/>
                    </a:lnTo>
                    <a:lnTo>
                      <a:pt x="483" y="65"/>
                    </a:lnTo>
                    <a:lnTo>
                      <a:pt x="464" y="25"/>
                    </a:lnTo>
                    <a:lnTo>
                      <a:pt x="344" y="0"/>
                    </a:lnTo>
                    <a:lnTo>
                      <a:pt x="220" y="101"/>
                    </a:lnTo>
                    <a:lnTo>
                      <a:pt x="187" y="69"/>
                    </a:lnTo>
                    <a:lnTo>
                      <a:pt x="203" y="36"/>
                    </a:lnTo>
                    <a:lnTo>
                      <a:pt x="160" y="10"/>
                    </a:lnTo>
                    <a:lnTo>
                      <a:pt x="47" y="4"/>
                    </a:lnTo>
                    <a:close/>
                  </a:path>
                </a:pathLst>
              </a:custGeom>
              <a:grpFill/>
              <a:ln w="12700">
                <a:noFill/>
                <a:round/>
                <a:headEnd/>
                <a:tailEnd/>
              </a:ln>
            </p:spPr>
            <p:txBody>
              <a:bodyPr/>
              <a:lstStyle/>
              <a:p>
                <a:pPr>
                  <a:defRPr/>
                </a:pPr>
                <a:endParaRPr lang="en-US"/>
              </a:p>
            </p:txBody>
          </p:sp>
          <p:sp>
            <p:nvSpPr>
              <p:cNvPr id="740" name="Freeform 87"/>
              <p:cNvSpPr>
                <a:spLocks noChangeAspect="1"/>
              </p:cNvSpPr>
              <p:nvPr/>
            </p:nvSpPr>
            <p:spPr bwMode="gray">
              <a:xfrm>
                <a:off x="1540506" y="1940024"/>
                <a:ext cx="300308" cy="574017"/>
              </a:xfrm>
              <a:custGeom>
                <a:avLst/>
                <a:gdLst>
                  <a:gd name="T0" fmla="*/ 0 w 347"/>
                  <a:gd name="T1" fmla="*/ 0 h 613"/>
                  <a:gd name="T2" fmla="*/ 99 w 347"/>
                  <a:gd name="T3" fmla="*/ 54 h 613"/>
                  <a:gd name="T4" fmla="*/ 131 w 347"/>
                  <a:gd name="T5" fmla="*/ 14 h 613"/>
                  <a:gd name="T6" fmla="*/ 189 w 347"/>
                  <a:gd name="T7" fmla="*/ 33 h 613"/>
                  <a:gd name="T8" fmla="*/ 218 w 347"/>
                  <a:gd name="T9" fmla="*/ 207 h 613"/>
                  <a:gd name="T10" fmla="*/ 274 w 347"/>
                  <a:gd name="T11" fmla="*/ 276 h 613"/>
                  <a:gd name="T12" fmla="*/ 306 w 347"/>
                  <a:gd name="T13" fmla="*/ 262 h 613"/>
                  <a:gd name="T14" fmla="*/ 314 w 347"/>
                  <a:gd name="T15" fmla="*/ 358 h 613"/>
                  <a:gd name="T16" fmla="*/ 222 w 347"/>
                  <a:gd name="T17" fmla="*/ 451 h 613"/>
                  <a:gd name="T18" fmla="*/ 243 w 347"/>
                  <a:gd name="T19" fmla="*/ 476 h 613"/>
                  <a:gd name="T20" fmla="*/ 330 w 347"/>
                  <a:gd name="T21" fmla="*/ 485 h 613"/>
                  <a:gd name="T22" fmla="*/ 347 w 347"/>
                  <a:gd name="T23" fmla="*/ 576 h 613"/>
                  <a:gd name="T24" fmla="*/ 315 w 347"/>
                  <a:gd name="T25" fmla="*/ 610 h 613"/>
                  <a:gd name="T26" fmla="*/ 189 w 347"/>
                  <a:gd name="T27" fmla="*/ 592 h 613"/>
                  <a:gd name="T28" fmla="*/ 163 w 347"/>
                  <a:gd name="T29" fmla="*/ 613 h 613"/>
                  <a:gd name="T30" fmla="*/ 104 w 347"/>
                  <a:gd name="T31" fmla="*/ 613 h 613"/>
                  <a:gd name="T32" fmla="*/ 76 w 347"/>
                  <a:gd name="T33" fmla="*/ 543 h 613"/>
                  <a:gd name="T34" fmla="*/ 131 w 347"/>
                  <a:gd name="T35" fmla="*/ 519 h 613"/>
                  <a:gd name="T36" fmla="*/ 63 w 347"/>
                  <a:gd name="T37" fmla="*/ 461 h 613"/>
                  <a:gd name="T38" fmla="*/ 80 w 347"/>
                  <a:gd name="T39" fmla="*/ 282 h 613"/>
                  <a:gd name="T40" fmla="*/ 40 w 347"/>
                  <a:gd name="T41" fmla="*/ 268 h 613"/>
                  <a:gd name="T42" fmla="*/ 0 w 347"/>
                  <a:gd name="T43" fmla="*/ 0 h 613"/>
                  <a:gd name="T44" fmla="*/ 0 w 347"/>
                  <a:gd name="T45" fmla="*/ 0 h 6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7"/>
                  <a:gd name="T70" fmla="*/ 0 h 613"/>
                  <a:gd name="T71" fmla="*/ 347 w 347"/>
                  <a:gd name="T72" fmla="*/ 613 h 6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7" h="613">
                    <a:moveTo>
                      <a:pt x="0" y="0"/>
                    </a:moveTo>
                    <a:lnTo>
                      <a:pt x="99" y="54"/>
                    </a:lnTo>
                    <a:lnTo>
                      <a:pt x="131" y="14"/>
                    </a:lnTo>
                    <a:lnTo>
                      <a:pt x="189" y="33"/>
                    </a:lnTo>
                    <a:lnTo>
                      <a:pt x="218" y="207"/>
                    </a:lnTo>
                    <a:lnTo>
                      <a:pt x="274" y="276"/>
                    </a:lnTo>
                    <a:lnTo>
                      <a:pt x="306" y="262"/>
                    </a:lnTo>
                    <a:lnTo>
                      <a:pt x="314" y="358"/>
                    </a:lnTo>
                    <a:lnTo>
                      <a:pt x="222" y="451"/>
                    </a:lnTo>
                    <a:lnTo>
                      <a:pt x="243" y="476"/>
                    </a:lnTo>
                    <a:lnTo>
                      <a:pt x="330" y="485"/>
                    </a:lnTo>
                    <a:lnTo>
                      <a:pt x="347" y="576"/>
                    </a:lnTo>
                    <a:lnTo>
                      <a:pt x="315" y="610"/>
                    </a:lnTo>
                    <a:lnTo>
                      <a:pt x="189" y="592"/>
                    </a:lnTo>
                    <a:lnTo>
                      <a:pt x="163" y="613"/>
                    </a:lnTo>
                    <a:lnTo>
                      <a:pt x="104" y="613"/>
                    </a:lnTo>
                    <a:lnTo>
                      <a:pt x="76" y="543"/>
                    </a:lnTo>
                    <a:lnTo>
                      <a:pt x="131" y="519"/>
                    </a:lnTo>
                    <a:lnTo>
                      <a:pt x="63" y="461"/>
                    </a:lnTo>
                    <a:lnTo>
                      <a:pt x="80" y="282"/>
                    </a:lnTo>
                    <a:lnTo>
                      <a:pt x="40" y="268"/>
                    </a:lnTo>
                    <a:lnTo>
                      <a:pt x="0" y="0"/>
                    </a:lnTo>
                    <a:close/>
                  </a:path>
                </a:pathLst>
              </a:custGeom>
              <a:grpFill/>
              <a:ln w="12700">
                <a:noFill/>
                <a:round/>
                <a:headEnd/>
                <a:tailEnd/>
              </a:ln>
            </p:spPr>
            <p:txBody>
              <a:bodyPr/>
              <a:lstStyle/>
              <a:p>
                <a:pPr>
                  <a:defRPr/>
                </a:pPr>
                <a:endParaRPr lang="en-US"/>
              </a:p>
            </p:txBody>
          </p:sp>
          <p:sp>
            <p:nvSpPr>
              <p:cNvPr id="741" name="Freeform 88"/>
              <p:cNvSpPr>
                <a:spLocks noChangeAspect="1"/>
              </p:cNvSpPr>
              <p:nvPr/>
            </p:nvSpPr>
            <p:spPr bwMode="gray">
              <a:xfrm>
                <a:off x="1017556" y="2306497"/>
                <a:ext cx="476350" cy="392650"/>
              </a:xfrm>
              <a:custGeom>
                <a:avLst/>
                <a:gdLst>
                  <a:gd name="T0" fmla="*/ 495 w 552"/>
                  <a:gd name="T1" fmla="*/ 146 h 421"/>
                  <a:gd name="T2" fmla="*/ 417 w 552"/>
                  <a:gd name="T3" fmla="*/ 119 h 421"/>
                  <a:gd name="T4" fmla="*/ 303 w 552"/>
                  <a:gd name="T5" fmla="*/ 196 h 421"/>
                  <a:gd name="T6" fmla="*/ 219 w 552"/>
                  <a:gd name="T7" fmla="*/ 47 h 421"/>
                  <a:gd name="T8" fmla="*/ 169 w 552"/>
                  <a:gd name="T9" fmla="*/ 0 h 421"/>
                  <a:gd name="T10" fmla="*/ 22 w 552"/>
                  <a:gd name="T11" fmla="*/ 32 h 421"/>
                  <a:gd name="T12" fmla="*/ 0 w 552"/>
                  <a:gd name="T13" fmla="*/ 108 h 421"/>
                  <a:gd name="T14" fmla="*/ 25 w 552"/>
                  <a:gd name="T15" fmla="*/ 210 h 421"/>
                  <a:gd name="T16" fmla="*/ 4 w 552"/>
                  <a:gd name="T17" fmla="*/ 216 h 421"/>
                  <a:gd name="T18" fmla="*/ 31 w 552"/>
                  <a:gd name="T19" fmla="*/ 333 h 421"/>
                  <a:gd name="T20" fmla="*/ 67 w 552"/>
                  <a:gd name="T21" fmla="*/ 356 h 421"/>
                  <a:gd name="T22" fmla="*/ 206 w 552"/>
                  <a:gd name="T23" fmla="*/ 338 h 421"/>
                  <a:gd name="T24" fmla="*/ 271 w 552"/>
                  <a:gd name="T25" fmla="*/ 389 h 421"/>
                  <a:gd name="T26" fmla="*/ 301 w 552"/>
                  <a:gd name="T27" fmla="*/ 381 h 421"/>
                  <a:gd name="T28" fmla="*/ 306 w 552"/>
                  <a:gd name="T29" fmla="*/ 421 h 421"/>
                  <a:gd name="T30" fmla="*/ 354 w 552"/>
                  <a:gd name="T31" fmla="*/ 398 h 421"/>
                  <a:gd name="T32" fmla="*/ 362 w 552"/>
                  <a:gd name="T33" fmla="*/ 368 h 421"/>
                  <a:gd name="T34" fmla="*/ 428 w 552"/>
                  <a:gd name="T35" fmla="*/ 381 h 421"/>
                  <a:gd name="T36" fmla="*/ 487 w 552"/>
                  <a:gd name="T37" fmla="*/ 310 h 421"/>
                  <a:gd name="T38" fmla="*/ 537 w 552"/>
                  <a:gd name="T39" fmla="*/ 295 h 421"/>
                  <a:gd name="T40" fmla="*/ 552 w 552"/>
                  <a:gd name="T41" fmla="*/ 201 h 421"/>
                  <a:gd name="T42" fmla="*/ 496 w 552"/>
                  <a:gd name="T43" fmla="*/ 204 h 421"/>
                  <a:gd name="T44" fmla="*/ 495 w 552"/>
                  <a:gd name="T45" fmla="*/ 146 h 421"/>
                  <a:gd name="T46" fmla="*/ 495 w 552"/>
                  <a:gd name="T47" fmla="*/ 146 h 4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2"/>
                  <a:gd name="T73" fmla="*/ 0 h 421"/>
                  <a:gd name="T74" fmla="*/ 552 w 552"/>
                  <a:gd name="T75" fmla="*/ 421 h 4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2" h="421">
                    <a:moveTo>
                      <a:pt x="495" y="146"/>
                    </a:moveTo>
                    <a:lnTo>
                      <a:pt x="417" y="119"/>
                    </a:lnTo>
                    <a:lnTo>
                      <a:pt x="303" y="196"/>
                    </a:lnTo>
                    <a:lnTo>
                      <a:pt x="219" y="47"/>
                    </a:lnTo>
                    <a:lnTo>
                      <a:pt x="169" y="0"/>
                    </a:lnTo>
                    <a:lnTo>
                      <a:pt x="22" y="32"/>
                    </a:lnTo>
                    <a:lnTo>
                      <a:pt x="0" y="108"/>
                    </a:lnTo>
                    <a:lnTo>
                      <a:pt x="25" y="210"/>
                    </a:lnTo>
                    <a:lnTo>
                      <a:pt x="4" y="216"/>
                    </a:lnTo>
                    <a:lnTo>
                      <a:pt x="31" y="333"/>
                    </a:lnTo>
                    <a:lnTo>
                      <a:pt x="67" y="356"/>
                    </a:lnTo>
                    <a:lnTo>
                      <a:pt x="206" y="338"/>
                    </a:lnTo>
                    <a:lnTo>
                      <a:pt x="271" y="389"/>
                    </a:lnTo>
                    <a:lnTo>
                      <a:pt x="301" y="381"/>
                    </a:lnTo>
                    <a:lnTo>
                      <a:pt x="306" y="421"/>
                    </a:lnTo>
                    <a:lnTo>
                      <a:pt x="354" y="398"/>
                    </a:lnTo>
                    <a:lnTo>
                      <a:pt x="362" y="368"/>
                    </a:lnTo>
                    <a:lnTo>
                      <a:pt x="428" y="381"/>
                    </a:lnTo>
                    <a:lnTo>
                      <a:pt x="487" y="310"/>
                    </a:lnTo>
                    <a:lnTo>
                      <a:pt x="537" y="295"/>
                    </a:lnTo>
                    <a:lnTo>
                      <a:pt x="552" y="201"/>
                    </a:lnTo>
                    <a:lnTo>
                      <a:pt x="496" y="204"/>
                    </a:lnTo>
                    <a:lnTo>
                      <a:pt x="495" y="146"/>
                    </a:lnTo>
                    <a:close/>
                  </a:path>
                </a:pathLst>
              </a:custGeom>
              <a:grpFill/>
              <a:ln w="12700">
                <a:noFill/>
                <a:round/>
                <a:headEnd/>
                <a:tailEnd/>
              </a:ln>
            </p:spPr>
            <p:txBody>
              <a:bodyPr/>
              <a:lstStyle/>
              <a:p>
                <a:pPr>
                  <a:defRPr/>
                </a:pPr>
                <a:endParaRPr lang="en-US"/>
              </a:p>
            </p:txBody>
          </p:sp>
          <p:sp>
            <p:nvSpPr>
              <p:cNvPr id="742" name="Freeform 89"/>
              <p:cNvSpPr>
                <a:spLocks noChangeAspect="1"/>
              </p:cNvSpPr>
              <p:nvPr/>
            </p:nvSpPr>
            <p:spPr bwMode="gray">
              <a:xfrm>
                <a:off x="672375" y="2373809"/>
                <a:ext cx="396958" cy="428176"/>
              </a:xfrm>
              <a:custGeom>
                <a:avLst/>
                <a:gdLst>
                  <a:gd name="T0" fmla="*/ 401 w 461"/>
                  <a:gd name="T1" fmla="*/ 36 h 456"/>
                  <a:gd name="T2" fmla="*/ 342 w 461"/>
                  <a:gd name="T3" fmla="*/ 0 h 456"/>
                  <a:gd name="T4" fmla="*/ 316 w 461"/>
                  <a:gd name="T5" fmla="*/ 32 h 456"/>
                  <a:gd name="T6" fmla="*/ 259 w 461"/>
                  <a:gd name="T7" fmla="*/ 3 h 456"/>
                  <a:gd name="T8" fmla="*/ 116 w 461"/>
                  <a:gd name="T9" fmla="*/ 14 h 456"/>
                  <a:gd name="T10" fmla="*/ 78 w 461"/>
                  <a:gd name="T11" fmla="*/ 65 h 456"/>
                  <a:gd name="T12" fmla="*/ 38 w 461"/>
                  <a:gd name="T13" fmla="*/ 55 h 456"/>
                  <a:gd name="T14" fmla="*/ 0 w 461"/>
                  <a:gd name="T15" fmla="*/ 146 h 456"/>
                  <a:gd name="T16" fmla="*/ 175 w 461"/>
                  <a:gd name="T17" fmla="*/ 134 h 456"/>
                  <a:gd name="T18" fmla="*/ 175 w 461"/>
                  <a:gd name="T19" fmla="*/ 190 h 456"/>
                  <a:gd name="T20" fmla="*/ 73 w 461"/>
                  <a:gd name="T21" fmla="*/ 167 h 456"/>
                  <a:gd name="T22" fmla="*/ 73 w 461"/>
                  <a:gd name="T23" fmla="*/ 230 h 456"/>
                  <a:gd name="T24" fmla="*/ 141 w 461"/>
                  <a:gd name="T25" fmla="*/ 228 h 456"/>
                  <a:gd name="T26" fmla="*/ 166 w 461"/>
                  <a:gd name="T27" fmla="*/ 291 h 456"/>
                  <a:gd name="T28" fmla="*/ 26 w 461"/>
                  <a:gd name="T29" fmla="*/ 301 h 456"/>
                  <a:gd name="T30" fmla="*/ 108 w 461"/>
                  <a:gd name="T31" fmla="*/ 354 h 456"/>
                  <a:gd name="T32" fmla="*/ 116 w 461"/>
                  <a:gd name="T33" fmla="*/ 427 h 456"/>
                  <a:gd name="T34" fmla="*/ 181 w 461"/>
                  <a:gd name="T35" fmla="*/ 441 h 456"/>
                  <a:gd name="T36" fmla="*/ 259 w 461"/>
                  <a:gd name="T37" fmla="*/ 392 h 456"/>
                  <a:gd name="T38" fmla="*/ 303 w 461"/>
                  <a:gd name="T39" fmla="*/ 455 h 456"/>
                  <a:gd name="T40" fmla="*/ 344 w 461"/>
                  <a:gd name="T41" fmla="*/ 439 h 456"/>
                  <a:gd name="T42" fmla="*/ 352 w 461"/>
                  <a:gd name="T43" fmla="*/ 456 h 456"/>
                  <a:gd name="T44" fmla="*/ 405 w 461"/>
                  <a:gd name="T45" fmla="*/ 456 h 456"/>
                  <a:gd name="T46" fmla="*/ 405 w 461"/>
                  <a:gd name="T47" fmla="*/ 430 h 456"/>
                  <a:gd name="T48" fmla="*/ 461 w 461"/>
                  <a:gd name="T49" fmla="*/ 384 h 456"/>
                  <a:gd name="T50" fmla="*/ 388 w 461"/>
                  <a:gd name="T51" fmla="*/ 356 h 456"/>
                  <a:gd name="T52" fmla="*/ 362 w 461"/>
                  <a:gd name="T53" fmla="*/ 283 h 456"/>
                  <a:gd name="T54" fmla="*/ 432 w 461"/>
                  <a:gd name="T55" fmla="*/ 263 h 456"/>
                  <a:gd name="T56" fmla="*/ 405 w 461"/>
                  <a:gd name="T57" fmla="*/ 143 h 456"/>
                  <a:gd name="T58" fmla="*/ 426 w 461"/>
                  <a:gd name="T59" fmla="*/ 137 h 456"/>
                  <a:gd name="T60" fmla="*/ 401 w 461"/>
                  <a:gd name="T61" fmla="*/ 36 h 456"/>
                  <a:gd name="T62" fmla="*/ 401 w 461"/>
                  <a:gd name="T63" fmla="*/ 36 h 4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1"/>
                  <a:gd name="T97" fmla="*/ 0 h 456"/>
                  <a:gd name="T98" fmla="*/ 461 w 461"/>
                  <a:gd name="T99" fmla="*/ 456 h 4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1" h="456">
                    <a:moveTo>
                      <a:pt x="401" y="36"/>
                    </a:moveTo>
                    <a:lnTo>
                      <a:pt x="342" y="0"/>
                    </a:lnTo>
                    <a:lnTo>
                      <a:pt x="316" y="32"/>
                    </a:lnTo>
                    <a:lnTo>
                      <a:pt x="259" y="3"/>
                    </a:lnTo>
                    <a:lnTo>
                      <a:pt x="116" y="14"/>
                    </a:lnTo>
                    <a:lnTo>
                      <a:pt x="78" y="65"/>
                    </a:lnTo>
                    <a:lnTo>
                      <a:pt x="38" y="55"/>
                    </a:lnTo>
                    <a:lnTo>
                      <a:pt x="0" y="146"/>
                    </a:lnTo>
                    <a:lnTo>
                      <a:pt x="175" y="134"/>
                    </a:lnTo>
                    <a:lnTo>
                      <a:pt x="175" y="190"/>
                    </a:lnTo>
                    <a:lnTo>
                      <a:pt x="73" y="167"/>
                    </a:lnTo>
                    <a:lnTo>
                      <a:pt x="73" y="230"/>
                    </a:lnTo>
                    <a:lnTo>
                      <a:pt x="141" y="228"/>
                    </a:lnTo>
                    <a:lnTo>
                      <a:pt x="166" y="291"/>
                    </a:lnTo>
                    <a:lnTo>
                      <a:pt x="26" y="301"/>
                    </a:lnTo>
                    <a:lnTo>
                      <a:pt x="108" y="354"/>
                    </a:lnTo>
                    <a:lnTo>
                      <a:pt x="116" y="427"/>
                    </a:lnTo>
                    <a:lnTo>
                      <a:pt x="181" y="441"/>
                    </a:lnTo>
                    <a:lnTo>
                      <a:pt x="259" y="392"/>
                    </a:lnTo>
                    <a:lnTo>
                      <a:pt x="303" y="455"/>
                    </a:lnTo>
                    <a:lnTo>
                      <a:pt x="344" y="439"/>
                    </a:lnTo>
                    <a:lnTo>
                      <a:pt x="352" y="456"/>
                    </a:lnTo>
                    <a:lnTo>
                      <a:pt x="405" y="456"/>
                    </a:lnTo>
                    <a:lnTo>
                      <a:pt x="405" y="430"/>
                    </a:lnTo>
                    <a:lnTo>
                      <a:pt x="461" y="384"/>
                    </a:lnTo>
                    <a:lnTo>
                      <a:pt x="388" y="356"/>
                    </a:lnTo>
                    <a:lnTo>
                      <a:pt x="362" y="283"/>
                    </a:lnTo>
                    <a:lnTo>
                      <a:pt x="432" y="263"/>
                    </a:lnTo>
                    <a:lnTo>
                      <a:pt x="405" y="143"/>
                    </a:lnTo>
                    <a:lnTo>
                      <a:pt x="426" y="137"/>
                    </a:lnTo>
                    <a:lnTo>
                      <a:pt x="401" y="36"/>
                    </a:lnTo>
                    <a:close/>
                  </a:path>
                </a:pathLst>
              </a:custGeom>
              <a:grpFill/>
              <a:ln w="12700">
                <a:noFill/>
                <a:round/>
                <a:headEnd/>
                <a:tailEnd/>
              </a:ln>
            </p:spPr>
            <p:txBody>
              <a:bodyPr/>
              <a:lstStyle/>
              <a:p>
                <a:pPr>
                  <a:defRPr/>
                </a:pPr>
                <a:endParaRPr lang="en-US"/>
              </a:p>
            </p:txBody>
          </p:sp>
          <p:sp>
            <p:nvSpPr>
              <p:cNvPr id="743" name="Freeform 90"/>
              <p:cNvSpPr>
                <a:spLocks noChangeAspect="1"/>
              </p:cNvSpPr>
              <p:nvPr/>
            </p:nvSpPr>
            <p:spPr bwMode="gray">
              <a:xfrm>
                <a:off x="934713" y="2618747"/>
                <a:ext cx="517772" cy="355255"/>
              </a:xfrm>
              <a:custGeom>
                <a:avLst/>
                <a:gdLst>
                  <a:gd name="T0" fmla="*/ 128 w 599"/>
                  <a:gd name="T1" fmla="*/ 0 h 381"/>
                  <a:gd name="T2" fmla="*/ 58 w 599"/>
                  <a:gd name="T3" fmla="*/ 23 h 381"/>
                  <a:gd name="T4" fmla="*/ 84 w 599"/>
                  <a:gd name="T5" fmla="*/ 96 h 381"/>
                  <a:gd name="T6" fmla="*/ 157 w 599"/>
                  <a:gd name="T7" fmla="*/ 124 h 381"/>
                  <a:gd name="T8" fmla="*/ 101 w 599"/>
                  <a:gd name="T9" fmla="*/ 170 h 381"/>
                  <a:gd name="T10" fmla="*/ 101 w 599"/>
                  <a:gd name="T11" fmla="*/ 198 h 381"/>
                  <a:gd name="T12" fmla="*/ 48 w 599"/>
                  <a:gd name="T13" fmla="*/ 198 h 381"/>
                  <a:gd name="T14" fmla="*/ 43 w 599"/>
                  <a:gd name="T15" fmla="*/ 179 h 381"/>
                  <a:gd name="T16" fmla="*/ 0 w 599"/>
                  <a:gd name="T17" fmla="*/ 196 h 381"/>
                  <a:gd name="T18" fmla="*/ 5 w 599"/>
                  <a:gd name="T19" fmla="*/ 202 h 381"/>
                  <a:gd name="T20" fmla="*/ 242 w 599"/>
                  <a:gd name="T21" fmla="*/ 328 h 381"/>
                  <a:gd name="T22" fmla="*/ 364 w 599"/>
                  <a:gd name="T23" fmla="*/ 295 h 381"/>
                  <a:gd name="T24" fmla="*/ 476 w 599"/>
                  <a:gd name="T25" fmla="*/ 363 h 381"/>
                  <a:gd name="T26" fmla="*/ 468 w 599"/>
                  <a:gd name="T27" fmla="*/ 381 h 381"/>
                  <a:gd name="T28" fmla="*/ 576 w 599"/>
                  <a:gd name="T29" fmla="*/ 342 h 381"/>
                  <a:gd name="T30" fmla="*/ 575 w 599"/>
                  <a:gd name="T31" fmla="*/ 227 h 381"/>
                  <a:gd name="T32" fmla="*/ 599 w 599"/>
                  <a:gd name="T33" fmla="*/ 196 h 381"/>
                  <a:gd name="T34" fmla="*/ 575 w 599"/>
                  <a:gd name="T35" fmla="*/ 179 h 381"/>
                  <a:gd name="T36" fmla="*/ 586 w 599"/>
                  <a:gd name="T37" fmla="*/ 141 h 381"/>
                  <a:gd name="T38" fmla="*/ 521 w 599"/>
                  <a:gd name="T39" fmla="*/ 113 h 381"/>
                  <a:gd name="T40" fmla="*/ 565 w 599"/>
                  <a:gd name="T41" fmla="*/ 94 h 381"/>
                  <a:gd name="T42" fmla="*/ 525 w 599"/>
                  <a:gd name="T43" fmla="*/ 50 h 381"/>
                  <a:gd name="T44" fmla="*/ 459 w 599"/>
                  <a:gd name="T45" fmla="*/ 35 h 381"/>
                  <a:gd name="T46" fmla="*/ 451 w 599"/>
                  <a:gd name="T47" fmla="*/ 65 h 381"/>
                  <a:gd name="T48" fmla="*/ 403 w 599"/>
                  <a:gd name="T49" fmla="*/ 86 h 381"/>
                  <a:gd name="T50" fmla="*/ 398 w 599"/>
                  <a:gd name="T51" fmla="*/ 46 h 381"/>
                  <a:gd name="T52" fmla="*/ 368 w 599"/>
                  <a:gd name="T53" fmla="*/ 56 h 381"/>
                  <a:gd name="T54" fmla="*/ 303 w 599"/>
                  <a:gd name="T55" fmla="*/ 5 h 381"/>
                  <a:gd name="T56" fmla="*/ 166 w 599"/>
                  <a:gd name="T57" fmla="*/ 23 h 381"/>
                  <a:gd name="T58" fmla="*/ 128 w 599"/>
                  <a:gd name="T59" fmla="*/ 0 h 381"/>
                  <a:gd name="T60" fmla="*/ 128 w 599"/>
                  <a:gd name="T61" fmla="*/ 0 h 3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381"/>
                  <a:gd name="T95" fmla="*/ 599 w 599"/>
                  <a:gd name="T96" fmla="*/ 381 h 3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381">
                    <a:moveTo>
                      <a:pt x="128" y="0"/>
                    </a:moveTo>
                    <a:lnTo>
                      <a:pt x="58" y="23"/>
                    </a:lnTo>
                    <a:lnTo>
                      <a:pt x="84" y="96"/>
                    </a:lnTo>
                    <a:lnTo>
                      <a:pt x="157" y="124"/>
                    </a:lnTo>
                    <a:lnTo>
                      <a:pt x="101" y="170"/>
                    </a:lnTo>
                    <a:lnTo>
                      <a:pt x="101" y="198"/>
                    </a:lnTo>
                    <a:lnTo>
                      <a:pt x="48" y="198"/>
                    </a:lnTo>
                    <a:lnTo>
                      <a:pt x="43" y="179"/>
                    </a:lnTo>
                    <a:lnTo>
                      <a:pt x="0" y="196"/>
                    </a:lnTo>
                    <a:lnTo>
                      <a:pt x="5" y="202"/>
                    </a:lnTo>
                    <a:lnTo>
                      <a:pt x="242" y="328"/>
                    </a:lnTo>
                    <a:lnTo>
                      <a:pt x="364" y="295"/>
                    </a:lnTo>
                    <a:lnTo>
                      <a:pt x="476" y="363"/>
                    </a:lnTo>
                    <a:lnTo>
                      <a:pt x="468" y="381"/>
                    </a:lnTo>
                    <a:lnTo>
                      <a:pt x="576" y="342"/>
                    </a:lnTo>
                    <a:lnTo>
                      <a:pt x="575" y="227"/>
                    </a:lnTo>
                    <a:lnTo>
                      <a:pt x="599" y="196"/>
                    </a:lnTo>
                    <a:lnTo>
                      <a:pt x="575" y="179"/>
                    </a:lnTo>
                    <a:lnTo>
                      <a:pt x="586" y="141"/>
                    </a:lnTo>
                    <a:lnTo>
                      <a:pt x="521" y="113"/>
                    </a:lnTo>
                    <a:lnTo>
                      <a:pt x="565" y="94"/>
                    </a:lnTo>
                    <a:lnTo>
                      <a:pt x="525" y="50"/>
                    </a:lnTo>
                    <a:lnTo>
                      <a:pt x="459" y="35"/>
                    </a:lnTo>
                    <a:lnTo>
                      <a:pt x="451" y="65"/>
                    </a:lnTo>
                    <a:lnTo>
                      <a:pt x="403" y="86"/>
                    </a:lnTo>
                    <a:lnTo>
                      <a:pt x="398" y="46"/>
                    </a:lnTo>
                    <a:lnTo>
                      <a:pt x="368" y="56"/>
                    </a:lnTo>
                    <a:lnTo>
                      <a:pt x="303" y="5"/>
                    </a:lnTo>
                    <a:lnTo>
                      <a:pt x="166" y="23"/>
                    </a:lnTo>
                    <a:lnTo>
                      <a:pt x="128" y="0"/>
                    </a:lnTo>
                    <a:close/>
                  </a:path>
                </a:pathLst>
              </a:custGeom>
              <a:grpFill/>
              <a:ln w="12700">
                <a:noFill/>
                <a:round/>
                <a:headEnd/>
                <a:tailEnd/>
              </a:ln>
            </p:spPr>
            <p:txBody>
              <a:bodyPr/>
              <a:lstStyle/>
              <a:p>
                <a:pPr>
                  <a:defRPr/>
                </a:pPr>
                <a:endParaRPr lang="en-US"/>
              </a:p>
            </p:txBody>
          </p:sp>
          <p:sp>
            <p:nvSpPr>
              <p:cNvPr id="744" name="Freeform 91"/>
              <p:cNvSpPr>
                <a:spLocks noChangeAspect="1"/>
              </p:cNvSpPr>
              <p:nvPr/>
            </p:nvSpPr>
            <p:spPr bwMode="gray">
              <a:xfrm>
                <a:off x="1383448" y="2418683"/>
                <a:ext cx="371070" cy="467441"/>
              </a:xfrm>
              <a:custGeom>
                <a:avLst/>
                <a:gdLst>
                  <a:gd name="T0" fmla="*/ 110 w 429"/>
                  <a:gd name="T1" fmla="*/ 0 h 500"/>
                  <a:gd name="T2" fmla="*/ 71 w 429"/>
                  <a:gd name="T3" fmla="*/ 28 h 500"/>
                  <a:gd name="T4" fmla="*/ 72 w 429"/>
                  <a:gd name="T5" fmla="*/ 88 h 500"/>
                  <a:gd name="T6" fmla="*/ 128 w 429"/>
                  <a:gd name="T7" fmla="*/ 83 h 500"/>
                  <a:gd name="T8" fmla="*/ 114 w 429"/>
                  <a:gd name="T9" fmla="*/ 179 h 500"/>
                  <a:gd name="T10" fmla="*/ 61 w 429"/>
                  <a:gd name="T11" fmla="*/ 191 h 500"/>
                  <a:gd name="T12" fmla="*/ 4 w 429"/>
                  <a:gd name="T13" fmla="*/ 264 h 500"/>
                  <a:gd name="T14" fmla="*/ 44 w 429"/>
                  <a:gd name="T15" fmla="*/ 308 h 500"/>
                  <a:gd name="T16" fmla="*/ 0 w 429"/>
                  <a:gd name="T17" fmla="*/ 327 h 500"/>
                  <a:gd name="T18" fmla="*/ 63 w 429"/>
                  <a:gd name="T19" fmla="*/ 355 h 500"/>
                  <a:gd name="T20" fmla="*/ 54 w 429"/>
                  <a:gd name="T21" fmla="*/ 393 h 500"/>
                  <a:gd name="T22" fmla="*/ 76 w 429"/>
                  <a:gd name="T23" fmla="*/ 410 h 500"/>
                  <a:gd name="T24" fmla="*/ 54 w 429"/>
                  <a:gd name="T25" fmla="*/ 441 h 500"/>
                  <a:gd name="T26" fmla="*/ 54 w 429"/>
                  <a:gd name="T27" fmla="*/ 500 h 500"/>
                  <a:gd name="T28" fmla="*/ 212 w 429"/>
                  <a:gd name="T29" fmla="*/ 474 h 500"/>
                  <a:gd name="T30" fmla="*/ 285 w 429"/>
                  <a:gd name="T31" fmla="*/ 414 h 500"/>
                  <a:gd name="T32" fmla="*/ 359 w 429"/>
                  <a:gd name="T33" fmla="*/ 441 h 500"/>
                  <a:gd name="T34" fmla="*/ 381 w 429"/>
                  <a:gd name="T35" fmla="*/ 348 h 500"/>
                  <a:gd name="T36" fmla="*/ 424 w 429"/>
                  <a:gd name="T37" fmla="*/ 342 h 500"/>
                  <a:gd name="T38" fmla="*/ 405 w 429"/>
                  <a:gd name="T39" fmla="*/ 211 h 500"/>
                  <a:gd name="T40" fmla="*/ 429 w 429"/>
                  <a:gd name="T41" fmla="*/ 89 h 500"/>
                  <a:gd name="T42" fmla="*/ 370 w 429"/>
                  <a:gd name="T43" fmla="*/ 80 h 500"/>
                  <a:gd name="T44" fmla="*/ 346 w 429"/>
                  <a:gd name="T45" fmla="*/ 100 h 500"/>
                  <a:gd name="T46" fmla="*/ 283 w 429"/>
                  <a:gd name="T47" fmla="*/ 100 h 500"/>
                  <a:gd name="T48" fmla="*/ 259 w 429"/>
                  <a:gd name="T49" fmla="*/ 33 h 500"/>
                  <a:gd name="T50" fmla="*/ 236 w 429"/>
                  <a:gd name="T51" fmla="*/ 39 h 500"/>
                  <a:gd name="T52" fmla="*/ 158 w 429"/>
                  <a:gd name="T53" fmla="*/ 33 h 500"/>
                  <a:gd name="T54" fmla="*/ 110 w 429"/>
                  <a:gd name="T55" fmla="*/ 0 h 500"/>
                  <a:gd name="T56" fmla="*/ 110 w 429"/>
                  <a:gd name="T57" fmla="*/ 0 h 5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9"/>
                  <a:gd name="T88" fmla="*/ 0 h 500"/>
                  <a:gd name="T89" fmla="*/ 429 w 429"/>
                  <a:gd name="T90" fmla="*/ 500 h 5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9" h="500">
                    <a:moveTo>
                      <a:pt x="110" y="0"/>
                    </a:moveTo>
                    <a:lnTo>
                      <a:pt x="71" y="28"/>
                    </a:lnTo>
                    <a:lnTo>
                      <a:pt x="72" y="88"/>
                    </a:lnTo>
                    <a:lnTo>
                      <a:pt x="128" y="83"/>
                    </a:lnTo>
                    <a:lnTo>
                      <a:pt x="114" y="179"/>
                    </a:lnTo>
                    <a:lnTo>
                      <a:pt x="61" y="191"/>
                    </a:lnTo>
                    <a:lnTo>
                      <a:pt x="4" y="264"/>
                    </a:lnTo>
                    <a:lnTo>
                      <a:pt x="44" y="308"/>
                    </a:lnTo>
                    <a:lnTo>
                      <a:pt x="0" y="327"/>
                    </a:lnTo>
                    <a:lnTo>
                      <a:pt x="63" y="355"/>
                    </a:lnTo>
                    <a:lnTo>
                      <a:pt x="54" y="393"/>
                    </a:lnTo>
                    <a:lnTo>
                      <a:pt x="76" y="410"/>
                    </a:lnTo>
                    <a:lnTo>
                      <a:pt x="54" y="441"/>
                    </a:lnTo>
                    <a:lnTo>
                      <a:pt x="54" y="500"/>
                    </a:lnTo>
                    <a:lnTo>
                      <a:pt x="212" y="474"/>
                    </a:lnTo>
                    <a:lnTo>
                      <a:pt x="285" y="414"/>
                    </a:lnTo>
                    <a:lnTo>
                      <a:pt x="359" y="441"/>
                    </a:lnTo>
                    <a:lnTo>
                      <a:pt x="381" y="348"/>
                    </a:lnTo>
                    <a:lnTo>
                      <a:pt x="424" y="342"/>
                    </a:lnTo>
                    <a:lnTo>
                      <a:pt x="405" y="211"/>
                    </a:lnTo>
                    <a:lnTo>
                      <a:pt x="429" y="89"/>
                    </a:lnTo>
                    <a:lnTo>
                      <a:pt x="370" y="80"/>
                    </a:lnTo>
                    <a:lnTo>
                      <a:pt x="346" y="100"/>
                    </a:lnTo>
                    <a:lnTo>
                      <a:pt x="283" y="100"/>
                    </a:lnTo>
                    <a:lnTo>
                      <a:pt x="259" y="33"/>
                    </a:lnTo>
                    <a:lnTo>
                      <a:pt x="236" y="39"/>
                    </a:lnTo>
                    <a:lnTo>
                      <a:pt x="158" y="33"/>
                    </a:lnTo>
                    <a:lnTo>
                      <a:pt x="110" y="0"/>
                    </a:lnTo>
                    <a:close/>
                  </a:path>
                </a:pathLst>
              </a:custGeom>
              <a:grpFill/>
              <a:ln w="12700">
                <a:noFill/>
                <a:round/>
                <a:headEnd/>
                <a:tailEnd/>
              </a:ln>
            </p:spPr>
            <p:txBody>
              <a:bodyPr/>
              <a:lstStyle/>
              <a:p>
                <a:pPr>
                  <a:defRPr/>
                </a:pPr>
                <a:endParaRPr lang="en-US"/>
              </a:p>
            </p:txBody>
          </p:sp>
          <p:sp>
            <p:nvSpPr>
              <p:cNvPr id="745" name="Freeform 92"/>
              <p:cNvSpPr>
                <a:spLocks noChangeAspect="1"/>
              </p:cNvSpPr>
              <p:nvPr/>
            </p:nvSpPr>
            <p:spPr bwMode="gray">
              <a:xfrm>
                <a:off x="1694111" y="2478515"/>
                <a:ext cx="348633" cy="379562"/>
              </a:xfrm>
              <a:custGeom>
                <a:avLst/>
                <a:gdLst>
                  <a:gd name="T0" fmla="*/ 345 w 403"/>
                  <a:gd name="T1" fmla="*/ 0 h 405"/>
                  <a:gd name="T2" fmla="*/ 318 w 403"/>
                  <a:gd name="T3" fmla="*/ 34 h 405"/>
                  <a:gd name="T4" fmla="*/ 208 w 403"/>
                  <a:gd name="T5" fmla="*/ 67 h 405"/>
                  <a:gd name="T6" fmla="*/ 189 w 403"/>
                  <a:gd name="T7" fmla="*/ 49 h 405"/>
                  <a:gd name="T8" fmla="*/ 157 w 403"/>
                  <a:gd name="T9" fmla="*/ 69 h 405"/>
                  <a:gd name="T10" fmla="*/ 137 w 403"/>
                  <a:gd name="T11" fmla="*/ 33 h 405"/>
                  <a:gd name="T12" fmla="*/ 70 w 403"/>
                  <a:gd name="T13" fmla="*/ 25 h 405"/>
                  <a:gd name="T14" fmla="*/ 46 w 403"/>
                  <a:gd name="T15" fmla="*/ 147 h 405"/>
                  <a:gd name="T16" fmla="*/ 65 w 403"/>
                  <a:gd name="T17" fmla="*/ 276 h 405"/>
                  <a:gd name="T18" fmla="*/ 22 w 403"/>
                  <a:gd name="T19" fmla="*/ 282 h 405"/>
                  <a:gd name="T20" fmla="*/ 0 w 403"/>
                  <a:gd name="T21" fmla="*/ 375 h 405"/>
                  <a:gd name="T22" fmla="*/ 178 w 403"/>
                  <a:gd name="T23" fmla="*/ 405 h 405"/>
                  <a:gd name="T24" fmla="*/ 282 w 403"/>
                  <a:gd name="T25" fmla="*/ 397 h 405"/>
                  <a:gd name="T26" fmla="*/ 282 w 403"/>
                  <a:gd name="T27" fmla="*/ 327 h 405"/>
                  <a:gd name="T28" fmla="*/ 304 w 403"/>
                  <a:gd name="T29" fmla="*/ 315 h 405"/>
                  <a:gd name="T30" fmla="*/ 293 w 403"/>
                  <a:gd name="T31" fmla="*/ 261 h 405"/>
                  <a:gd name="T32" fmla="*/ 358 w 403"/>
                  <a:gd name="T33" fmla="*/ 179 h 405"/>
                  <a:gd name="T34" fmla="*/ 358 w 403"/>
                  <a:gd name="T35" fmla="*/ 107 h 405"/>
                  <a:gd name="T36" fmla="*/ 403 w 403"/>
                  <a:gd name="T37" fmla="*/ 103 h 405"/>
                  <a:gd name="T38" fmla="*/ 345 w 403"/>
                  <a:gd name="T39" fmla="*/ 0 h 405"/>
                  <a:gd name="T40" fmla="*/ 345 w 403"/>
                  <a:gd name="T41" fmla="*/ 0 h 4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3"/>
                  <a:gd name="T64" fmla="*/ 0 h 405"/>
                  <a:gd name="T65" fmla="*/ 403 w 403"/>
                  <a:gd name="T66" fmla="*/ 405 h 4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3" h="405">
                    <a:moveTo>
                      <a:pt x="345" y="0"/>
                    </a:moveTo>
                    <a:lnTo>
                      <a:pt x="318" y="34"/>
                    </a:lnTo>
                    <a:lnTo>
                      <a:pt x="208" y="67"/>
                    </a:lnTo>
                    <a:lnTo>
                      <a:pt x="189" y="49"/>
                    </a:lnTo>
                    <a:lnTo>
                      <a:pt x="157" y="69"/>
                    </a:lnTo>
                    <a:lnTo>
                      <a:pt x="137" y="33"/>
                    </a:lnTo>
                    <a:lnTo>
                      <a:pt x="70" y="25"/>
                    </a:lnTo>
                    <a:lnTo>
                      <a:pt x="46" y="147"/>
                    </a:lnTo>
                    <a:lnTo>
                      <a:pt x="65" y="276"/>
                    </a:lnTo>
                    <a:lnTo>
                      <a:pt x="22" y="282"/>
                    </a:lnTo>
                    <a:lnTo>
                      <a:pt x="0" y="375"/>
                    </a:lnTo>
                    <a:lnTo>
                      <a:pt x="178" y="405"/>
                    </a:lnTo>
                    <a:lnTo>
                      <a:pt x="282" y="397"/>
                    </a:lnTo>
                    <a:lnTo>
                      <a:pt x="282" y="327"/>
                    </a:lnTo>
                    <a:lnTo>
                      <a:pt x="304" y="315"/>
                    </a:lnTo>
                    <a:lnTo>
                      <a:pt x="293" y="261"/>
                    </a:lnTo>
                    <a:lnTo>
                      <a:pt x="358" y="179"/>
                    </a:lnTo>
                    <a:lnTo>
                      <a:pt x="358" y="107"/>
                    </a:lnTo>
                    <a:lnTo>
                      <a:pt x="403" y="103"/>
                    </a:lnTo>
                    <a:lnTo>
                      <a:pt x="345" y="0"/>
                    </a:lnTo>
                    <a:close/>
                  </a:path>
                </a:pathLst>
              </a:custGeom>
              <a:grpFill/>
              <a:ln w="12700">
                <a:noFill/>
                <a:round/>
                <a:headEnd/>
                <a:tailEnd/>
              </a:ln>
            </p:spPr>
            <p:txBody>
              <a:bodyPr/>
              <a:lstStyle/>
              <a:p>
                <a:pPr>
                  <a:defRPr/>
                </a:pPr>
                <a:endParaRPr lang="en-US"/>
              </a:p>
            </p:txBody>
          </p:sp>
          <p:sp>
            <p:nvSpPr>
              <p:cNvPr id="746" name="Freeform 93"/>
              <p:cNvSpPr>
                <a:spLocks noChangeAspect="1"/>
              </p:cNvSpPr>
              <p:nvPr/>
            </p:nvSpPr>
            <p:spPr bwMode="gray">
              <a:xfrm>
                <a:off x="1814925" y="2312106"/>
                <a:ext cx="498787" cy="362734"/>
              </a:xfrm>
              <a:custGeom>
                <a:avLst/>
                <a:gdLst>
                  <a:gd name="T0" fmla="*/ 399 w 578"/>
                  <a:gd name="T1" fmla="*/ 0 h 389"/>
                  <a:gd name="T2" fmla="*/ 331 w 578"/>
                  <a:gd name="T3" fmla="*/ 0 h 389"/>
                  <a:gd name="T4" fmla="*/ 219 w 578"/>
                  <a:gd name="T5" fmla="*/ 61 h 389"/>
                  <a:gd name="T6" fmla="*/ 57 w 578"/>
                  <a:gd name="T7" fmla="*/ 38 h 389"/>
                  <a:gd name="T8" fmla="*/ 54 w 578"/>
                  <a:gd name="T9" fmla="*/ 61 h 389"/>
                  <a:gd name="T10" fmla="*/ 16 w 578"/>
                  <a:gd name="T11" fmla="*/ 89 h 389"/>
                  <a:gd name="T12" fmla="*/ 28 w 578"/>
                  <a:gd name="T13" fmla="*/ 182 h 389"/>
                  <a:gd name="T14" fmla="*/ 0 w 578"/>
                  <a:gd name="T15" fmla="*/ 211 h 389"/>
                  <a:gd name="T16" fmla="*/ 14 w 578"/>
                  <a:gd name="T17" fmla="*/ 245 h 389"/>
                  <a:gd name="T18" fmla="*/ 48 w 578"/>
                  <a:gd name="T19" fmla="*/ 234 h 389"/>
                  <a:gd name="T20" fmla="*/ 69 w 578"/>
                  <a:gd name="T21" fmla="*/ 245 h 389"/>
                  <a:gd name="T22" fmla="*/ 177 w 578"/>
                  <a:gd name="T23" fmla="*/ 214 h 389"/>
                  <a:gd name="T24" fmla="*/ 204 w 578"/>
                  <a:gd name="T25" fmla="*/ 182 h 389"/>
                  <a:gd name="T26" fmla="*/ 261 w 578"/>
                  <a:gd name="T27" fmla="*/ 283 h 389"/>
                  <a:gd name="T28" fmla="*/ 288 w 578"/>
                  <a:gd name="T29" fmla="*/ 287 h 389"/>
                  <a:gd name="T30" fmla="*/ 331 w 578"/>
                  <a:gd name="T31" fmla="*/ 237 h 389"/>
                  <a:gd name="T32" fmla="*/ 376 w 578"/>
                  <a:gd name="T33" fmla="*/ 237 h 389"/>
                  <a:gd name="T34" fmla="*/ 441 w 578"/>
                  <a:gd name="T35" fmla="*/ 343 h 389"/>
                  <a:gd name="T36" fmla="*/ 485 w 578"/>
                  <a:gd name="T37" fmla="*/ 336 h 389"/>
                  <a:gd name="T38" fmla="*/ 511 w 578"/>
                  <a:gd name="T39" fmla="*/ 389 h 389"/>
                  <a:gd name="T40" fmla="*/ 543 w 578"/>
                  <a:gd name="T41" fmla="*/ 371 h 389"/>
                  <a:gd name="T42" fmla="*/ 543 w 578"/>
                  <a:gd name="T43" fmla="*/ 328 h 389"/>
                  <a:gd name="T44" fmla="*/ 523 w 578"/>
                  <a:gd name="T45" fmla="*/ 316 h 389"/>
                  <a:gd name="T46" fmla="*/ 578 w 578"/>
                  <a:gd name="T47" fmla="*/ 205 h 389"/>
                  <a:gd name="T48" fmla="*/ 538 w 578"/>
                  <a:gd name="T49" fmla="*/ 146 h 389"/>
                  <a:gd name="T50" fmla="*/ 502 w 578"/>
                  <a:gd name="T51" fmla="*/ 71 h 389"/>
                  <a:gd name="T52" fmla="*/ 413 w 578"/>
                  <a:gd name="T53" fmla="*/ 36 h 389"/>
                  <a:gd name="T54" fmla="*/ 399 w 578"/>
                  <a:gd name="T55" fmla="*/ 0 h 389"/>
                  <a:gd name="T56" fmla="*/ 399 w 578"/>
                  <a:gd name="T57" fmla="*/ 0 h 3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8"/>
                  <a:gd name="T88" fmla="*/ 0 h 389"/>
                  <a:gd name="T89" fmla="*/ 578 w 578"/>
                  <a:gd name="T90" fmla="*/ 389 h 3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8" h="389">
                    <a:moveTo>
                      <a:pt x="399" y="0"/>
                    </a:moveTo>
                    <a:lnTo>
                      <a:pt x="331" y="0"/>
                    </a:lnTo>
                    <a:lnTo>
                      <a:pt x="219" y="61"/>
                    </a:lnTo>
                    <a:lnTo>
                      <a:pt x="57" y="38"/>
                    </a:lnTo>
                    <a:lnTo>
                      <a:pt x="54" y="61"/>
                    </a:lnTo>
                    <a:lnTo>
                      <a:pt x="16" y="89"/>
                    </a:lnTo>
                    <a:lnTo>
                      <a:pt x="28" y="182"/>
                    </a:lnTo>
                    <a:lnTo>
                      <a:pt x="0" y="211"/>
                    </a:lnTo>
                    <a:lnTo>
                      <a:pt x="14" y="245"/>
                    </a:lnTo>
                    <a:lnTo>
                      <a:pt x="48" y="234"/>
                    </a:lnTo>
                    <a:lnTo>
                      <a:pt x="69" y="245"/>
                    </a:lnTo>
                    <a:lnTo>
                      <a:pt x="177" y="214"/>
                    </a:lnTo>
                    <a:lnTo>
                      <a:pt x="204" y="182"/>
                    </a:lnTo>
                    <a:lnTo>
                      <a:pt x="261" y="283"/>
                    </a:lnTo>
                    <a:lnTo>
                      <a:pt x="288" y="287"/>
                    </a:lnTo>
                    <a:lnTo>
                      <a:pt x="331" y="237"/>
                    </a:lnTo>
                    <a:lnTo>
                      <a:pt x="376" y="237"/>
                    </a:lnTo>
                    <a:lnTo>
                      <a:pt x="441" y="343"/>
                    </a:lnTo>
                    <a:lnTo>
                      <a:pt x="485" y="336"/>
                    </a:lnTo>
                    <a:lnTo>
                      <a:pt x="511" y="389"/>
                    </a:lnTo>
                    <a:lnTo>
                      <a:pt x="543" y="371"/>
                    </a:lnTo>
                    <a:lnTo>
                      <a:pt x="543" y="328"/>
                    </a:lnTo>
                    <a:lnTo>
                      <a:pt x="523" y="316"/>
                    </a:lnTo>
                    <a:lnTo>
                      <a:pt x="578" y="205"/>
                    </a:lnTo>
                    <a:lnTo>
                      <a:pt x="538" y="146"/>
                    </a:lnTo>
                    <a:lnTo>
                      <a:pt x="502" y="71"/>
                    </a:lnTo>
                    <a:lnTo>
                      <a:pt x="413" y="36"/>
                    </a:lnTo>
                    <a:lnTo>
                      <a:pt x="399" y="0"/>
                    </a:lnTo>
                    <a:close/>
                  </a:path>
                </a:pathLst>
              </a:custGeom>
              <a:grpFill/>
              <a:ln w="12700">
                <a:noFill/>
                <a:round/>
                <a:headEnd/>
                <a:tailEnd/>
              </a:ln>
            </p:spPr>
            <p:txBody>
              <a:bodyPr/>
              <a:lstStyle/>
              <a:p>
                <a:pPr>
                  <a:defRPr/>
                </a:pPr>
                <a:endParaRPr lang="en-US"/>
              </a:p>
            </p:txBody>
          </p:sp>
          <p:sp>
            <p:nvSpPr>
              <p:cNvPr id="747" name="Freeform 94"/>
              <p:cNvSpPr>
                <a:spLocks noChangeAspect="1"/>
              </p:cNvSpPr>
              <p:nvPr/>
            </p:nvSpPr>
            <p:spPr bwMode="gray">
              <a:xfrm>
                <a:off x="1937464" y="2532738"/>
                <a:ext cx="352085" cy="418827"/>
              </a:xfrm>
              <a:custGeom>
                <a:avLst/>
                <a:gdLst>
                  <a:gd name="T0" fmla="*/ 235 w 408"/>
                  <a:gd name="T1" fmla="*/ 0 h 447"/>
                  <a:gd name="T2" fmla="*/ 190 w 408"/>
                  <a:gd name="T3" fmla="*/ 0 h 447"/>
                  <a:gd name="T4" fmla="*/ 147 w 408"/>
                  <a:gd name="T5" fmla="*/ 50 h 447"/>
                  <a:gd name="T6" fmla="*/ 118 w 408"/>
                  <a:gd name="T7" fmla="*/ 46 h 447"/>
                  <a:gd name="T8" fmla="*/ 76 w 408"/>
                  <a:gd name="T9" fmla="*/ 52 h 447"/>
                  <a:gd name="T10" fmla="*/ 76 w 408"/>
                  <a:gd name="T11" fmla="*/ 122 h 447"/>
                  <a:gd name="T12" fmla="*/ 11 w 408"/>
                  <a:gd name="T13" fmla="*/ 204 h 447"/>
                  <a:gd name="T14" fmla="*/ 22 w 408"/>
                  <a:gd name="T15" fmla="*/ 257 h 447"/>
                  <a:gd name="T16" fmla="*/ 0 w 408"/>
                  <a:gd name="T17" fmla="*/ 272 h 447"/>
                  <a:gd name="T18" fmla="*/ 0 w 408"/>
                  <a:gd name="T19" fmla="*/ 362 h 447"/>
                  <a:gd name="T20" fmla="*/ 63 w 408"/>
                  <a:gd name="T21" fmla="*/ 375 h 447"/>
                  <a:gd name="T22" fmla="*/ 71 w 408"/>
                  <a:gd name="T23" fmla="*/ 405 h 447"/>
                  <a:gd name="T24" fmla="*/ 256 w 408"/>
                  <a:gd name="T25" fmla="*/ 447 h 447"/>
                  <a:gd name="T26" fmla="*/ 249 w 408"/>
                  <a:gd name="T27" fmla="*/ 401 h 447"/>
                  <a:gd name="T28" fmla="*/ 287 w 408"/>
                  <a:gd name="T29" fmla="*/ 407 h 447"/>
                  <a:gd name="T30" fmla="*/ 323 w 408"/>
                  <a:gd name="T31" fmla="*/ 389 h 447"/>
                  <a:gd name="T32" fmla="*/ 369 w 408"/>
                  <a:gd name="T33" fmla="*/ 287 h 447"/>
                  <a:gd name="T34" fmla="*/ 408 w 408"/>
                  <a:gd name="T35" fmla="*/ 266 h 447"/>
                  <a:gd name="T36" fmla="*/ 393 w 408"/>
                  <a:gd name="T37" fmla="*/ 204 h 447"/>
                  <a:gd name="T38" fmla="*/ 407 w 408"/>
                  <a:gd name="T39" fmla="*/ 177 h 447"/>
                  <a:gd name="T40" fmla="*/ 402 w 408"/>
                  <a:gd name="T41" fmla="*/ 134 h 447"/>
                  <a:gd name="T42" fmla="*/ 370 w 408"/>
                  <a:gd name="T43" fmla="*/ 152 h 447"/>
                  <a:gd name="T44" fmla="*/ 344 w 408"/>
                  <a:gd name="T45" fmla="*/ 99 h 447"/>
                  <a:gd name="T46" fmla="*/ 299 w 408"/>
                  <a:gd name="T47" fmla="*/ 106 h 447"/>
                  <a:gd name="T48" fmla="*/ 262 w 408"/>
                  <a:gd name="T49" fmla="*/ 42 h 447"/>
                  <a:gd name="T50" fmla="*/ 235 w 408"/>
                  <a:gd name="T51" fmla="*/ 0 h 447"/>
                  <a:gd name="T52" fmla="*/ 235 w 408"/>
                  <a:gd name="T53" fmla="*/ 0 h 4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8"/>
                  <a:gd name="T82" fmla="*/ 0 h 447"/>
                  <a:gd name="T83" fmla="*/ 408 w 408"/>
                  <a:gd name="T84" fmla="*/ 447 h 4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8" h="447">
                    <a:moveTo>
                      <a:pt x="235" y="0"/>
                    </a:moveTo>
                    <a:lnTo>
                      <a:pt x="190" y="0"/>
                    </a:lnTo>
                    <a:lnTo>
                      <a:pt x="147" y="50"/>
                    </a:lnTo>
                    <a:lnTo>
                      <a:pt x="118" y="46"/>
                    </a:lnTo>
                    <a:lnTo>
                      <a:pt x="76" y="52"/>
                    </a:lnTo>
                    <a:lnTo>
                      <a:pt x="76" y="122"/>
                    </a:lnTo>
                    <a:lnTo>
                      <a:pt x="11" y="204"/>
                    </a:lnTo>
                    <a:lnTo>
                      <a:pt x="22" y="257"/>
                    </a:lnTo>
                    <a:lnTo>
                      <a:pt x="0" y="272"/>
                    </a:lnTo>
                    <a:lnTo>
                      <a:pt x="0" y="362"/>
                    </a:lnTo>
                    <a:lnTo>
                      <a:pt x="63" y="375"/>
                    </a:lnTo>
                    <a:lnTo>
                      <a:pt x="71" y="405"/>
                    </a:lnTo>
                    <a:lnTo>
                      <a:pt x="256" y="447"/>
                    </a:lnTo>
                    <a:lnTo>
                      <a:pt x="249" y="401"/>
                    </a:lnTo>
                    <a:lnTo>
                      <a:pt x="287" y="407"/>
                    </a:lnTo>
                    <a:lnTo>
                      <a:pt x="323" y="389"/>
                    </a:lnTo>
                    <a:lnTo>
                      <a:pt x="369" y="287"/>
                    </a:lnTo>
                    <a:lnTo>
                      <a:pt x="408" y="266"/>
                    </a:lnTo>
                    <a:lnTo>
                      <a:pt x="393" y="204"/>
                    </a:lnTo>
                    <a:lnTo>
                      <a:pt x="407" y="177"/>
                    </a:lnTo>
                    <a:lnTo>
                      <a:pt x="402" y="134"/>
                    </a:lnTo>
                    <a:lnTo>
                      <a:pt x="370" y="152"/>
                    </a:lnTo>
                    <a:lnTo>
                      <a:pt x="344" y="99"/>
                    </a:lnTo>
                    <a:lnTo>
                      <a:pt x="299" y="106"/>
                    </a:lnTo>
                    <a:lnTo>
                      <a:pt x="262" y="42"/>
                    </a:lnTo>
                    <a:lnTo>
                      <a:pt x="235" y="0"/>
                    </a:lnTo>
                    <a:close/>
                  </a:path>
                </a:pathLst>
              </a:custGeom>
              <a:grpFill/>
              <a:ln w="12700">
                <a:noFill/>
                <a:round/>
                <a:headEnd/>
                <a:tailEnd/>
              </a:ln>
            </p:spPr>
            <p:txBody>
              <a:bodyPr/>
              <a:lstStyle/>
              <a:p>
                <a:pPr>
                  <a:defRPr/>
                </a:pPr>
                <a:endParaRPr lang="en-US"/>
              </a:p>
            </p:txBody>
          </p:sp>
          <p:sp>
            <p:nvSpPr>
              <p:cNvPr id="748" name="Freeform 95"/>
              <p:cNvSpPr>
                <a:spLocks noChangeAspect="1"/>
              </p:cNvSpPr>
              <p:nvPr/>
            </p:nvSpPr>
            <p:spPr bwMode="gray">
              <a:xfrm>
                <a:off x="2267112" y="2317716"/>
                <a:ext cx="352085" cy="452482"/>
              </a:xfrm>
              <a:custGeom>
                <a:avLst/>
                <a:gdLst>
                  <a:gd name="T0" fmla="*/ 243 w 407"/>
                  <a:gd name="T1" fmla="*/ 0 h 485"/>
                  <a:gd name="T2" fmla="*/ 175 w 407"/>
                  <a:gd name="T3" fmla="*/ 107 h 485"/>
                  <a:gd name="T4" fmla="*/ 131 w 407"/>
                  <a:gd name="T5" fmla="*/ 76 h 485"/>
                  <a:gd name="T6" fmla="*/ 15 w 407"/>
                  <a:gd name="T7" fmla="*/ 139 h 485"/>
                  <a:gd name="T8" fmla="*/ 53 w 407"/>
                  <a:gd name="T9" fmla="*/ 200 h 485"/>
                  <a:gd name="T10" fmla="*/ 0 w 407"/>
                  <a:gd name="T11" fmla="*/ 309 h 485"/>
                  <a:gd name="T12" fmla="*/ 19 w 407"/>
                  <a:gd name="T13" fmla="*/ 324 h 485"/>
                  <a:gd name="T14" fmla="*/ 19 w 407"/>
                  <a:gd name="T15" fmla="*/ 364 h 485"/>
                  <a:gd name="T16" fmla="*/ 23 w 407"/>
                  <a:gd name="T17" fmla="*/ 407 h 485"/>
                  <a:gd name="T18" fmla="*/ 81 w 407"/>
                  <a:gd name="T19" fmla="*/ 407 h 485"/>
                  <a:gd name="T20" fmla="*/ 148 w 407"/>
                  <a:gd name="T21" fmla="*/ 485 h 485"/>
                  <a:gd name="T22" fmla="*/ 222 w 407"/>
                  <a:gd name="T23" fmla="*/ 466 h 485"/>
                  <a:gd name="T24" fmla="*/ 350 w 407"/>
                  <a:gd name="T25" fmla="*/ 418 h 485"/>
                  <a:gd name="T26" fmla="*/ 399 w 407"/>
                  <a:gd name="T27" fmla="*/ 326 h 485"/>
                  <a:gd name="T28" fmla="*/ 407 w 407"/>
                  <a:gd name="T29" fmla="*/ 259 h 485"/>
                  <a:gd name="T30" fmla="*/ 341 w 407"/>
                  <a:gd name="T31" fmla="*/ 227 h 485"/>
                  <a:gd name="T32" fmla="*/ 303 w 407"/>
                  <a:gd name="T33" fmla="*/ 152 h 485"/>
                  <a:gd name="T34" fmla="*/ 266 w 407"/>
                  <a:gd name="T35" fmla="*/ 131 h 485"/>
                  <a:gd name="T36" fmla="*/ 283 w 407"/>
                  <a:gd name="T37" fmla="*/ 99 h 485"/>
                  <a:gd name="T38" fmla="*/ 243 w 407"/>
                  <a:gd name="T39" fmla="*/ 0 h 485"/>
                  <a:gd name="T40" fmla="*/ 243 w 407"/>
                  <a:gd name="T41" fmla="*/ 0 h 4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7"/>
                  <a:gd name="T64" fmla="*/ 0 h 485"/>
                  <a:gd name="T65" fmla="*/ 407 w 407"/>
                  <a:gd name="T66" fmla="*/ 485 h 4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7" h="485">
                    <a:moveTo>
                      <a:pt x="243" y="0"/>
                    </a:moveTo>
                    <a:lnTo>
                      <a:pt x="175" y="107"/>
                    </a:lnTo>
                    <a:lnTo>
                      <a:pt x="131" y="76"/>
                    </a:lnTo>
                    <a:lnTo>
                      <a:pt x="15" y="139"/>
                    </a:lnTo>
                    <a:lnTo>
                      <a:pt x="53" y="200"/>
                    </a:lnTo>
                    <a:lnTo>
                      <a:pt x="0" y="309"/>
                    </a:lnTo>
                    <a:lnTo>
                      <a:pt x="19" y="324"/>
                    </a:lnTo>
                    <a:lnTo>
                      <a:pt x="19" y="364"/>
                    </a:lnTo>
                    <a:lnTo>
                      <a:pt x="23" y="407"/>
                    </a:lnTo>
                    <a:lnTo>
                      <a:pt x="81" y="407"/>
                    </a:lnTo>
                    <a:lnTo>
                      <a:pt x="148" y="485"/>
                    </a:lnTo>
                    <a:lnTo>
                      <a:pt x="222" y="466"/>
                    </a:lnTo>
                    <a:lnTo>
                      <a:pt x="350" y="418"/>
                    </a:lnTo>
                    <a:lnTo>
                      <a:pt x="399" y="326"/>
                    </a:lnTo>
                    <a:lnTo>
                      <a:pt x="407" y="259"/>
                    </a:lnTo>
                    <a:lnTo>
                      <a:pt x="341" y="227"/>
                    </a:lnTo>
                    <a:lnTo>
                      <a:pt x="303" y="152"/>
                    </a:lnTo>
                    <a:lnTo>
                      <a:pt x="266" y="131"/>
                    </a:lnTo>
                    <a:lnTo>
                      <a:pt x="283" y="99"/>
                    </a:lnTo>
                    <a:lnTo>
                      <a:pt x="243" y="0"/>
                    </a:lnTo>
                    <a:close/>
                  </a:path>
                </a:pathLst>
              </a:custGeom>
              <a:grpFill/>
              <a:ln w="12700">
                <a:noFill/>
                <a:round/>
                <a:headEnd/>
                <a:tailEnd/>
              </a:ln>
            </p:spPr>
            <p:txBody>
              <a:bodyPr/>
              <a:lstStyle/>
              <a:p>
                <a:pPr>
                  <a:defRPr/>
                </a:pPr>
                <a:endParaRPr lang="en-US"/>
              </a:p>
            </p:txBody>
          </p:sp>
          <p:sp>
            <p:nvSpPr>
              <p:cNvPr id="749" name="Freeform 96"/>
              <p:cNvSpPr>
                <a:spLocks noChangeAspect="1"/>
              </p:cNvSpPr>
              <p:nvPr/>
            </p:nvSpPr>
            <p:spPr bwMode="gray">
              <a:xfrm>
                <a:off x="2507013" y="2188702"/>
                <a:ext cx="264064" cy="138362"/>
              </a:xfrm>
              <a:custGeom>
                <a:avLst/>
                <a:gdLst>
                  <a:gd name="T0" fmla="*/ 308 w 308"/>
                  <a:gd name="T1" fmla="*/ 72 h 148"/>
                  <a:gd name="T2" fmla="*/ 195 w 308"/>
                  <a:gd name="T3" fmla="*/ 15 h 148"/>
                  <a:gd name="T4" fmla="*/ 64 w 308"/>
                  <a:gd name="T5" fmla="*/ 24 h 148"/>
                  <a:gd name="T6" fmla="*/ 42 w 308"/>
                  <a:gd name="T7" fmla="*/ 2 h 148"/>
                  <a:gd name="T8" fmla="*/ 21 w 308"/>
                  <a:gd name="T9" fmla="*/ 0 h 148"/>
                  <a:gd name="T10" fmla="*/ 0 w 308"/>
                  <a:gd name="T11" fmla="*/ 70 h 148"/>
                  <a:gd name="T12" fmla="*/ 159 w 308"/>
                  <a:gd name="T13" fmla="*/ 116 h 148"/>
                  <a:gd name="T14" fmla="*/ 188 w 308"/>
                  <a:gd name="T15" fmla="*/ 148 h 148"/>
                  <a:gd name="T16" fmla="*/ 306 w 308"/>
                  <a:gd name="T17" fmla="*/ 102 h 148"/>
                  <a:gd name="T18" fmla="*/ 308 w 308"/>
                  <a:gd name="T19" fmla="*/ 72 h 148"/>
                  <a:gd name="T20" fmla="*/ 308 w 308"/>
                  <a:gd name="T21" fmla="*/ 72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8"/>
                  <a:gd name="T34" fmla="*/ 0 h 148"/>
                  <a:gd name="T35" fmla="*/ 308 w 308"/>
                  <a:gd name="T36" fmla="*/ 148 h 1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8" h="148">
                    <a:moveTo>
                      <a:pt x="308" y="72"/>
                    </a:moveTo>
                    <a:lnTo>
                      <a:pt x="195" y="15"/>
                    </a:lnTo>
                    <a:lnTo>
                      <a:pt x="64" y="24"/>
                    </a:lnTo>
                    <a:lnTo>
                      <a:pt x="42" y="2"/>
                    </a:lnTo>
                    <a:lnTo>
                      <a:pt x="21" y="0"/>
                    </a:lnTo>
                    <a:lnTo>
                      <a:pt x="0" y="70"/>
                    </a:lnTo>
                    <a:lnTo>
                      <a:pt x="159" y="116"/>
                    </a:lnTo>
                    <a:lnTo>
                      <a:pt x="188" y="148"/>
                    </a:lnTo>
                    <a:lnTo>
                      <a:pt x="306" y="102"/>
                    </a:lnTo>
                    <a:lnTo>
                      <a:pt x="308" y="72"/>
                    </a:lnTo>
                    <a:close/>
                  </a:path>
                </a:pathLst>
              </a:custGeom>
              <a:grpFill/>
              <a:ln w="12700">
                <a:noFill/>
                <a:round/>
                <a:headEnd/>
                <a:tailEnd/>
              </a:ln>
            </p:spPr>
            <p:txBody>
              <a:bodyPr/>
              <a:lstStyle/>
              <a:p>
                <a:pPr>
                  <a:defRPr/>
                </a:pPr>
                <a:endParaRPr lang="en-US"/>
              </a:p>
            </p:txBody>
          </p:sp>
          <p:sp>
            <p:nvSpPr>
              <p:cNvPr id="750" name="Freeform 97"/>
              <p:cNvSpPr>
                <a:spLocks noChangeAspect="1"/>
              </p:cNvSpPr>
              <p:nvPr/>
            </p:nvSpPr>
            <p:spPr bwMode="gray">
              <a:xfrm>
                <a:off x="2456962" y="2250404"/>
                <a:ext cx="229545" cy="293553"/>
              </a:xfrm>
              <a:custGeom>
                <a:avLst/>
                <a:gdLst>
                  <a:gd name="T0" fmla="*/ 59 w 266"/>
                  <a:gd name="T1" fmla="*/ 0 h 313"/>
                  <a:gd name="T2" fmla="*/ 0 w 266"/>
                  <a:gd name="T3" fmla="*/ 39 h 313"/>
                  <a:gd name="T4" fmla="*/ 22 w 266"/>
                  <a:gd name="T5" fmla="*/ 76 h 313"/>
                  <a:gd name="T6" fmla="*/ 62 w 266"/>
                  <a:gd name="T7" fmla="*/ 170 h 313"/>
                  <a:gd name="T8" fmla="*/ 45 w 266"/>
                  <a:gd name="T9" fmla="*/ 202 h 313"/>
                  <a:gd name="T10" fmla="*/ 85 w 266"/>
                  <a:gd name="T11" fmla="*/ 223 h 313"/>
                  <a:gd name="T12" fmla="*/ 120 w 266"/>
                  <a:gd name="T13" fmla="*/ 301 h 313"/>
                  <a:gd name="T14" fmla="*/ 152 w 266"/>
                  <a:gd name="T15" fmla="*/ 313 h 313"/>
                  <a:gd name="T16" fmla="*/ 207 w 266"/>
                  <a:gd name="T17" fmla="*/ 172 h 313"/>
                  <a:gd name="T18" fmla="*/ 266 w 266"/>
                  <a:gd name="T19" fmla="*/ 170 h 313"/>
                  <a:gd name="T20" fmla="*/ 219 w 266"/>
                  <a:gd name="T21" fmla="*/ 106 h 313"/>
                  <a:gd name="T22" fmla="*/ 244 w 266"/>
                  <a:gd name="T23" fmla="*/ 81 h 313"/>
                  <a:gd name="T24" fmla="*/ 215 w 266"/>
                  <a:gd name="T25" fmla="*/ 49 h 313"/>
                  <a:gd name="T26" fmla="*/ 59 w 266"/>
                  <a:gd name="T27" fmla="*/ 0 h 313"/>
                  <a:gd name="T28" fmla="*/ 59 w 266"/>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313"/>
                  <a:gd name="T47" fmla="*/ 266 w 266"/>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313">
                    <a:moveTo>
                      <a:pt x="59" y="0"/>
                    </a:moveTo>
                    <a:lnTo>
                      <a:pt x="0" y="39"/>
                    </a:lnTo>
                    <a:lnTo>
                      <a:pt x="22" y="76"/>
                    </a:lnTo>
                    <a:lnTo>
                      <a:pt x="62" y="170"/>
                    </a:lnTo>
                    <a:lnTo>
                      <a:pt x="45" y="202"/>
                    </a:lnTo>
                    <a:lnTo>
                      <a:pt x="85" y="223"/>
                    </a:lnTo>
                    <a:lnTo>
                      <a:pt x="120" y="301"/>
                    </a:lnTo>
                    <a:lnTo>
                      <a:pt x="152" y="313"/>
                    </a:lnTo>
                    <a:lnTo>
                      <a:pt x="207" y="172"/>
                    </a:lnTo>
                    <a:lnTo>
                      <a:pt x="266" y="170"/>
                    </a:lnTo>
                    <a:lnTo>
                      <a:pt x="219" y="106"/>
                    </a:lnTo>
                    <a:lnTo>
                      <a:pt x="244" y="81"/>
                    </a:lnTo>
                    <a:lnTo>
                      <a:pt x="215" y="49"/>
                    </a:lnTo>
                    <a:lnTo>
                      <a:pt x="59" y="0"/>
                    </a:lnTo>
                    <a:close/>
                  </a:path>
                </a:pathLst>
              </a:custGeom>
              <a:grpFill/>
              <a:ln w="12700">
                <a:noFill/>
                <a:round/>
                <a:headEnd/>
                <a:tailEnd/>
              </a:ln>
            </p:spPr>
            <p:txBody>
              <a:bodyPr/>
              <a:lstStyle/>
              <a:p>
                <a:pPr>
                  <a:defRPr/>
                </a:pPr>
                <a:endParaRPr lang="en-US"/>
              </a:p>
            </p:txBody>
          </p:sp>
          <p:sp>
            <p:nvSpPr>
              <p:cNvPr id="751" name="Freeform 98"/>
              <p:cNvSpPr>
                <a:spLocks noChangeAspect="1"/>
              </p:cNvSpPr>
              <p:nvPr/>
            </p:nvSpPr>
            <p:spPr bwMode="gray">
              <a:xfrm>
                <a:off x="2734833" y="2237316"/>
                <a:ext cx="305485" cy="459962"/>
              </a:xfrm>
              <a:custGeom>
                <a:avLst/>
                <a:gdLst>
                  <a:gd name="T0" fmla="*/ 43 w 354"/>
                  <a:gd name="T1" fmla="*/ 19 h 490"/>
                  <a:gd name="T2" fmla="*/ 41 w 354"/>
                  <a:gd name="T3" fmla="*/ 49 h 490"/>
                  <a:gd name="T4" fmla="*/ 52 w 354"/>
                  <a:gd name="T5" fmla="*/ 139 h 490"/>
                  <a:gd name="T6" fmla="*/ 47 w 354"/>
                  <a:gd name="T7" fmla="*/ 193 h 490"/>
                  <a:gd name="T8" fmla="*/ 35 w 354"/>
                  <a:gd name="T9" fmla="*/ 287 h 490"/>
                  <a:gd name="T10" fmla="*/ 0 w 354"/>
                  <a:gd name="T11" fmla="*/ 395 h 490"/>
                  <a:gd name="T12" fmla="*/ 29 w 354"/>
                  <a:gd name="T13" fmla="*/ 444 h 490"/>
                  <a:gd name="T14" fmla="*/ 3 w 354"/>
                  <a:gd name="T15" fmla="*/ 490 h 490"/>
                  <a:gd name="T16" fmla="*/ 167 w 354"/>
                  <a:gd name="T17" fmla="*/ 459 h 490"/>
                  <a:gd name="T18" fmla="*/ 198 w 354"/>
                  <a:gd name="T19" fmla="*/ 376 h 490"/>
                  <a:gd name="T20" fmla="*/ 238 w 354"/>
                  <a:gd name="T21" fmla="*/ 350 h 490"/>
                  <a:gd name="T22" fmla="*/ 319 w 354"/>
                  <a:gd name="T23" fmla="*/ 350 h 490"/>
                  <a:gd name="T24" fmla="*/ 319 w 354"/>
                  <a:gd name="T25" fmla="*/ 287 h 490"/>
                  <a:gd name="T26" fmla="*/ 354 w 354"/>
                  <a:gd name="T27" fmla="*/ 247 h 490"/>
                  <a:gd name="T28" fmla="*/ 316 w 354"/>
                  <a:gd name="T29" fmla="*/ 161 h 490"/>
                  <a:gd name="T30" fmla="*/ 348 w 354"/>
                  <a:gd name="T31" fmla="*/ 139 h 490"/>
                  <a:gd name="T32" fmla="*/ 339 w 354"/>
                  <a:gd name="T33" fmla="*/ 125 h 490"/>
                  <a:gd name="T34" fmla="*/ 249 w 354"/>
                  <a:gd name="T35" fmla="*/ 67 h 490"/>
                  <a:gd name="T36" fmla="*/ 205 w 354"/>
                  <a:gd name="T37" fmla="*/ 0 h 490"/>
                  <a:gd name="T38" fmla="*/ 105 w 354"/>
                  <a:gd name="T39" fmla="*/ 25 h 490"/>
                  <a:gd name="T40" fmla="*/ 43 w 354"/>
                  <a:gd name="T41" fmla="*/ 19 h 490"/>
                  <a:gd name="T42" fmla="*/ 43 w 354"/>
                  <a:gd name="T43" fmla="*/ 19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4"/>
                  <a:gd name="T67" fmla="*/ 0 h 490"/>
                  <a:gd name="T68" fmla="*/ 354 w 354"/>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4" h="490">
                    <a:moveTo>
                      <a:pt x="43" y="19"/>
                    </a:moveTo>
                    <a:lnTo>
                      <a:pt x="41" y="49"/>
                    </a:lnTo>
                    <a:lnTo>
                      <a:pt x="52" y="139"/>
                    </a:lnTo>
                    <a:lnTo>
                      <a:pt x="47" y="193"/>
                    </a:lnTo>
                    <a:lnTo>
                      <a:pt x="35" y="287"/>
                    </a:lnTo>
                    <a:lnTo>
                      <a:pt x="0" y="395"/>
                    </a:lnTo>
                    <a:lnTo>
                      <a:pt x="29" y="444"/>
                    </a:lnTo>
                    <a:lnTo>
                      <a:pt x="3" y="490"/>
                    </a:lnTo>
                    <a:lnTo>
                      <a:pt x="167" y="459"/>
                    </a:lnTo>
                    <a:lnTo>
                      <a:pt x="198" y="376"/>
                    </a:lnTo>
                    <a:lnTo>
                      <a:pt x="238" y="350"/>
                    </a:lnTo>
                    <a:lnTo>
                      <a:pt x="319" y="350"/>
                    </a:lnTo>
                    <a:lnTo>
                      <a:pt x="319" y="287"/>
                    </a:lnTo>
                    <a:lnTo>
                      <a:pt x="354" y="247"/>
                    </a:lnTo>
                    <a:lnTo>
                      <a:pt x="316" y="161"/>
                    </a:lnTo>
                    <a:lnTo>
                      <a:pt x="348" y="139"/>
                    </a:lnTo>
                    <a:lnTo>
                      <a:pt x="339" y="125"/>
                    </a:lnTo>
                    <a:lnTo>
                      <a:pt x="249" y="67"/>
                    </a:lnTo>
                    <a:lnTo>
                      <a:pt x="205" y="0"/>
                    </a:lnTo>
                    <a:lnTo>
                      <a:pt x="105" y="25"/>
                    </a:lnTo>
                    <a:lnTo>
                      <a:pt x="43" y="19"/>
                    </a:lnTo>
                    <a:close/>
                  </a:path>
                </a:pathLst>
              </a:custGeom>
              <a:grpFill/>
              <a:ln w="12700">
                <a:noFill/>
                <a:round/>
                <a:headEnd/>
                <a:tailEnd/>
              </a:ln>
            </p:spPr>
            <p:txBody>
              <a:bodyPr/>
              <a:lstStyle/>
              <a:p>
                <a:pPr>
                  <a:defRPr/>
                </a:pPr>
                <a:endParaRPr lang="en-US"/>
              </a:p>
            </p:txBody>
          </p:sp>
          <p:sp>
            <p:nvSpPr>
              <p:cNvPr id="752" name="Freeform 99"/>
              <p:cNvSpPr>
                <a:spLocks noChangeAspect="1"/>
              </p:cNvSpPr>
              <p:nvPr/>
            </p:nvSpPr>
            <p:spPr bwMode="gray">
              <a:xfrm>
                <a:off x="3737584" y="3433964"/>
                <a:ext cx="381425" cy="325339"/>
              </a:xfrm>
              <a:custGeom>
                <a:avLst/>
                <a:gdLst>
                  <a:gd name="T0" fmla="*/ 136 w 441"/>
                  <a:gd name="T1" fmla="*/ 51 h 347"/>
                  <a:gd name="T2" fmla="*/ 139 w 441"/>
                  <a:gd name="T3" fmla="*/ 93 h 347"/>
                  <a:gd name="T4" fmla="*/ 6 w 441"/>
                  <a:gd name="T5" fmla="*/ 152 h 347"/>
                  <a:gd name="T6" fmla="*/ 0 w 441"/>
                  <a:gd name="T7" fmla="*/ 245 h 347"/>
                  <a:gd name="T8" fmla="*/ 63 w 441"/>
                  <a:gd name="T9" fmla="*/ 324 h 347"/>
                  <a:gd name="T10" fmla="*/ 184 w 441"/>
                  <a:gd name="T11" fmla="*/ 347 h 347"/>
                  <a:gd name="T12" fmla="*/ 245 w 441"/>
                  <a:gd name="T13" fmla="*/ 244 h 347"/>
                  <a:gd name="T14" fmla="*/ 309 w 441"/>
                  <a:gd name="T15" fmla="*/ 341 h 347"/>
                  <a:gd name="T16" fmla="*/ 347 w 441"/>
                  <a:gd name="T17" fmla="*/ 330 h 347"/>
                  <a:gd name="T18" fmla="*/ 441 w 441"/>
                  <a:gd name="T19" fmla="*/ 228 h 347"/>
                  <a:gd name="T20" fmla="*/ 403 w 441"/>
                  <a:gd name="T21" fmla="*/ 162 h 347"/>
                  <a:gd name="T22" fmla="*/ 347 w 441"/>
                  <a:gd name="T23" fmla="*/ 148 h 347"/>
                  <a:gd name="T24" fmla="*/ 315 w 441"/>
                  <a:gd name="T25" fmla="*/ 0 h 347"/>
                  <a:gd name="T26" fmla="*/ 136 w 441"/>
                  <a:gd name="T27" fmla="*/ 51 h 347"/>
                  <a:gd name="T28" fmla="*/ 136 w 441"/>
                  <a:gd name="T29" fmla="*/ 51 h 3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347"/>
                  <a:gd name="T47" fmla="*/ 441 w 441"/>
                  <a:gd name="T48" fmla="*/ 347 h 3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347">
                    <a:moveTo>
                      <a:pt x="136" y="51"/>
                    </a:moveTo>
                    <a:lnTo>
                      <a:pt x="139" y="93"/>
                    </a:lnTo>
                    <a:lnTo>
                      <a:pt x="6" y="152"/>
                    </a:lnTo>
                    <a:lnTo>
                      <a:pt x="0" y="245"/>
                    </a:lnTo>
                    <a:lnTo>
                      <a:pt x="63" y="324"/>
                    </a:lnTo>
                    <a:lnTo>
                      <a:pt x="184" y="347"/>
                    </a:lnTo>
                    <a:lnTo>
                      <a:pt x="245" y="244"/>
                    </a:lnTo>
                    <a:lnTo>
                      <a:pt x="309" y="341"/>
                    </a:lnTo>
                    <a:lnTo>
                      <a:pt x="347" y="330"/>
                    </a:lnTo>
                    <a:lnTo>
                      <a:pt x="441" y="228"/>
                    </a:lnTo>
                    <a:lnTo>
                      <a:pt x="403" y="162"/>
                    </a:lnTo>
                    <a:lnTo>
                      <a:pt x="347" y="148"/>
                    </a:lnTo>
                    <a:lnTo>
                      <a:pt x="315" y="0"/>
                    </a:lnTo>
                    <a:lnTo>
                      <a:pt x="136" y="51"/>
                    </a:lnTo>
                    <a:close/>
                  </a:path>
                </a:pathLst>
              </a:custGeom>
              <a:grpFill/>
              <a:ln w="12700">
                <a:noFill/>
                <a:round/>
                <a:headEnd/>
                <a:tailEnd/>
              </a:ln>
            </p:spPr>
            <p:txBody>
              <a:bodyPr/>
              <a:lstStyle/>
              <a:p>
                <a:pPr>
                  <a:defRPr/>
                </a:pPr>
                <a:endParaRPr lang="en-US"/>
              </a:p>
            </p:txBody>
          </p:sp>
          <p:sp>
            <p:nvSpPr>
              <p:cNvPr id="753" name="Freeform 100"/>
              <p:cNvSpPr>
                <a:spLocks noChangeAspect="1"/>
              </p:cNvSpPr>
              <p:nvPr/>
            </p:nvSpPr>
            <p:spPr bwMode="gray">
              <a:xfrm>
                <a:off x="3010978" y="2424292"/>
                <a:ext cx="412492" cy="345906"/>
              </a:xfrm>
              <a:custGeom>
                <a:avLst/>
                <a:gdLst>
                  <a:gd name="T0" fmla="*/ 35 w 478"/>
                  <a:gd name="T1" fmla="*/ 50 h 371"/>
                  <a:gd name="T2" fmla="*/ 0 w 478"/>
                  <a:gd name="T3" fmla="*/ 84 h 371"/>
                  <a:gd name="T4" fmla="*/ 0 w 478"/>
                  <a:gd name="T5" fmla="*/ 151 h 371"/>
                  <a:gd name="T6" fmla="*/ 49 w 478"/>
                  <a:gd name="T7" fmla="*/ 174 h 371"/>
                  <a:gd name="T8" fmla="*/ 87 w 478"/>
                  <a:gd name="T9" fmla="*/ 278 h 371"/>
                  <a:gd name="T10" fmla="*/ 113 w 478"/>
                  <a:gd name="T11" fmla="*/ 257 h 371"/>
                  <a:gd name="T12" fmla="*/ 163 w 478"/>
                  <a:gd name="T13" fmla="*/ 348 h 371"/>
                  <a:gd name="T14" fmla="*/ 240 w 478"/>
                  <a:gd name="T15" fmla="*/ 371 h 371"/>
                  <a:gd name="T16" fmla="*/ 438 w 478"/>
                  <a:gd name="T17" fmla="*/ 312 h 371"/>
                  <a:gd name="T18" fmla="*/ 478 w 478"/>
                  <a:gd name="T19" fmla="*/ 278 h 371"/>
                  <a:gd name="T20" fmla="*/ 478 w 478"/>
                  <a:gd name="T21" fmla="*/ 210 h 371"/>
                  <a:gd name="T22" fmla="*/ 415 w 478"/>
                  <a:gd name="T23" fmla="*/ 113 h 371"/>
                  <a:gd name="T24" fmla="*/ 415 w 478"/>
                  <a:gd name="T25" fmla="*/ 73 h 371"/>
                  <a:gd name="T26" fmla="*/ 330 w 478"/>
                  <a:gd name="T27" fmla="*/ 55 h 371"/>
                  <a:gd name="T28" fmla="*/ 300 w 478"/>
                  <a:gd name="T29" fmla="*/ 0 h 371"/>
                  <a:gd name="T30" fmla="*/ 210 w 478"/>
                  <a:gd name="T31" fmla="*/ 0 h 371"/>
                  <a:gd name="T32" fmla="*/ 155 w 478"/>
                  <a:gd name="T33" fmla="*/ 81 h 371"/>
                  <a:gd name="T34" fmla="*/ 92 w 478"/>
                  <a:gd name="T35" fmla="*/ 81 h 371"/>
                  <a:gd name="T36" fmla="*/ 35 w 478"/>
                  <a:gd name="T37" fmla="*/ 50 h 371"/>
                  <a:gd name="T38" fmla="*/ 35 w 478"/>
                  <a:gd name="T39" fmla="*/ 50 h 3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8"/>
                  <a:gd name="T61" fmla="*/ 0 h 371"/>
                  <a:gd name="T62" fmla="*/ 478 w 478"/>
                  <a:gd name="T63" fmla="*/ 371 h 3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8" h="371">
                    <a:moveTo>
                      <a:pt x="35" y="50"/>
                    </a:moveTo>
                    <a:lnTo>
                      <a:pt x="0" y="84"/>
                    </a:lnTo>
                    <a:lnTo>
                      <a:pt x="0" y="151"/>
                    </a:lnTo>
                    <a:lnTo>
                      <a:pt x="49" y="174"/>
                    </a:lnTo>
                    <a:lnTo>
                      <a:pt x="87" y="278"/>
                    </a:lnTo>
                    <a:lnTo>
                      <a:pt x="113" y="257"/>
                    </a:lnTo>
                    <a:lnTo>
                      <a:pt x="163" y="348"/>
                    </a:lnTo>
                    <a:lnTo>
                      <a:pt x="240" y="371"/>
                    </a:lnTo>
                    <a:lnTo>
                      <a:pt x="438" y="312"/>
                    </a:lnTo>
                    <a:lnTo>
                      <a:pt x="478" y="278"/>
                    </a:lnTo>
                    <a:lnTo>
                      <a:pt x="478" y="210"/>
                    </a:lnTo>
                    <a:lnTo>
                      <a:pt x="415" y="113"/>
                    </a:lnTo>
                    <a:lnTo>
                      <a:pt x="415" y="73"/>
                    </a:lnTo>
                    <a:lnTo>
                      <a:pt x="330" y="55"/>
                    </a:lnTo>
                    <a:lnTo>
                      <a:pt x="300" y="0"/>
                    </a:lnTo>
                    <a:lnTo>
                      <a:pt x="210" y="0"/>
                    </a:lnTo>
                    <a:lnTo>
                      <a:pt x="155" y="81"/>
                    </a:lnTo>
                    <a:lnTo>
                      <a:pt x="92" y="81"/>
                    </a:lnTo>
                    <a:lnTo>
                      <a:pt x="35" y="50"/>
                    </a:lnTo>
                    <a:close/>
                  </a:path>
                </a:pathLst>
              </a:custGeom>
              <a:grpFill/>
              <a:ln w="12700">
                <a:noFill/>
                <a:round/>
                <a:headEnd/>
                <a:tailEnd/>
              </a:ln>
            </p:spPr>
            <p:txBody>
              <a:bodyPr/>
              <a:lstStyle/>
              <a:p>
                <a:pPr>
                  <a:defRPr/>
                </a:pPr>
                <a:endParaRPr lang="en-US"/>
              </a:p>
            </p:txBody>
          </p:sp>
          <p:sp>
            <p:nvSpPr>
              <p:cNvPr id="754" name="Freeform 101"/>
              <p:cNvSpPr>
                <a:spLocks noChangeAspect="1"/>
              </p:cNvSpPr>
              <p:nvPr/>
            </p:nvSpPr>
            <p:spPr bwMode="gray">
              <a:xfrm>
                <a:off x="2588131" y="2411204"/>
                <a:ext cx="189850" cy="211283"/>
              </a:xfrm>
              <a:custGeom>
                <a:avLst/>
                <a:gdLst>
                  <a:gd name="T0" fmla="*/ 119 w 219"/>
                  <a:gd name="T1" fmla="*/ 3 h 227"/>
                  <a:gd name="T2" fmla="*/ 113 w 219"/>
                  <a:gd name="T3" fmla="*/ 0 h 227"/>
                  <a:gd name="T4" fmla="*/ 55 w 219"/>
                  <a:gd name="T5" fmla="*/ 0 h 227"/>
                  <a:gd name="T6" fmla="*/ 0 w 219"/>
                  <a:gd name="T7" fmla="*/ 143 h 227"/>
                  <a:gd name="T8" fmla="*/ 34 w 219"/>
                  <a:gd name="T9" fmla="*/ 160 h 227"/>
                  <a:gd name="T10" fmla="*/ 26 w 219"/>
                  <a:gd name="T11" fmla="*/ 227 h 227"/>
                  <a:gd name="T12" fmla="*/ 169 w 219"/>
                  <a:gd name="T13" fmla="*/ 211 h 227"/>
                  <a:gd name="T14" fmla="*/ 204 w 219"/>
                  <a:gd name="T15" fmla="*/ 99 h 227"/>
                  <a:gd name="T16" fmla="*/ 219 w 219"/>
                  <a:gd name="T17" fmla="*/ 9 h 227"/>
                  <a:gd name="T18" fmla="*/ 119 w 219"/>
                  <a:gd name="T19" fmla="*/ 3 h 227"/>
                  <a:gd name="T20" fmla="*/ 119 w 219"/>
                  <a:gd name="T21" fmla="*/ 3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9"/>
                  <a:gd name="T34" fmla="*/ 0 h 227"/>
                  <a:gd name="T35" fmla="*/ 219 w 219"/>
                  <a:gd name="T36" fmla="*/ 227 h 2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9" h="227">
                    <a:moveTo>
                      <a:pt x="119" y="3"/>
                    </a:moveTo>
                    <a:lnTo>
                      <a:pt x="113" y="0"/>
                    </a:lnTo>
                    <a:lnTo>
                      <a:pt x="55" y="0"/>
                    </a:lnTo>
                    <a:lnTo>
                      <a:pt x="0" y="143"/>
                    </a:lnTo>
                    <a:lnTo>
                      <a:pt x="34" y="160"/>
                    </a:lnTo>
                    <a:lnTo>
                      <a:pt x="26" y="227"/>
                    </a:lnTo>
                    <a:lnTo>
                      <a:pt x="169" y="211"/>
                    </a:lnTo>
                    <a:lnTo>
                      <a:pt x="204" y="99"/>
                    </a:lnTo>
                    <a:lnTo>
                      <a:pt x="219" y="9"/>
                    </a:lnTo>
                    <a:lnTo>
                      <a:pt x="119" y="3"/>
                    </a:lnTo>
                    <a:close/>
                  </a:path>
                </a:pathLst>
              </a:custGeom>
              <a:grpFill/>
              <a:ln w="12700">
                <a:noFill/>
                <a:round/>
                <a:headEnd/>
                <a:tailEnd/>
              </a:ln>
            </p:spPr>
            <p:txBody>
              <a:bodyPr/>
              <a:lstStyle/>
              <a:p>
                <a:pPr>
                  <a:defRPr/>
                </a:pPr>
                <a:endParaRPr lang="en-US"/>
              </a:p>
            </p:txBody>
          </p:sp>
          <p:sp>
            <p:nvSpPr>
              <p:cNvPr id="755" name="Freeform 102"/>
              <p:cNvSpPr>
                <a:spLocks noChangeAspect="1"/>
              </p:cNvSpPr>
              <p:nvPr/>
            </p:nvSpPr>
            <p:spPr bwMode="gray">
              <a:xfrm>
                <a:off x="2467317" y="2607529"/>
                <a:ext cx="471172" cy="370213"/>
              </a:xfrm>
              <a:custGeom>
                <a:avLst/>
                <a:gdLst>
                  <a:gd name="T0" fmla="*/ 167 w 546"/>
                  <a:gd name="T1" fmla="*/ 16 h 396"/>
                  <a:gd name="T2" fmla="*/ 114 w 546"/>
                  <a:gd name="T3" fmla="*/ 108 h 396"/>
                  <a:gd name="T4" fmla="*/ 0 w 546"/>
                  <a:gd name="T5" fmla="*/ 154 h 396"/>
                  <a:gd name="T6" fmla="*/ 22 w 546"/>
                  <a:gd name="T7" fmla="*/ 239 h 396"/>
                  <a:gd name="T8" fmla="*/ 76 w 546"/>
                  <a:gd name="T9" fmla="*/ 280 h 396"/>
                  <a:gd name="T10" fmla="*/ 87 w 546"/>
                  <a:gd name="T11" fmla="*/ 312 h 396"/>
                  <a:gd name="T12" fmla="*/ 196 w 546"/>
                  <a:gd name="T13" fmla="*/ 312 h 396"/>
                  <a:gd name="T14" fmla="*/ 255 w 546"/>
                  <a:gd name="T15" fmla="*/ 335 h 396"/>
                  <a:gd name="T16" fmla="*/ 324 w 546"/>
                  <a:gd name="T17" fmla="*/ 342 h 396"/>
                  <a:gd name="T18" fmla="*/ 398 w 546"/>
                  <a:gd name="T19" fmla="*/ 396 h 396"/>
                  <a:gd name="T20" fmla="*/ 499 w 546"/>
                  <a:gd name="T21" fmla="*/ 358 h 396"/>
                  <a:gd name="T22" fmla="*/ 445 w 546"/>
                  <a:gd name="T23" fmla="*/ 276 h 396"/>
                  <a:gd name="T24" fmla="*/ 512 w 546"/>
                  <a:gd name="T25" fmla="*/ 251 h 396"/>
                  <a:gd name="T26" fmla="*/ 495 w 546"/>
                  <a:gd name="T27" fmla="*/ 213 h 396"/>
                  <a:gd name="T28" fmla="*/ 546 w 546"/>
                  <a:gd name="T29" fmla="*/ 140 h 396"/>
                  <a:gd name="T30" fmla="*/ 477 w 546"/>
                  <a:gd name="T31" fmla="*/ 64 h 396"/>
                  <a:gd name="T32" fmla="*/ 315 w 546"/>
                  <a:gd name="T33" fmla="*/ 95 h 396"/>
                  <a:gd name="T34" fmla="*/ 339 w 546"/>
                  <a:gd name="T35" fmla="*/ 49 h 396"/>
                  <a:gd name="T36" fmla="*/ 315 w 546"/>
                  <a:gd name="T37" fmla="*/ 0 h 396"/>
                  <a:gd name="T38" fmla="*/ 167 w 546"/>
                  <a:gd name="T39" fmla="*/ 16 h 396"/>
                  <a:gd name="T40" fmla="*/ 167 w 546"/>
                  <a:gd name="T41" fmla="*/ 1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6"/>
                  <a:gd name="T64" fmla="*/ 0 h 396"/>
                  <a:gd name="T65" fmla="*/ 546 w 546"/>
                  <a:gd name="T66" fmla="*/ 396 h 3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6" h="396">
                    <a:moveTo>
                      <a:pt x="167" y="16"/>
                    </a:moveTo>
                    <a:lnTo>
                      <a:pt x="114" y="108"/>
                    </a:lnTo>
                    <a:lnTo>
                      <a:pt x="0" y="154"/>
                    </a:lnTo>
                    <a:lnTo>
                      <a:pt x="22" y="239"/>
                    </a:lnTo>
                    <a:lnTo>
                      <a:pt x="76" y="280"/>
                    </a:lnTo>
                    <a:lnTo>
                      <a:pt x="87" y="312"/>
                    </a:lnTo>
                    <a:lnTo>
                      <a:pt x="196" y="312"/>
                    </a:lnTo>
                    <a:lnTo>
                      <a:pt x="255" y="335"/>
                    </a:lnTo>
                    <a:lnTo>
                      <a:pt x="324" y="342"/>
                    </a:lnTo>
                    <a:lnTo>
                      <a:pt x="398" y="396"/>
                    </a:lnTo>
                    <a:lnTo>
                      <a:pt x="499" y="358"/>
                    </a:lnTo>
                    <a:lnTo>
                      <a:pt x="445" y="276"/>
                    </a:lnTo>
                    <a:lnTo>
                      <a:pt x="512" y="251"/>
                    </a:lnTo>
                    <a:lnTo>
                      <a:pt x="495" y="213"/>
                    </a:lnTo>
                    <a:lnTo>
                      <a:pt x="546" y="140"/>
                    </a:lnTo>
                    <a:lnTo>
                      <a:pt x="477" y="64"/>
                    </a:lnTo>
                    <a:lnTo>
                      <a:pt x="315" y="95"/>
                    </a:lnTo>
                    <a:lnTo>
                      <a:pt x="339" y="49"/>
                    </a:lnTo>
                    <a:lnTo>
                      <a:pt x="315" y="0"/>
                    </a:lnTo>
                    <a:lnTo>
                      <a:pt x="167" y="16"/>
                    </a:lnTo>
                    <a:close/>
                  </a:path>
                </a:pathLst>
              </a:custGeom>
              <a:grpFill/>
              <a:ln w="12700">
                <a:noFill/>
                <a:round/>
                <a:headEnd/>
                <a:tailEnd/>
              </a:ln>
            </p:spPr>
            <p:txBody>
              <a:bodyPr/>
              <a:lstStyle/>
              <a:p>
                <a:pPr>
                  <a:defRPr/>
                </a:pPr>
                <a:endParaRPr lang="en-US"/>
              </a:p>
            </p:txBody>
          </p:sp>
          <p:sp>
            <p:nvSpPr>
              <p:cNvPr id="756" name="Freeform 103"/>
              <p:cNvSpPr>
                <a:spLocks noChangeAspect="1"/>
              </p:cNvSpPr>
              <p:nvPr/>
            </p:nvSpPr>
            <p:spPr bwMode="gray">
              <a:xfrm>
                <a:off x="2850468" y="2564524"/>
                <a:ext cx="431476" cy="480529"/>
              </a:xfrm>
              <a:custGeom>
                <a:avLst/>
                <a:gdLst>
                  <a:gd name="T0" fmla="*/ 184 w 500"/>
                  <a:gd name="T1" fmla="*/ 0 h 513"/>
                  <a:gd name="T2" fmla="*/ 103 w 500"/>
                  <a:gd name="T3" fmla="*/ 0 h 513"/>
                  <a:gd name="T4" fmla="*/ 63 w 500"/>
                  <a:gd name="T5" fmla="*/ 26 h 513"/>
                  <a:gd name="T6" fmla="*/ 32 w 500"/>
                  <a:gd name="T7" fmla="*/ 109 h 513"/>
                  <a:gd name="T8" fmla="*/ 101 w 500"/>
                  <a:gd name="T9" fmla="*/ 185 h 513"/>
                  <a:gd name="T10" fmla="*/ 50 w 500"/>
                  <a:gd name="T11" fmla="*/ 258 h 513"/>
                  <a:gd name="T12" fmla="*/ 67 w 500"/>
                  <a:gd name="T13" fmla="*/ 296 h 513"/>
                  <a:gd name="T14" fmla="*/ 0 w 500"/>
                  <a:gd name="T15" fmla="*/ 321 h 513"/>
                  <a:gd name="T16" fmla="*/ 54 w 500"/>
                  <a:gd name="T17" fmla="*/ 403 h 513"/>
                  <a:gd name="T18" fmla="*/ 108 w 500"/>
                  <a:gd name="T19" fmla="*/ 403 h 513"/>
                  <a:gd name="T20" fmla="*/ 160 w 500"/>
                  <a:gd name="T21" fmla="*/ 437 h 513"/>
                  <a:gd name="T22" fmla="*/ 238 w 500"/>
                  <a:gd name="T23" fmla="*/ 410 h 513"/>
                  <a:gd name="T24" fmla="*/ 327 w 500"/>
                  <a:gd name="T25" fmla="*/ 477 h 513"/>
                  <a:gd name="T26" fmla="*/ 352 w 500"/>
                  <a:gd name="T27" fmla="*/ 465 h 513"/>
                  <a:gd name="T28" fmla="*/ 400 w 500"/>
                  <a:gd name="T29" fmla="*/ 513 h 513"/>
                  <a:gd name="T30" fmla="*/ 420 w 500"/>
                  <a:gd name="T31" fmla="*/ 498 h 513"/>
                  <a:gd name="T32" fmla="*/ 420 w 500"/>
                  <a:gd name="T33" fmla="*/ 468 h 513"/>
                  <a:gd name="T34" fmla="*/ 443 w 500"/>
                  <a:gd name="T35" fmla="*/ 456 h 513"/>
                  <a:gd name="T36" fmla="*/ 429 w 500"/>
                  <a:gd name="T37" fmla="*/ 412 h 513"/>
                  <a:gd name="T38" fmla="*/ 500 w 500"/>
                  <a:gd name="T39" fmla="*/ 287 h 513"/>
                  <a:gd name="T40" fmla="*/ 479 w 500"/>
                  <a:gd name="T41" fmla="*/ 243 h 513"/>
                  <a:gd name="T42" fmla="*/ 488 w 500"/>
                  <a:gd name="T43" fmla="*/ 199 h 513"/>
                  <a:gd name="T44" fmla="*/ 429 w 500"/>
                  <a:gd name="T45" fmla="*/ 220 h 513"/>
                  <a:gd name="T46" fmla="*/ 344 w 500"/>
                  <a:gd name="T47" fmla="*/ 193 h 513"/>
                  <a:gd name="T48" fmla="*/ 298 w 500"/>
                  <a:gd name="T49" fmla="*/ 106 h 513"/>
                  <a:gd name="T50" fmla="*/ 271 w 500"/>
                  <a:gd name="T51" fmla="*/ 127 h 513"/>
                  <a:gd name="T52" fmla="*/ 230 w 500"/>
                  <a:gd name="T53" fmla="*/ 18 h 513"/>
                  <a:gd name="T54" fmla="*/ 184 w 500"/>
                  <a:gd name="T55" fmla="*/ 0 h 513"/>
                  <a:gd name="T56" fmla="*/ 184 w 500"/>
                  <a:gd name="T57" fmla="*/ 0 h 5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513"/>
                  <a:gd name="T89" fmla="*/ 500 w 500"/>
                  <a:gd name="T90" fmla="*/ 513 h 5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513">
                    <a:moveTo>
                      <a:pt x="184" y="0"/>
                    </a:moveTo>
                    <a:lnTo>
                      <a:pt x="103" y="0"/>
                    </a:lnTo>
                    <a:lnTo>
                      <a:pt x="63" y="26"/>
                    </a:lnTo>
                    <a:lnTo>
                      <a:pt x="32" y="109"/>
                    </a:lnTo>
                    <a:lnTo>
                      <a:pt x="101" y="185"/>
                    </a:lnTo>
                    <a:lnTo>
                      <a:pt x="50" y="258"/>
                    </a:lnTo>
                    <a:lnTo>
                      <a:pt x="67" y="296"/>
                    </a:lnTo>
                    <a:lnTo>
                      <a:pt x="0" y="321"/>
                    </a:lnTo>
                    <a:lnTo>
                      <a:pt x="54" y="403"/>
                    </a:lnTo>
                    <a:lnTo>
                      <a:pt x="108" y="403"/>
                    </a:lnTo>
                    <a:lnTo>
                      <a:pt x="160" y="437"/>
                    </a:lnTo>
                    <a:lnTo>
                      <a:pt x="238" y="410"/>
                    </a:lnTo>
                    <a:lnTo>
                      <a:pt x="327" y="477"/>
                    </a:lnTo>
                    <a:lnTo>
                      <a:pt x="352" y="465"/>
                    </a:lnTo>
                    <a:lnTo>
                      <a:pt x="400" y="513"/>
                    </a:lnTo>
                    <a:lnTo>
                      <a:pt x="420" y="498"/>
                    </a:lnTo>
                    <a:lnTo>
                      <a:pt x="420" y="468"/>
                    </a:lnTo>
                    <a:lnTo>
                      <a:pt x="443" y="456"/>
                    </a:lnTo>
                    <a:lnTo>
                      <a:pt x="429" y="412"/>
                    </a:lnTo>
                    <a:lnTo>
                      <a:pt x="500" y="287"/>
                    </a:lnTo>
                    <a:lnTo>
                      <a:pt x="479" y="243"/>
                    </a:lnTo>
                    <a:lnTo>
                      <a:pt x="488" y="199"/>
                    </a:lnTo>
                    <a:lnTo>
                      <a:pt x="429" y="220"/>
                    </a:lnTo>
                    <a:lnTo>
                      <a:pt x="344" y="193"/>
                    </a:lnTo>
                    <a:lnTo>
                      <a:pt x="298" y="106"/>
                    </a:lnTo>
                    <a:lnTo>
                      <a:pt x="271" y="127"/>
                    </a:lnTo>
                    <a:lnTo>
                      <a:pt x="230" y="18"/>
                    </a:lnTo>
                    <a:lnTo>
                      <a:pt x="184" y="0"/>
                    </a:lnTo>
                    <a:close/>
                  </a:path>
                </a:pathLst>
              </a:custGeom>
              <a:grpFill/>
              <a:ln w="12700">
                <a:noFill/>
                <a:round/>
                <a:headEnd/>
                <a:tailEnd/>
              </a:ln>
            </p:spPr>
            <p:txBody>
              <a:bodyPr/>
              <a:lstStyle/>
              <a:p>
                <a:pPr>
                  <a:defRPr/>
                </a:pPr>
                <a:endParaRPr lang="en-US"/>
              </a:p>
            </p:txBody>
          </p:sp>
          <p:sp>
            <p:nvSpPr>
              <p:cNvPr id="757" name="Freeform 104"/>
              <p:cNvSpPr>
                <a:spLocks noChangeAspect="1"/>
              </p:cNvSpPr>
              <p:nvPr/>
            </p:nvSpPr>
            <p:spPr bwMode="gray">
              <a:xfrm>
                <a:off x="3368240" y="2413074"/>
                <a:ext cx="322744" cy="493617"/>
              </a:xfrm>
              <a:custGeom>
                <a:avLst/>
                <a:gdLst>
                  <a:gd name="T0" fmla="*/ 114 w 374"/>
                  <a:gd name="T1" fmla="*/ 0 h 528"/>
                  <a:gd name="T2" fmla="*/ 46 w 374"/>
                  <a:gd name="T3" fmla="*/ 18 h 528"/>
                  <a:gd name="T4" fmla="*/ 50 w 374"/>
                  <a:gd name="T5" fmla="*/ 71 h 528"/>
                  <a:gd name="T6" fmla="*/ 0 w 374"/>
                  <a:gd name="T7" fmla="*/ 85 h 528"/>
                  <a:gd name="T8" fmla="*/ 0 w 374"/>
                  <a:gd name="T9" fmla="*/ 126 h 528"/>
                  <a:gd name="T10" fmla="*/ 63 w 374"/>
                  <a:gd name="T11" fmla="*/ 227 h 528"/>
                  <a:gd name="T12" fmla="*/ 63 w 374"/>
                  <a:gd name="T13" fmla="*/ 290 h 528"/>
                  <a:gd name="T14" fmla="*/ 21 w 374"/>
                  <a:gd name="T15" fmla="*/ 328 h 528"/>
                  <a:gd name="T16" fmla="*/ 90 w 374"/>
                  <a:gd name="T17" fmla="*/ 376 h 528"/>
                  <a:gd name="T18" fmla="*/ 128 w 374"/>
                  <a:gd name="T19" fmla="*/ 485 h 528"/>
                  <a:gd name="T20" fmla="*/ 210 w 374"/>
                  <a:gd name="T21" fmla="*/ 503 h 528"/>
                  <a:gd name="T22" fmla="*/ 217 w 374"/>
                  <a:gd name="T23" fmla="*/ 528 h 528"/>
                  <a:gd name="T24" fmla="*/ 248 w 374"/>
                  <a:gd name="T25" fmla="*/ 528 h 528"/>
                  <a:gd name="T26" fmla="*/ 271 w 374"/>
                  <a:gd name="T27" fmla="*/ 494 h 528"/>
                  <a:gd name="T28" fmla="*/ 313 w 374"/>
                  <a:gd name="T29" fmla="*/ 494 h 528"/>
                  <a:gd name="T30" fmla="*/ 351 w 374"/>
                  <a:gd name="T31" fmla="*/ 468 h 528"/>
                  <a:gd name="T32" fmla="*/ 351 w 374"/>
                  <a:gd name="T33" fmla="*/ 423 h 528"/>
                  <a:gd name="T34" fmla="*/ 374 w 374"/>
                  <a:gd name="T35" fmla="*/ 345 h 528"/>
                  <a:gd name="T36" fmla="*/ 369 w 374"/>
                  <a:gd name="T37" fmla="*/ 294 h 528"/>
                  <a:gd name="T38" fmla="*/ 327 w 374"/>
                  <a:gd name="T39" fmla="*/ 272 h 528"/>
                  <a:gd name="T40" fmla="*/ 329 w 374"/>
                  <a:gd name="T41" fmla="*/ 204 h 528"/>
                  <a:gd name="T42" fmla="*/ 287 w 374"/>
                  <a:gd name="T43" fmla="*/ 163 h 528"/>
                  <a:gd name="T44" fmla="*/ 259 w 374"/>
                  <a:gd name="T45" fmla="*/ 163 h 528"/>
                  <a:gd name="T46" fmla="*/ 257 w 374"/>
                  <a:gd name="T47" fmla="*/ 125 h 528"/>
                  <a:gd name="T48" fmla="*/ 225 w 374"/>
                  <a:gd name="T49" fmla="*/ 76 h 528"/>
                  <a:gd name="T50" fmla="*/ 114 w 374"/>
                  <a:gd name="T51" fmla="*/ 32 h 528"/>
                  <a:gd name="T52" fmla="*/ 114 w 374"/>
                  <a:gd name="T53" fmla="*/ 0 h 528"/>
                  <a:gd name="T54" fmla="*/ 114 w 374"/>
                  <a:gd name="T55" fmla="*/ 0 h 5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4"/>
                  <a:gd name="T85" fmla="*/ 0 h 528"/>
                  <a:gd name="T86" fmla="*/ 374 w 374"/>
                  <a:gd name="T87" fmla="*/ 528 h 5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4" h="528">
                    <a:moveTo>
                      <a:pt x="114" y="0"/>
                    </a:moveTo>
                    <a:lnTo>
                      <a:pt x="46" y="18"/>
                    </a:lnTo>
                    <a:lnTo>
                      <a:pt x="50" y="71"/>
                    </a:lnTo>
                    <a:lnTo>
                      <a:pt x="0" y="85"/>
                    </a:lnTo>
                    <a:lnTo>
                      <a:pt x="0" y="126"/>
                    </a:lnTo>
                    <a:lnTo>
                      <a:pt x="63" y="227"/>
                    </a:lnTo>
                    <a:lnTo>
                      <a:pt x="63" y="290"/>
                    </a:lnTo>
                    <a:lnTo>
                      <a:pt x="21" y="328"/>
                    </a:lnTo>
                    <a:lnTo>
                      <a:pt x="90" y="376"/>
                    </a:lnTo>
                    <a:lnTo>
                      <a:pt x="128" y="485"/>
                    </a:lnTo>
                    <a:lnTo>
                      <a:pt x="210" y="503"/>
                    </a:lnTo>
                    <a:lnTo>
                      <a:pt x="217" y="528"/>
                    </a:lnTo>
                    <a:lnTo>
                      <a:pt x="248" y="528"/>
                    </a:lnTo>
                    <a:lnTo>
                      <a:pt x="271" y="494"/>
                    </a:lnTo>
                    <a:lnTo>
                      <a:pt x="313" y="494"/>
                    </a:lnTo>
                    <a:lnTo>
                      <a:pt x="351" y="468"/>
                    </a:lnTo>
                    <a:lnTo>
                      <a:pt x="351" y="423"/>
                    </a:lnTo>
                    <a:lnTo>
                      <a:pt x="374" y="345"/>
                    </a:lnTo>
                    <a:lnTo>
                      <a:pt x="369" y="294"/>
                    </a:lnTo>
                    <a:lnTo>
                      <a:pt x="327" y="272"/>
                    </a:lnTo>
                    <a:lnTo>
                      <a:pt x="329" y="204"/>
                    </a:lnTo>
                    <a:lnTo>
                      <a:pt x="287" y="163"/>
                    </a:lnTo>
                    <a:lnTo>
                      <a:pt x="259" y="163"/>
                    </a:lnTo>
                    <a:lnTo>
                      <a:pt x="257" y="125"/>
                    </a:lnTo>
                    <a:lnTo>
                      <a:pt x="225" y="76"/>
                    </a:lnTo>
                    <a:lnTo>
                      <a:pt x="114" y="32"/>
                    </a:lnTo>
                    <a:lnTo>
                      <a:pt x="114" y="0"/>
                    </a:lnTo>
                    <a:close/>
                  </a:path>
                </a:pathLst>
              </a:custGeom>
              <a:grpFill/>
              <a:ln w="12700">
                <a:noFill/>
                <a:round/>
                <a:headEnd/>
                <a:tailEnd/>
              </a:ln>
            </p:spPr>
            <p:txBody>
              <a:bodyPr/>
              <a:lstStyle/>
              <a:p>
                <a:pPr>
                  <a:defRPr/>
                </a:pPr>
                <a:endParaRPr lang="en-US"/>
              </a:p>
            </p:txBody>
          </p:sp>
          <p:sp>
            <p:nvSpPr>
              <p:cNvPr id="758" name="Freeform 105"/>
              <p:cNvSpPr>
                <a:spLocks noChangeAspect="1"/>
              </p:cNvSpPr>
              <p:nvPr/>
            </p:nvSpPr>
            <p:spPr bwMode="gray">
              <a:xfrm>
                <a:off x="3221538" y="2715975"/>
                <a:ext cx="403862" cy="512315"/>
              </a:xfrm>
              <a:custGeom>
                <a:avLst/>
                <a:gdLst>
                  <a:gd name="T0" fmla="*/ 191 w 468"/>
                  <a:gd name="T1" fmla="*/ 0 h 547"/>
                  <a:gd name="T2" fmla="*/ 58 w 468"/>
                  <a:gd name="T3" fmla="*/ 38 h 547"/>
                  <a:gd name="T4" fmla="*/ 50 w 468"/>
                  <a:gd name="T5" fmla="*/ 82 h 547"/>
                  <a:gd name="T6" fmla="*/ 70 w 468"/>
                  <a:gd name="T7" fmla="*/ 128 h 547"/>
                  <a:gd name="T8" fmla="*/ 0 w 468"/>
                  <a:gd name="T9" fmla="*/ 251 h 547"/>
                  <a:gd name="T10" fmla="*/ 14 w 468"/>
                  <a:gd name="T11" fmla="*/ 295 h 547"/>
                  <a:gd name="T12" fmla="*/ 14 w 468"/>
                  <a:gd name="T13" fmla="*/ 377 h 547"/>
                  <a:gd name="T14" fmla="*/ 44 w 468"/>
                  <a:gd name="T15" fmla="*/ 438 h 547"/>
                  <a:gd name="T16" fmla="*/ 146 w 468"/>
                  <a:gd name="T17" fmla="*/ 483 h 547"/>
                  <a:gd name="T18" fmla="*/ 207 w 468"/>
                  <a:gd name="T19" fmla="*/ 547 h 547"/>
                  <a:gd name="T20" fmla="*/ 398 w 468"/>
                  <a:gd name="T21" fmla="*/ 498 h 547"/>
                  <a:gd name="T22" fmla="*/ 463 w 468"/>
                  <a:gd name="T23" fmla="*/ 418 h 547"/>
                  <a:gd name="T24" fmla="*/ 468 w 468"/>
                  <a:gd name="T25" fmla="*/ 337 h 547"/>
                  <a:gd name="T26" fmla="*/ 429 w 468"/>
                  <a:gd name="T27" fmla="*/ 276 h 547"/>
                  <a:gd name="T28" fmla="*/ 457 w 468"/>
                  <a:gd name="T29" fmla="*/ 225 h 547"/>
                  <a:gd name="T30" fmla="*/ 429 w 468"/>
                  <a:gd name="T31" fmla="*/ 184 h 547"/>
                  <a:gd name="T32" fmla="*/ 418 w 468"/>
                  <a:gd name="T33" fmla="*/ 199 h 547"/>
                  <a:gd name="T34" fmla="*/ 387 w 468"/>
                  <a:gd name="T35" fmla="*/ 199 h 547"/>
                  <a:gd name="T36" fmla="*/ 383 w 468"/>
                  <a:gd name="T37" fmla="*/ 179 h 547"/>
                  <a:gd name="T38" fmla="*/ 298 w 468"/>
                  <a:gd name="T39" fmla="*/ 160 h 547"/>
                  <a:gd name="T40" fmla="*/ 260 w 468"/>
                  <a:gd name="T41" fmla="*/ 52 h 547"/>
                  <a:gd name="T42" fmla="*/ 191 w 468"/>
                  <a:gd name="T43" fmla="*/ 0 h 547"/>
                  <a:gd name="T44" fmla="*/ 191 w 468"/>
                  <a:gd name="T45" fmla="*/ 0 h 5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547"/>
                  <a:gd name="T71" fmla="*/ 468 w 468"/>
                  <a:gd name="T72" fmla="*/ 547 h 5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547">
                    <a:moveTo>
                      <a:pt x="191" y="0"/>
                    </a:moveTo>
                    <a:lnTo>
                      <a:pt x="58" y="38"/>
                    </a:lnTo>
                    <a:lnTo>
                      <a:pt x="50" y="82"/>
                    </a:lnTo>
                    <a:lnTo>
                      <a:pt x="70" y="128"/>
                    </a:lnTo>
                    <a:lnTo>
                      <a:pt x="0" y="251"/>
                    </a:lnTo>
                    <a:lnTo>
                      <a:pt x="14" y="295"/>
                    </a:lnTo>
                    <a:lnTo>
                      <a:pt x="14" y="377"/>
                    </a:lnTo>
                    <a:lnTo>
                      <a:pt x="44" y="438"/>
                    </a:lnTo>
                    <a:lnTo>
                      <a:pt x="146" y="483"/>
                    </a:lnTo>
                    <a:lnTo>
                      <a:pt x="207" y="547"/>
                    </a:lnTo>
                    <a:lnTo>
                      <a:pt x="398" y="498"/>
                    </a:lnTo>
                    <a:lnTo>
                      <a:pt x="463" y="418"/>
                    </a:lnTo>
                    <a:lnTo>
                      <a:pt x="468" y="337"/>
                    </a:lnTo>
                    <a:lnTo>
                      <a:pt x="429" y="276"/>
                    </a:lnTo>
                    <a:lnTo>
                      <a:pt x="457" y="225"/>
                    </a:lnTo>
                    <a:lnTo>
                      <a:pt x="429" y="184"/>
                    </a:lnTo>
                    <a:lnTo>
                      <a:pt x="418" y="199"/>
                    </a:lnTo>
                    <a:lnTo>
                      <a:pt x="387" y="199"/>
                    </a:lnTo>
                    <a:lnTo>
                      <a:pt x="383" y="179"/>
                    </a:lnTo>
                    <a:lnTo>
                      <a:pt x="298" y="160"/>
                    </a:lnTo>
                    <a:lnTo>
                      <a:pt x="260" y="52"/>
                    </a:lnTo>
                    <a:lnTo>
                      <a:pt x="191" y="0"/>
                    </a:lnTo>
                    <a:close/>
                  </a:path>
                </a:pathLst>
              </a:custGeom>
              <a:grpFill/>
              <a:ln w="12700">
                <a:noFill/>
                <a:round/>
                <a:headEnd/>
                <a:tailEnd/>
              </a:ln>
            </p:spPr>
            <p:txBody>
              <a:bodyPr/>
              <a:lstStyle/>
              <a:p>
                <a:pPr>
                  <a:defRPr/>
                </a:pPr>
                <a:endParaRPr lang="en-US"/>
              </a:p>
            </p:txBody>
          </p:sp>
          <p:sp>
            <p:nvSpPr>
              <p:cNvPr id="759" name="Freeform 106"/>
              <p:cNvSpPr>
                <a:spLocks noChangeAspect="1"/>
              </p:cNvSpPr>
              <p:nvPr/>
            </p:nvSpPr>
            <p:spPr bwMode="gray">
              <a:xfrm>
                <a:off x="3592608" y="2702887"/>
                <a:ext cx="405588" cy="360864"/>
              </a:xfrm>
              <a:custGeom>
                <a:avLst/>
                <a:gdLst>
                  <a:gd name="T0" fmla="*/ 471 w 471"/>
                  <a:gd name="T1" fmla="*/ 82 h 387"/>
                  <a:gd name="T2" fmla="*/ 393 w 471"/>
                  <a:gd name="T3" fmla="*/ 34 h 387"/>
                  <a:gd name="T4" fmla="*/ 334 w 471"/>
                  <a:gd name="T5" fmla="*/ 29 h 387"/>
                  <a:gd name="T6" fmla="*/ 243 w 471"/>
                  <a:gd name="T7" fmla="*/ 29 h 387"/>
                  <a:gd name="T8" fmla="*/ 224 w 471"/>
                  <a:gd name="T9" fmla="*/ 0 h 387"/>
                  <a:gd name="T10" fmla="*/ 115 w 471"/>
                  <a:gd name="T11" fmla="*/ 36 h 387"/>
                  <a:gd name="T12" fmla="*/ 91 w 471"/>
                  <a:gd name="T13" fmla="*/ 115 h 387"/>
                  <a:gd name="T14" fmla="*/ 91 w 471"/>
                  <a:gd name="T15" fmla="*/ 159 h 387"/>
                  <a:gd name="T16" fmla="*/ 54 w 471"/>
                  <a:gd name="T17" fmla="*/ 185 h 387"/>
                  <a:gd name="T18" fmla="*/ 12 w 471"/>
                  <a:gd name="T19" fmla="*/ 182 h 387"/>
                  <a:gd name="T20" fmla="*/ 0 w 471"/>
                  <a:gd name="T21" fmla="*/ 199 h 387"/>
                  <a:gd name="T22" fmla="*/ 30 w 471"/>
                  <a:gd name="T23" fmla="*/ 241 h 387"/>
                  <a:gd name="T24" fmla="*/ 0 w 471"/>
                  <a:gd name="T25" fmla="*/ 287 h 387"/>
                  <a:gd name="T26" fmla="*/ 39 w 471"/>
                  <a:gd name="T27" fmla="*/ 355 h 387"/>
                  <a:gd name="T28" fmla="*/ 72 w 471"/>
                  <a:gd name="T29" fmla="*/ 387 h 387"/>
                  <a:gd name="T30" fmla="*/ 226 w 471"/>
                  <a:gd name="T31" fmla="*/ 327 h 387"/>
                  <a:gd name="T32" fmla="*/ 354 w 471"/>
                  <a:gd name="T33" fmla="*/ 234 h 387"/>
                  <a:gd name="T34" fmla="*/ 390 w 471"/>
                  <a:gd name="T35" fmla="*/ 249 h 387"/>
                  <a:gd name="T36" fmla="*/ 431 w 471"/>
                  <a:gd name="T37" fmla="*/ 208 h 387"/>
                  <a:gd name="T38" fmla="*/ 471 w 471"/>
                  <a:gd name="T39" fmla="*/ 205 h 387"/>
                  <a:gd name="T40" fmla="*/ 451 w 471"/>
                  <a:gd name="T41" fmla="*/ 133 h 387"/>
                  <a:gd name="T42" fmla="*/ 471 w 471"/>
                  <a:gd name="T43" fmla="*/ 82 h 387"/>
                  <a:gd name="T44" fmla="*/ 471 w 471"/>
                  <a:gd name="T45" fmla="*/ 82 h 3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1"/>
                  <a:gd name="T70" fmla="*/ 0 h 387"/>
                  <a:gd name="T71" fmla="*/ 471 w 471"/>
                  <a:gd name="T72" fmla="*/ 387 h 3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1" h="387">
                    <a:moveTo>
                      <a:pt x="471" y="82"/>
                    </a:moveTo>
                    <a:lnTo>
                      <a:pt x="393" y="34"/>
                    </a:lnTo>
                    <a:lnTo>
                      <a:pt x="334" y="29"/>
                    </a:lnTo>
                    <a:lnTo>
                      <a:pt x="243" y="29"/>
                    </a:lnTo>
                    <a:lnTo>
                      <a:pt x="224" y="0"/>
                    </a:lnTo>
                    <a:lnTo>
                      <a:pt x="115" y="36"/>
                    </a:lnTo>
                    <a:lnTo>
                      <a:pt x="91" y="115"/>
                    </a:lnTo>
                    <a:lnTo>
                      <a:pt x="91" y="159"/>
                    </a:lnTo>
                    <a:lnTo>
                      <a:pt x="54" y="185"/>
                    </a:lnTo>
                    <a:lnTo>
                      <a:pt x="12" y="182"/>
                    </a:lnTo>
                    <a:lnTo>
                      <a:pt x="0" y="199"/>
                    </a:lnTo>
                    <a:lnTo>
                      <a:pt x="30" y="241"/>
                    </a:lnTo>
                    <a:lnTo>
                      <a:pt x="0" y="287"/>
                    </a:lnTo>
                    <a:lnTo>
                      <a:pt x="39" y="355"/>
                    </a:lnTo>
                    <a:lnTo>
                      <a:pt x="72" y="387"/>
                    </a:lnTo>
                    <a:lnTo>
                      <a:pt x="226" y="327"/>
                    </a:lnTo>
                    <a:lnTo>
                      <a:pt x="354" y="234"/>
                    </a:lnTo>
                    <a:lnTo>
                      <a:pt x="390" y="249"/>
                    </a:lnTo>
                    <a:lnTo>
                      <a:pt x="431" y="208"/>
                    </a:lnTo>
                    <a:lnTo>
                      <a:pt x="471" y="205"/>
                    </a:lnTo>
                    <a:lnTo>
                      <a:pt x="451" y="133"/>
                    </a:lnTo>
                    <a:lnTo>
                      <a:pt x="471" y="82"/>
                    </a:lnTo>
                    <a:close/>
                  </a:path>
                </a:pathLst>
              </a:custGeom>
              <a:grpFill/>
              <a:ln w="12700">
                <a:noFill/>
                <a:round/>
                <a:headEnd/>
                <a:tailEnd/>
              </a:ln>
            </p:spPr>
            <p:txBody>
              <a:bodyPr/>
              <a:lstStyle/>
              <a:p>
                <a:pPr>
                  <a:defRPr/>
                </a:pPr>
                <a:endParaRPr lang="en-US"/>
              </a:p>
            </p:txBody>
          </p:sp>
          <p:sp>
            <p:nvSpPr>
              <p:cNvPr id="760" name="Freeform 107"/>
              <p:cNvSpPr>
                <a:spLocks noChangeAspect="1"/>
              </p:cNvSpPr>
              <p:nvPr/>
            </p:nvSpPr>
            <p:spPr bwMode="gray">
              <a:xfrm>
                <a:off x="3980937" y="2775807"/>
                <a:ext cx="105280" cy="173888"/>
              </a:xfrm>
              <a:custGeom>
                <a:avLst/>
                <a:gdLst>
                  <a:gd name="T0" fmla="*/ 20 w 123"/>
                  <a:gd name="T1" fmla="*/ 0 h 184"/>
                  <a:gd name="T2" fmla="*/ 0 w 123"/>
                  <a:gd name="T3" fmla="*/ 53 h 184"/>
                  <a:gd name="T4" fmla="*/ 20 w 123"/>
                  <a:gd name="T5" fmla="*/ 125 h 184"/>
                  <a:gd name="T6" fmla="*/ 58 w 123"/>
                  <a:gd name="T7" fmla="*/ 139 h 184"/>
                  <a:gd name="T8" fmla="*/ 58 w 123"/>
                  <a:gd name="T9" fmla="*/ 184 h 184"/>
                  <a:gd name="T10" fmla="*/ 123 w 123"/>
                  <a:gd name="T11" fmla="*/ 125 h 184"/>
                  <a:gd name="T12" fmla="*/ 81 w 123"/>
                  <a:gd name="T13" fmla="*/ 38 h 184"/>
                  <a:gd name="T14" fmla="*/ 20 w 123"/>
                  <a:gd name="T15" fmla="*/ 0 h 184"/>
                  <a:gd name="T16" fmla="*/ 20 w 123"/>
                  <a:gd name="T17" fmla="*/ 0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184"/>
                  <a:gd name="T29" fmla="*/ 123 w 123"/>
                  <a:gd name="T30" fmla="*/ 184 h 1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184">
                    <a:moveTo>
                      <a:pt x="20" y="0"/>
                    </a:moveTo>
                    <a:lnTo>
                      <a:pt x="0" y="53"/>
                    </a:lnTo>
                    <a:lnTo>
                      <a:pt x="20" y="125"/>
                    </a:lnTo>
                    <a:lnTo>
                      <a:pt x="58" y="139"/>
                    </a:lnTo>
                    <a:lnTo>
                      <a:pt x="58" y="184"/>
                    </a:lnTo>
                    <a:lnTo>
                      <a:pt x="123" y="125"/>
                    </a:lnTo>
                    <a:lnTo>
                      <a:pt x="81" y="38"/>
                    </a:lnTo>
                    <a:lnTo>
                      <a:pt x="20" y="0"/>
                    </a:lnTo>
                    <a:close/>
                  </a:path>
                </a:pathLst>
              </a:custGeom>
              <a:grpFill/>
              <a:ln w="12700">
                <a:noFill/>
                <a:round/>
                <a:headEnd/>
                <a:tailEnd/>
              </a:ln>
            </p:spPr>
            <p:txBody>
              <a:bodyPr/>
              <a:lstStyle/>
              <a:p>
                <a:pPr>
                  <a:defRPr/>
                </a:pPr>
                <a:endParaRPr lang="en-US"/>
              </a:p>
            </p:txBody>
          </p:sp>
          <p:sp>
            <p:nvSpPr>
              <p:cNvPr id="761" name="Freeform 108"/>
              <p:cNvSpPr>
                <a:spLocks noChangeAspect="1"/>
              </p:cNvSpPr>
              <p:nvPr/>
            </p:nvSpPr>
            <p:spPr bwMode="gray">
              <a:xfrm>
                <a:off x="3680629" y="2893602"/>
                <a:ext cx="412492" cy="459962"/>
              </a:xfrm>
              <a:custGeom>
                <a:avLst/>
                <a:gdLst>
                  <a:gd name="T0" fmla="*/ 405 w 478"/>
                  <a:gd name="T1" fmla="*/ 59 h 492"/>
                  <a:gd name="T2" fmla="*/ 405 w 478"/>
                  <a:gd name="T3" fmla="*/ 12 h 492"/>
                  <a:gd name="T4" fmla="*/ 367 w 478"/>
                  <a:gd name="T5" fmla="*/ 0 h 492"/>
                  <a:gd name="T6" fmla="*/ 327 w 478"/>
                  <a:gd name="T7" fmla="*/ 3 h 492"/>
                  <a:gd name="T8" fmla="*/ 283 w 478"/>
                  <a:gd name="T9" fmla="*/ 42 h 492"/>
                  <a:gd name="T10" fmla="*/ 250 w 478"/>
                  <a:gd name="T11" fmla="*/ 29 h 492"/>
                  <a:gd name="T12" fmla="*/ 130 w 478"/>
                  <a:gd name="T13" fmla="*/ 118 h 492"/>
                  <a:gd name="T14" fmla="*/ 0 w 478"/>
                  <a:gd name="T15" fmla="*/ 167 h 492"/>
                  <a:gd name="T16" fmla="*/ 44 w 478"/>
                  <a:gd name="T17" fmla="*/ 231 h 492"/>
                  <a:gd name="T18" fmla="*/ 31 w 478"/>
                  <a:gd name="T19" fmla="*/ 296 h 492"/>
                  <a:gd name="T20" fmla="*/ 93 w 478"/>
                  <a:gd name="T21" fmla="*/ 296 h 492"/>
                  <a:gd name="T22" fmla="*/ 177 w 478"/>
                  <a:gd name="T23" fmla="*/ 388 h 492"/>
                  <a:gd name="T24" fmla="*/ 151 w 478"/>
                  <a:gd name="T25" fmla="*/ 477 h 492"/>
                  <a:gd name="T26" fmla="*/ 163 w 478"/>
                  <a:gd name="T27" fmla="*/ 492 h 492"/>
                  <a:gd name="T28" fmla="*/ 238 w 478"/>
                  <a:gd name="T29" fmla="*/ 395 h 492"/>
                  <a:gd name="T30" fmla="*/ 257 w 478"/>
                  <a:gd name="T31" fmla="*/ 274 h 492"/>
                  <a:gd name="T32" fmla="*/ 312 w 478"/>
                  <a:gd name="T33" fmla="*/ 269 h 492"/>
                  <a:gd name="T34" fmla="*/ 478 w 478"/>
                  <a:gd name="T35" fmla="*/ 97 h 492"/>
                  <a:gd name="T36" fmla="*/ 397 w 478"/>
                  <a:gd name="T37" fmla="*/ 68 h 492"/>
                  <a:gd name="T38" fmla="*/ 405 w 478"/>
                  <a:gd name="T39" fmla="*/ 59 h 492"/>
                  <a:gd name="T40" fmla="*/ 405 w 478"/>
                  <a:gd name="T41" fmla="*/ 59 h 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8"/>
                  <a:gd name="T64" fmla="*/ 0 h 492"/>
                  <a:gd name="T65" fmla="*/ 478 w 478"/>
                  <a:gd name="T66" fmla="*/ 492 h 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8" h="492">
                    <a:moveTo>
                      <a:pt x="405" y="59"/>
                    </a:moveTo>
                    <a:lnTo>
                      <a:pt x="405" y="12"/>
                    </a:lnTo>
                    <a:lnTo>
                      <a:pt x="367" y="0"/>
                    </a:lnTo>
                    <a:lnTo>
                      <a:pt x="327" y="3"/>
                    </a:lnTo>
                    <a:lnTo>
                      <a:pt x="283" y="42"/>
                    </a:lnTo>
                    <a:lnTo>
                      <a:pt x="250" y="29"/>
                    </a:lnTo>
                    <a:lnTo>
                      <a:pt x="130" y="118"/>
                    </a:lnTo>
                    <a:lnTo>
                      <a:pt x="0" y="167"/>
                    </a:lnTo>
                    <a:lnTo>
                      <a:pt x="44" y="231"/>
                    </a:lnTo>
                    <a:lnTo>
                      <a:pt x="31" y="296"/>
                    </a:lnTo>
                    <a:lnTo>
                      <a:pt x="93" y="296"/>
                    </a:lnTo>
                    <a:lnTo>
                      <a:pt x="177" y="388"/>
                    </a:lnTo>
                    <a:lnTo>
                      <a:pt x="151" y="477"/>
                    </a:lnTo>
                    <a:lnTo>
                      <a:pt x="163" y="492"/>
                    </a:lnTo>
                    <a:lnTo>
                      <a:pt x="238" y="395"/>
                    </a:lnTo>
                    <a:lnTo>
                      <a:pt x="257" y="274"/>
                    </a:lnTo>
                    <a:lnTo>
                      <a:pt x="312" y="269"/>
                    </a:lnTo>
                    <a:lnTo>
                      <a:pt x="478" y="97"/>
                    </a:lnTo>
                    <a:lnTo>
                      <a:pt x="397" y="68"/>
                    </a:lnTo>
                    <a:lnTo>
                      <a:pt x="405" y="59"/>
                    </a:lnTo>
                    <a:close/>
                  </a:path>
                </a:pathLst>
              </a:custGeom>
              <a:grpFill/>
              <a:ln w="12700">
                <a:noFill/>
                <a:round/>
                <a:headEnd/>
                <a:tailEnd/>
              </a:ln>
            </p:spPr>
            <p:txBody>
              <a:bodyPr/>
              <a:lstStyle/>
              <a:p>
                <a:pPr>
                  <a:defRPr/>
                </a:pPr>
                <a:endParaRPr lang="en-US"/>
              </a:p>
            </p:txBody>
          </p:sp>
          <p:sp>
            <p:nvSpPr>
              <p:cNvPr id="762" name="Freeform 109"/>
              <p:cNvSpPr>
                <a:spLocks noChangeAspect="1"/>
              </p:cNvSpPr>
              <p:nvPr/>
            </p:nvSpPr>
            <p:spPr bwMode="gray">
              <a:xfrm>
                <a:off x="3564993" y="3033835"/>
                <a:ext cx="270967" cy="473050"/>
              </a:xfrm>
              <a:custGeom>
                <a:avLst/>
                <a:gdLst>
                  <a:gd name="T0" fmla="*/ 70 w 313"/>
                  <a:gd name="T1" fmla="*/ 0 h 507"/>
                  <a:gd name="T2" fmla="*/ 61 w 313"/>
                  <a:gd name="T3" fmla="*/ 78 h 507"/>
                  <a:gd name="T4" fmla="*/ 0 w 313"/>
                  <a:gd name="T5" fmla="*/ 154 h 507"/>
                  <a:gd name="T6" fmla="*/ 6 w 313"/>
                  <a:gd name="T7" fmla="*/ 187 h 507"/>
                  <a:gd name="T8" fmla="*/ 31 w 313"/>
                  <a:gd name="T9" fmla="*/ 245 h 507"/>
                  <a:gd name="T10" fmla="*/ 76 w 313"/>
                  <a:gd name="T11" fmla="*/ 318 h 507"/>
                  <a:gd name="T12" fmla="*/ 43 w 313"/>
                  <a:gd name="T13" fmla="*/ 363 h 507"/>
                  <a:gd name="T14" fmla="*/ 69 w 313"/>
                  <a:gd name="T15" fmla="*/ 408 h 507"/>
                  <a:gd name="T16" fmla="*/ 31 w 313"/>
                  <a:gd name="T17" fmla="*/ 416 h 507"/>
                  <a:gd name="T18" fmla="*/ 90 w 313"/>
                  <a:gd name="T19" fmla="*/ 507 h 507"/>
                  <a:gd name="T20" fmla="*/ 158 w 313"/>
                  <a:gd name="T21" fmla="*/ 472 h 507"/>
                  <a:gd name="T22" fmla="*/ 196 w 313"/>
                  <a:gd name="T23" fmla="*/ 507 h 507"/>
                  <a:gd name="T24" fmla="*/ 266 w 313"/>
                  <a:gd name="T25" fmla="*/ 472 h 507"/>
                  <a:gd name="T26" fmla="*/ 298 w 313"/>
                  <a:gd name="T27" fmla="*/ 408 h 507"/>
                  <a:gd name="T28" fmla="*/ 278 w 313"/>
                  <a:gd name="T29" fmla="*/ 372 h 507"/>
                  <a:gd name="T30" fmla="*/ 303 w 313"/>
                  <a:gd name="T31" fmla="*/ 339 h 507"/>
                  <a:gd name="T32" fmla="*/ 283 w 313"/>
                  <a:gd name="T33" fmla="*/ 329 h 507"/>
                  <a:gd name="T34" fmla="*/ 313 w 313"/>
                  <a:gd name="T35" fmla="*/ 238 h 507"/>
                  <a:gd name="T36" fmla="*/ 228 w 313"/>
                  <a:gd name="T37" fmla="*/ 145 h 507"/>
                  <a:gd name="T38" fmla="*/ 166 w 313"/>
                  <a:gd name="T39" fmla="*/ 145 h 507"/>
                  <a:gd name="T40" fmla="*/ 181 w 313"/>
                  <a:gd name="T41" fmla="*/ 78 h 507"/>
                  <a:gd name="T42" fmla="*/ 135 w 313"/>
                  <a:gd name="T43" fmla="*/ 20 h 507"/>
                  <a:gd name="T44" fmla="*/ 103 w 313"/>
                  <a:gd name="T45" fmla="*/ 31 h 507"/>
                  <a:gd name="T46" fmla="*/ 70 w 313"/>
                  <a:gd name="T47" fmla="*/ 0 h 507"/>
                  <a:gd name="T48" fmla="*/ 70 w 313"/>
                  <a:gd name="T49" fmla="*/ 0 h 5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507"/>
                  <a:gd name="T77" fmla="*/ 313 w 313"/>
                  <a:gd name="T78" fmla="*/ 507 h 5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507">
                    <a:moveTo>
                      <a:pt x="70" y="0"/>
                    </a:moveTo>
                    <a:lnTo>
                      <a:pt x="61" y="78"/>
                    </a:lnTo>
                    <a:lnTo>
                      <a:pt x="0" y="154"/>
                    </a:lnTo>
                    <a:lnTo>
                      <a:pt x="6" y="187"/>
                    </a:lnTo>
                    <a:lnTo>
                      <a:pt x="31" y="245"/>
                    </a:lnTo>
                    <a:lnTo>
                      <a:pt x="76" y="318"/>
                    </a:lnTo>
                    <a:lnTo>
                      <a:pt x="43" y="363"/>
                    </a:lnTo>
                    <a:lnTo>
                      <a:pt x="69" y="408"/>
                    </a:lnTo>
                    <a:lnTo>
                      <a:pt x="31" y="416"/>
                    </a:lnTo>
                    <a:lnTo>
                      <a:pt x="90" y="507"/>
                    </a:lnTo>
                    <a:lnTo>
                      <a:pt x="158" y="472"/>
                    </a:lnTo>
                    <a:lnTo>
                      <a:pt x="196" y="507"/>
                    </a:lnTo>
                    <a:lnTo>
                      <a:pt x="266" y="472"/>
                    </a:lnTo>
                    <a:lnTo>
                      <a:pt x="298" y="408"/>
                    </a:lnTo>
                    <a:lnTo>
                      <a:pt x="278" y="372"/>
                    </a:lnTo>
                    <a:lnTo>
                      <a:pt x="303" y="339"/>
                    </a:lnTo>
                    <a:lnTo>
                      <a:pt x="283" y="329"/>
                    </a:lnTo>
                    <a:lnTo>
                      <a:pt x="313" y="238"/>
                    </a:lnTo>
                    <a:lnTo>
                      <a:pt x="228" y="145"/>
                    </a:lnTo>
                    <a:lnTo>
                      <a:pt x="166" y="145"/>
                    </a:lnTo>
                    <a:lnTo>
                      <a:pt x="181" y="78"/>
                    </a:lnTo>
                    <a:lnTo>
                      <a:pt x="135" y="20"/>
                    </a:lnTo>
                    <a:lnTo>
                      <a:pt x="103" y="31"/>
                    </a:lnTo>
                    <a:lnTo>
                      <a:pt x="70" y="0"/>
                    </a:lnTo>
                    <a:close/>
                  </a:path>
                </a:pathLst>
              </a:custGeom>
              <a:grpFill/>
              <a:ln w="12700">
                <a:noFill/>
                <a:round/>
                <a:headEnd/>
                <a:tailEnd/>
              </a:ln>
            </p:spPr>
            <p:txBody>
              <a:bodyPr/>
              <a:lstStyle/>
              <a:p>
                <a:pPr>
                  <a:defRPr/>
                </a:pPr>
                <a:endParaRPr lang="en-US"/>
              </a:p>
            </p:txBody>
          </p:sp>
          <p:sp>
            <p:nvSpPr>
              <p:cNvPr id="763" name="Freeform 110"/>
              <p:cNvSpPr>
                <a:spLocks noChangeAspect="1"/>
              </p:cNvSpPr>
              <p:nvPr/>
            </p:nvSpPr>
            <p:spPr bwMode="gray">
              <a:xfrm>
                <a:off x="3428647" y="3404048"/>
                <a:ext cx="409040" cy="398259"/>
              </a:xfrm>
              <a:custGeom>
                <a:avLst/>
                <a:gdLst>
                  <a:gd name="T0" fmla="*/ 457 w 475"/>
                  <a:gd name="T1" fmla="*/ 12 h 427"/>
                  <a:gd name="T2" fmla="*/ 430 w 475"/>
                  <a:gd name="T3" fmla="*/ 76 h 427"/>
                  <a:gd name="T4" fmla="*/ 355 w 475"/>
                  <a:gd name="T5" fmla="*/ 111 h 427"/>
                  <a:gd name="T6" fmla="*/ 316 w 475"/>
                  <a:gd name="T7" fmla="*/ 76 h 427"/>
                  <a:gd name="T8" fmla="*/ 249 w 475"/>
                  <a:gd name="T9" fmla="*/ 111 h 427"/>
                  <a:gd name="T10" fmla="*/ 190 w 475"/>
                  <a:gd name="T11" fmla="*/ 20 h 427"/>
                  <a:gd name="T12" fmla="*/ 153 w 475"/>
                  <a:gd name="T13" fmla="*/ 0 h 427"/>
                  <a:gd name="T14" fmla="*/ 59 w 475"/>
                  <a:gd name="T15" fmla="*/ 10 h 427"/>
                  <a:gd name="T16" fmla="*/ 0 w 475"/>
                  <a:gd name="T17" fmla="*/ 284 h 427"/>
                  <a:gd name="T18" fmla="*/ 148 w 475"/>
                  <a:gd name="T19" fmla="*/ 362 h 427"/>
                  <a:gd name="T20" fmla="*/ 235 w 475"/>
                  <a:gd name="T21" fmla="*/ 295 h 427"/>
                  <a:gd name="T22" fmla="*/ 304 w 475"/>
                  <a:gd name="T23" fmla="*/ 427 h 427"/>
                  <a:gd name="T24" fmla="*/ 366 w 475"/>
                  <a:gd name="T25" fmla="*/ 368 h 427"/>
                  <a:gd name="T26" fmla="*/ 376 w 475"/>
                  <a:gd name="T27" fmla="*/ 185 h 427"/>
                  <a:gd name="T28" fmla="*/ 430 w 475"/>
                  <a:gd name="T29" fmla="*/ 160 h 427"/>
                  <a:gd name="T30" fmla="*/ 430 w 475"/>
                  <a:gd name="T31" fmla="*/ 137 h 427"/>
                  <a:gd name="T32" fmla="*/ 475 w 475"/>
                  <a:gd name="T33" fmla="*/ 46 h 427"/>
                  <a:gd name="T34" fmla="*/ 457 w 475"/>
                  <a:gd name="T35" fmla="*/ 12 h 427"/>
                  <a:gd name="T36" fmla="*/ 457 w 475"/>
                  <a:gd name="T37" fmla="*/ 12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5"/>
                  <a:gd name="T58" fmla="*/ 0 h 427"/>
                  <a:gd name="T59" fmla="*/ 475 w 475"/>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5" h="427">
                    <a:moveTo>
                      <a:pt x="457" y="12"/>
                    </a:moveTo>
                    <a:lnTo>
                      <a:pt x="430" y="76"/>
                    </a:lnTo>
                    <a:lnTo>
                      <a:pt x="355" y="111"/>
                    </a:lnTo>
                    <a:lnTo>
                      <a:pt x="316" y="76"/>
                    </a:lnTo>
                    <a:lnTo>
                      <a:pt x="249" y="111"/>
                    </a:lnTo>
                    <a:lnTo>
                      <a:pt x="190" y="20"/>
                    </a:lnTo>
                    <a:lnTo>
                      <a:pt x="153" y="0"/>
                    </a:lnTo>
                    <a:lnTo>
                      <a:pt x="59" y="10"/>
                    </a:lnTo>
                    <a:lnTo>
                      <a:pt x="0" y="284"/>
                    </a:lnTo>
                    <a:lnTo>
                      <a:pt x="148" y="362"/>
                    </a:lnTo>
                    <a:lnTo>
                      <a:pt x="235" y="295"/>
                    </a:lnTo>
                    <a:lnTo>
                      <a:pt x="304" y="427"/>
                    </a:lnTo>
                    <a:lnTo>
                      <a:pt x="366" y="368"/>
                    </a:lnTo>
                    <a:lnTo>
                      <a:pt x="376" y="185"/>
                    </a:lnTo>
                    <a:lnTo>
                      <a:pt x="430" y="160"/>
                    </a:lnTo>
                    <a:lnTo>
                      <a:pt x="430" y="137"/>
                    </a:lnTo>
                    <a:lnTo>
                      <a:pt x="475" y="46"/>
                    </a:lnTo>
                    <a:lnTo>
                      <a:pt x="457" y="12"/>
                    </a:lnTo>
                    <a:close/>
                  </a:path>
                </a:pathLst>
              </a:custGeom>
              <a:grpFill/>
              <a:ln w="12700">
                <a:noFill/>
                <a:round/>
                <a:headEnd/>
                <a:tailEnd/>
              </a:ln>
            </p:spPr>
            <p:txBody>
              <a:bodyPr/>
              <a:lstStyle/>
              <a:p>
                <a:pPr>
                  <a:defRPr/>
                </a:pPr>
                <a:endParaRPr lang="en-US"/>
              </a:p>
            </p:txBody>
          </p:sp>
          <p:sp>
            <p:nvSpPr>
              <p:cNvPr id="764" name="Freeform 111"/>
              <p:cNvSpPr>
                <a:spLocks noChangeAspect="1"/>
              </p:cNvSpPr>
              <p:nvPr/>
            </p:nvSpPr>
            <p:spPr bwMode="gray">
              <a:xfrm>
                <a:off x="3090369" y="3125453"/>
                <a:ext cx="540209" cy="441264"/>
              </a:xfrm>
              <a:custGeom>
                <a:avLst/>
                <a:gdLst>
                  <a:gd name="T0" fmla="*/ 194 w 625"/>
                  <a:gd name="T1" fmla="*/ 0 h 471"/>
                  <a:gd name="T2" fmla="*/ 133 w 625"/>
                  <a:gd name="T3" fmla="*/ 51 h 471"/>
                  <a:gd name="T4" fmla="*/ 140 w 625"/>
                  <a:gd name="T5" fmla="*/ 184 h 471"/>
                  <a:gd name="T6" fmla="*/ 66 w 625"/>
                  <a:gd name="T7" fmla="*/ 231 h 471"/>
                  <a:gd name="T8" fmla="*/ 20 w 625"/>
                  <a:gd name="T9" fmla="*/ 203 h 471"/>
                  <a:gd name="T10" fmla="*/ 0 w 625"/>
                  <a:gd name="T11" fmla="*/ 229 h 471"/>
                  <a:gd name="T12" fmla="*/ 130 w 625"/>
                  <a:gd name="T13" fmla="*/ 339 h 471"/>
                  <a:gd name="T14" fmla="*/ 130 w 625"/>
                  <a:gd name="T15" fmla="*/ 403 h 471"/>
                  <a:gd name="T16" fmla="*/ 89 w 625"/>
                  <a:gd name="T17" fmla="*/ 424 h 471"/>
                  <a:gd name="T18" fmla="*/ 151 w 625"/>
                  <a:gd name="T19" fmla="*/ 471 h 471"/>
                  <a:gd name="T20" fmla="*/ 276 w 625"/>
                  <a:gd name="T21" fmla="*/ 449 h 471"/>
                  <a:gd name="T22" fmla="*/ 280 w 625"/>
                  <a:gd name="T23" fmla="*/ 409 h 471"/>
                  <a:gd name="T24" fmla="*/ 367 w 625"/>
                  <a:gd name="T25" fmla="*/ 403 h 471"/>
                  <a:gd name="T26" fmla="*/ 420 w 625"/>
                  <a:gd name="T27" fmla="*/ 450 h 471"/>
                  <a:gd name="T28" fmla="*/ 450 w 625"/>
                  <a:gd name="T29" fmla="*/ 308 h 471"/>
                  <a:gd name="T30" fmla="*/ 546 w 625"/>
                  <a:gd name="T31" fmla="*/ 298 h 471"/>
                  <a:gd name="T32" fmla="*/ 580 w 625"/>
                  <a:gd name="T33" fmla="*/ 318 h 471"/>
                  <a:gd name="T34" fmla="*/ 625 w 625"/>
                  <a:gd name="T35" fmla="*/ 310 h 471"/>
                  <a:gd name="T36" fmla="*/ 592 w 625"/>
                  <a:gd name="T37" fmla="*/ 265 h 471"/>
                  <a:gd name="T38" fmla="*/ 625 w 625"/>
                  <a:gd name="T39" fmla="*/ 220 h 471"/>
                  <a:gd name="T40" fmla="*/ 549 w 625"/>
                  <a:gd name="T41" fmla="*/ 86 h 471"/>
                  <a:gd name="T42" fmla="*/ 549 w 625"/>
                  <a:gd name="T43" fmla="*/ 59 h 471"/>
                  <a:gd name="T44" fmla="*/ 358 w 625"/>
                  <a:gd name="T45" fmla="*/ 109 h 471"/>
                  <a:gd name="T46" fmla="*/ 294 w 625"/>
                  <a:gd name="T47" fmla="*/ 43 h 471"/>
                  <a:gd name="T48" fmla="*/ 194 w 625"/>
                  <a:gd name="T49" fmla="*/ 0 h 471"/>
                  <a:gd name="T50" fmla="*/ 194 w 625"/>
                  <a:gd name="T51" fmla="*/ 0 h 4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5"/>
                  <a:gd name="T79" fmla="*/ 0 h 471"/>
                  <a:gd name="T80" fmla="*/ 625 w 625"/>
                  <a:gd name="T81" fmla="*/ 471 h 4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5" h="471">
                    <a:moveTo>
                      <a:pt x="194" y="0"/>
                    </a:moveTo>
                    <a:lnTo>
                      <a:pt x="133" y="51"/>
                    </a:lnTo>
                    <a:lnTo>
                      <a:pt x="140" y="184"/>
                    </a:lnTo>
                    <a:lnTo>
                      <a:pt x="66" y="231"/>
                    </a:lnTo>
                    <a:lnTo>
                      <a:pt x="20" y="203"/>
                    </a:lnTo>
                    <a:lnTo>
                      <a:pt x="0" y="229"/>
                    </a:lnTo>
                    <a:lnTo>
                      <a:pt x="130" y="339"/>
                    </a:lnTo>
                    <a:lnTo>
                      <a:pt x="130" y="403"/>
                    </a:lnTo>
                    <a:lnTo>
                      <a:pt x="89" y="424"/>
                    </a:lnTo>
                    <a:lnTo>
                      <a:pt x="151" y="471"/>
                    </a:lnTo>
                    <a:lnTo>
                      <a:pt x="276" y="449"/>
                    </a:lnTo>
                    <a:lnTo>
                      <a:pt x="280" y="409"/>
                    </a:lnTo>
                    <a:lnTo>
                      <a:pt x="367" y="403"/>
                    </a:lnTo>
                    <a:lnTo>
                      <a:pt x="420" y="450"/>
                    </a:lnTo>
                    <a:lnTo>
                      <a:pt x="450" y="308"/>
                    </a:lnTo>
                    <a:lnTo>
                      <a:pt x="546" y="298"/>
                    </a:lnTo>
                    <a:lnTo>
                      <a:pt x="580" y="318"/>
                    </a:lnTo>
                    <a:lnTo>
                      <a:pt x="625" y="310"/>
                    </a:lnTo>
                    <a:lnTo>
                      <a:pt x="592" y="265"/>
                    </a:lnTo>
                    <a:lnTo>
                      <a:pt x="625" y="220"/>
                    </a:lnTo>
                    <a:lnTo>
                      <a:pt x="549" y="86"/>
                    </a:lnTo>
                    <a:lnTo>
                      <a:pt x="549" y="59"/>
                    </a:lnTo>
                    <a:lnTo>
                      <a:pt x="358" y="109"/>
                    </a:lnTo>
                    <a:lnTo>
                      <a:pt x="294" y="43"/>
                    </a:lnTo>
                    <a:lnTo>
                      <a:pt x="194" y="0"/>
                    </a:lnTo>
                    <a:close/>
                  </a:path>
                </a:pathLst>
              </a:custGeom>
              <a:grpFill/>
              <a:ln w="12700">
                <a:noFill/>
                <a:round/>
                <a:headEnd/>
                <a:tailEnd/>
              </a:ln>
            </p:spPr>
            <p:txBody>
              <a:bodyPr/>
              <a:lstStyle/>
              <a:p>
                <a:pPr>
                  <a:defRPr/>
                </a:pPr>
                <a:endParaRPr lang="en-US"/>
              </a:p>
            </p:txBody>
          </p:sp>
          <p:sp>
            <p:nvSpPr>
              <p:cNvPr id="765" name="Freeform 112"/>
              <p:cNvSpPr>
                <a:spLocks noChangeAspect="1"/>
              </p:cNvSpPr>
              <p:nvPr/>
            </p:nvSpPr>
            <p:spPr bwMode="gray">
              <a:xfrm>
                <a:off x="2859098" y="2940347"/>
                <a:ext cx="400410" cy="420697"/>
              </a:xfrm>
              <a:custGeom>
                <a:avLst/>
                <a:gdLst>
                  <a:gd name="T0" fmla="*/ 0 w 465"/>
                  <a:gd name="T1" fmla="*/ 17 h 449"/>
                  <a:gd name="T2" fmla="*/ 8 w 465"/>
                  <a:gd name="T3" fmla="*/ 117 h 449"/>
                  <a:gd name="T4" fmla="*/ 76 w 465"/>
                  <a:gd name="T5" fmla="*/ 220 h 449"/>
                  <a:gd name="T6" fmla="*/ 56 w 465"/>
                  <a:gd name="T7" fmla="*/ 386 h 449"/>
                  <a:gd name="T8" fmla="*/ 126 w 465"/>
                  <a:gd name="T9" fmla="*/ 439 h 449"/>
                  <a:gd name="T10" fmla="*/ 236 w 465"/>
                  <a:gd name="T11" fmla="*/ 449 h 449"/>
                  <a:gd name="T12" fmla="*/ 270 w 465"/>
                  <a:gd name="T13" fmla="*/ 429 h 449"/>
                  <a:gd name="T14" fmla="*/ 290 w 465"/>
                  <a:gd name="T15" fmla="*/ 401 h 449"/>
                  <a:gd name="T16" fmla="*/ 336 w 465"/>
                  <a:gd name="T17" fmla="*/ 429 h 449"/>
                  <a:gd name="T18" fmla="*/ 412 w 465"/>
                  <a:gd name="T19" fmla="*/ 386 h 449"/>
                  <a:gd name="T20" fmla="*/ 403 w 465"/>
                  <a:gd name="T21" fmla="*/ 249 h 449"/>
                  <a:gd name="T22" fmla="*/ 465 w 465"/>
                  <a:gd name="T23" fmla="*/ 198 h 449"/>
                  <a:gd name="T24" fmla="*/ 435 w 465"/>
                  <a:gd name="T25" fmla="*/ 138 h 449"/>
                  <a:gd name="T26" fmla="*/ 435 w 465"/>
                  <a:gd name="T27" fmla="*/ 55 h 449"/>
                  <a:gd name="T28" fmla="*/ 412 w 465"/>
                  <a:gd name="T29" fmla="*/ 64 h 449"/>
                  <a:gd name="T30" fmla="*/ 412 w 465"/>
                  <a:gd name="T31" fmla="*/ 97 h 449"/>
                  <a:gd name="T32" fmla="*/ 392 w 465"/>
                  <a:gd name="T33" fmla="*/ 112 h 449"/>
                  <a:gd name="T34" fmla="*/ 342 w 465"/>
                  <a:gd name="T35" fmla="*/ 64 h 449"/>
                  <a:gd name="T36" fmla="*/ 318 w 465"/>
                  <a:gd name="T37" fmla="*/ 74 h 449"/>
                  <a:gd name="T38" fmla="*/ 228 w 465"/>
                  <a:gd name="T39" fmla="*/ 9 h 449"/>
                  <a:gd name="T40" fmla="*/ 156 w 465"/>
                  <a:gd name="T41" fmla="*/ 36 h 449"/>
                  <a:gd name="T42" fmla="*/ 103 w 465"/>
                  <a:gd name="T43" fmla="*/ 0 h 449"/>
                  <a:gd name="T44" fmla="*/ 42 w 465"/>
                  <a:gd name="T45" fmla="*/ 0 h 449"/>
                  <a:gd name="T46" fmla="*/ 0 w 465"/>
                  <a:gd name="T47" fmla="*/ 17 h 449"/>
                  <a:gd name="T48" fmla="*/ 0 w 465"/>
                  <a:gd name="T49" fmla="*/ 17 h 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5"/>
                  <a:gd name="T76" fmla="*/ 0 h 449"/>
                  <a:gd name="T77" fmla="*/ 465 w 465"/>
                  <a:gd name="T78" fmla="*/ 449 h 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5" h="449">
                    <a:moveTo>
                      <a:pt x="0" y="17"/>
                    </a:moveTo>
                    <a:lnTo>
                      <a:pt x="8" y="117"/>
                    </a:lnTo>
                    <a:lnTo>
                      <a:pt x="76" y="220"/>
                    </a:lnTo>
                    <a:lnTo>
                      <a:pt x="56" y="386"/>
                    </a:lnTo>
                    <a:lnTo>
                      <a:pt x="126" y="439"/>
                    </a:lnTo>
                    <a:lnTo>
                      <a:pt x="236" y="449"/>
                    </a:lnTo>
                    <a:lnTo>
                      <a:pt x="270" y="429"/>
                    </a:lnTo>
                    <a:lnTo>
                      <a:pt x="290" y="401"/>
                    </a:lnTo>
                    <a:lnTo>
                      <a:pt x="336" y="429"/>
                    </a:lnTo>
                    <a:lnTo>
                      <a:pt x="412" y="386"/>
                    </a:lnTo>
                    <a:lnTo>
                      <a:pt x="403" y="249"/>
                    </a:lnTo>
                    <a:lnTo>
                      <a:pt x="465" y="198"/>
                    </a:lnTo>
                    <a:lnTo>
                      <a:pt x="435" y="138"/>
                    </a:lnTo>
                    <a:lnTo>
                      <a:pt x="435" y="55"/>
                    </a:lnTo>
                    <a:lnTo>
                      <a:pt x="412" y="64"/>
                    </a:lnTo>
                    <a:lnTo>
                      <a:pt x="412" y="97"/>
                    </a:lnTo>
                    <a:lnTo>
                      <a:pt x="392" y="112"/>
                    </a:lnTo>
                    <a:lnTo>
                      <a:pt x="342" y="64"/>
                    </a:lnTo>
                    <a:lnTo>
                      <a:pt x="318" y="74"/>
                    </a:lnTo>
                    <a:lnTo>
                      <a:pt x="228" y="9"/>
                    </a:lnTo>
                    <a:lnTo>
                      <a:pt x="156" y="36"/>
                    </a:lnTo>
                    <a:lnTo>
                      <a:pt x="103" y="0"/>
                    </a:lnTo>
                    <a:lnTo>
                      <a:pt x="42" y="0"/>
                    </a:lnTo>
                    <a:lnTo>
                      <a:pt x="0" y="17"/>
                    </a:lnTo>
                    <a:close/>
                  </a:path>
                </a:pathLst>
              </a:custGeom>
              <a:grpFill/>
              <a:ln w="12700">
                <a:noFill/>
                <a:round/>
                <a:headEnd/>
                <a:tailEnd/>
              </a:ln>
            </p:spPr>
            <p:txBody>
              <a:bodyPr/>
              <a:lstStyle/>
              <a:p>
                <a:pPr>
                  <a:defRPr/>
                </a:pPr>
                <a:endParaRPr lang="en-US"/>
              </a:p>
            </p:txBody>
          </p:sp>
          <p:sp>
            <p:nvSpPr>
              <p:cNvPr id="766" name="Freeform 113"/>
              <p:cNvSpPr>
                <a:spLocks noChangeAspect="1"/>
              </p:cNvSpPr>
              <p:nvPr/>
            </p:nvSpPr>
            <p:spPr bwMode="gray">
              <a:xfrm>
                <a:off x="2691685" y="3301211"/>
                <a:ext cx="510868" cy="379562"/>
              </a:xfrm>
              <a:custGeom>
                <a:avLst/>
                <a:gdLst>
                  <a:gd name="T0" fmla="*/ 249 w 593"/>
                  <a:gd name="T1" fmla="*/ 0 h 405"/>
                  <a:gd name="T2" fmla="*/ 114 w 593"/>
                  <a:gd name="T3" fmla="*/ 63 h 405"/>
                  <a:gd name="T4" fmla="*/ 108 w 593"/>
                  <a:gd name="T5" fmla="*/ 116 h 405"/>
                  <a:gd name="T6" fmla="*/ 39 w 593"/>
                  <a:gd name="T7" fmla="*/ 125 h 405"/>
                  <a:gd name="T8" fmla="*/ 0 w 593"/>
                  <a:gd name="T9" fmla="*/ 177 h 405"/>
                  <a:gd name="T10" fmla="*/ 106 w 593"/>
                  <a:gd name="T11" fmla="*/ 320 h 405"/>
                  <a:gd name="T12" fmla="*/ 222 w 593"/>
                  <a:gd name="T13" fmla="*/ 259 h 405"/>
                  <a:gd name="T14" fmla="*/ 284 w 593"/>
                  <a:gd name="T15" fmla="*/ 364 h 405"/>
                  <a:gd name="T16" fmla="*/ 410 w 593"/>
                  <a:gd name="T17" fmla="*/ 350 h 405"/>
                  <a:gd name="T18" fmla="*/ 512 w 593"/>
                  <a:gd name="T19" fmla="*/ 405 h 405"/>
                  <a:gd name="T20" fmla="*/ 541 w 593"/>
                  <a:gd name="T21" fmla="*/ 371 h 405"/>
                  <a:gd name="T22" fmla="*/ 521 w 593"/>
                  <a:gd name="T23" fmla="*/ 261 h 405"/>
                  <a:gd name="T24" fmla="*/ 552 w 593"/>
                  <a:gd name="T25" fmla="*/ 236 h 405"/>
                  <a:gd name="T26" fmla="*/ 593 w 593"/>
                  <a:gd name="T27" fmla="*/ 215 h 405"/>
                  <a:gd name="T28" fmla="*/ 593 w 593"/>
                  <a:gd name="T29" fmla="*/ 151 h 405"/>
                  <a:gd name="T30" fmla="*/ 467 w 593"/>
                  <a:gd name="T31" fmla="*/ 41 h 405"/>
                  <a:gd name="T32" fmla="*/ 435 w 593"/>
                  <a:gd name="T33" fmla="*/ 61 h 405"/>
                  <a:gd name="T34" fmla="*/ 316 w 593"/>
                  <a:gd name="T35" fmla="*/ 53 h 405"/>
                  <a:gd name="T36" fmla="*/ 249 w 593"/>
                  <a:gd name="T37" fmla="*/ 0 h 405"/>
                  <a:gd name="T38" fmla="*/ 249 w 593"/>
                  <a:gd name="T39" fmla="*/ 0 h 4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3"/>
                  <a:gd name="T61" fmla="*/ 0 h 405"/>
                  <a:gd name="T62" fmla="*/ 593 w 593"/>
                  <a:gd name="T63" fmla="*/ 405 h 4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3" h="405">
                    <a:moveTo>
                      <a:pt x="249" y="0"/>
                    </a:moveTo>
                    <a:lnTo>
                      <a:pt x="114" y="63"/>
                    </a:lnTo>
                    <a:lnTo>
                      <a:pt x="108" y="116"/>
                    </a:lnTo>
                    <a:lnTo>
                      <a:pt x="39" y="125"/>
                    </a:lnTo>
                    <a:lnTo>
                      <a:pt x="0" y="177"/>
                    </a:lnTo>
                    <a:lnTo>
                      <a:pt x="106" y="320"/>
                    </a:lnTo>
                    <a:lnTo>
                      <a:pt x="222" y="259"/>
                    </a:lnTo>
                    <a:lnTo>
                      <a:pt x="284" y="364"/>
                    </a:lnTo>
                    <a:lnTo>
                      <a:pt x="410" y="350"/>
                    </a:lnTo>
                    <a:lnTo>
                      <a:pt x="512" y="405"/>
                    </a:lnTo>
                    <a:lnTo>
                      <a:pt x="541" y="371"/>
                    </a:lnTo>
                    <a:lnTo>
                      <a:pt x="521" y="261"/>
                    </a:lnTo>
                    <a:lnTo>
                      <a:pt x="552" y="236"/>
                    </a:lnTo>
                    <a:lnTo>
                      <a:pt x="593" y="215"/>
                    </a:lnTo>
                    <a:lnTo>
                      <a:pt x="593" y="151"/>
                    </a:lnTo>
                    <a:lnTo>
                      <a:pt x="467" y="41"/>
                    </a:lnTo>
                    <a:lnTo>
                      <a:pt x="435" y="61"/>
                    </a:lnTo>
                    <a:lnTo>
                      <a:pt x="316" y="53"/>
                    </a:lnTo>
                    <a:lnTo>
                      <a:pt x="249" y="0"/>
                    </a:lnTo>
                    <a:close/>
                  </a:path>
                </a:pathLst>
              </a:custGeom>
              <a:grpFill/>
              <a:ln w="12700">
                <a:noFill/>
                <a:round/>
                <a:headEnd/>
                <a:tailEnd/>
              </a:ln>
            </p:spPr>
            <p:txBody>
              <a:bodyPr/>
              <a:lstStyle/>
              <a:p>
                <a:pPr>
                  <a:defRPr/>
                </a:pPr>
                <a:endParaRPr lang="en-US"/>
              </a:p>
            </p:txBody>
          </p:sp>
          <p:sp>
            <p:nvSpPr>
              <p:cNvPr id="767" name="Freeform 114"/>
              <p:cNvSpPr>
                <a:spLocks noChangeAspect="1"/>
              </p:cNvSpPr>
              <p:nvPr/>
            </p:nvSpPr>
            <p:spPr bwMode="gray">
              <a:xfrm>
                <a:off x="3280219" y="3503145"/>
                <a:ext cx="272693" cy="392650"/>
              </a:xfrm>
              <a:custGeom>
                <a:avLst/>
                <a:gdLst>
                  <a:gd name="T0" fmla="*/ 202 w 316"/>
                  <a:gd name="T1" fmla="*/ 47 h 422"/>
                  <a:gd name="T2" fmla="*/ 153 w 316"/>
                  <a:gd name="T3" fmla="*/ 0 h 422"/>
                  <a:gd name="T4" fmla="*/ 62 w 316"/>
                  <a:gd name="T5" fmla="*/ 2 h 422"/>
                  <a:gd name="T6" fmla="*/ 58 w 316"/>
                  <a:gd name="T7" fmla="*/ 46 h 422"/>
                  <a:gd name="T8" fmla="*/ 71 w 316"/>
                  <a:gd name="T9" fmla="*/ 74 h 422"/>
                  <a:gd name="T10" fmla="*/ 0 w 316"/>
                  <a:gd name="T11" fmla="*/ 129 h 422"/>
                  <a:gd name="T12" fmla="*/ 62 w 316"/>
                  <a:gd name="T13" fmla="*/ 219 h 422"/>
                  <a:gd name="T14" fmla="*/ 58 w 316"/>
                  <a:gd name="T15" fmla="*/ 302 h 422"/>
                  <a:gd name="T16" fmla="*/ 97 w 316"/>
                  <a:gd name="T17" fmla="*/ 363 h 422"/>
                  <a:gd name="T18" fmla="*/ 170 w 316"/>
                  <a:gd name="T19" fmla="*/ 351 h 422"/>
                  <a:gd name="T20" fmla="*/ 191 w 316"/>
                  <a:gd name="T21" fmla="*/ 422 h 422"/>
                  <a:gd name="T22" fmla="*/ 248 w 316"/>
                  <a:gd name="T23" fmla="*/ 356 h 422"/>
                  <a:gd name="T24" fmla="*/ 316 w 316"/>
                  <a:gd name="T25" fmla="*/ 316 h 422"/>
                  <a:gd name="T26" fmla="*/ 316 w 316"/>
                  <a:gd name="T27" fmla="*/ 257 h 422"/>
                  <a:gd name="T28" fmla="*/ 173 w 316"/>
                  <a:gd name="T29" fmla="*/ 179 h 422"/>
                  <a:gd name="T30" fmla="*/ 202 w 316"/>
                  <a:gd name="T31" fmla="*/ 47 h 422"/>
                  <a:gd name="T32" fmla="*/ 202 w 316"/>
                  <a:gd name="T33" fmla="*/ 47 h 4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
                  <a:gd name="T52" fmla="*/ 0 h 422"/>
                  <a:gd name="T53" fmla="*/ 316 w 316"/>
                  <a:gd name="T54" fmla="*/ 422 h 4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 h="422">
                    <a:moveTo>
                      <a:pt x="202" y="47"/>
                    </a:moveTo>
                    <a:lnTo>
                      <a:pt x="153" y="0"/>
                    </a:lnTo>
                    <a:lnTo>
                      <a:pt x="62" y="2"/>
                    </a:lnTo>
                    <a:lnTo>
                      <a:pt x="58" y="46"/>
                    </a:lnTo>
                    <a:lnTo>
                      <a:pt x="71" y="74"/>
                    </a:lnTo>
                    <a:lnTo>
                      <a:pt x="0" y="129"/>
                    </a:lnTo>
                    <a:lnTo>
                      <a:pt x="62" y="219"/>
                    </a:lnTo>
                    <a:lnTo>
                      <a:pt x="58" y="302"/>
                    </a:lnTo>
                    <a:lnTo>
                      <a:pt x="97" y="363"/>
                    </a:lnTo>
                    <a:lnTo>
                      <a:pt x="170" y="351"/>
                    </a:lnTo>
                    <a:lnTo>
                      <a:pt x="191" y="422"/>
                    </a:lnTo>
                    <a:lnTo>
                      <a:pt x="248" y="356"/>
                    </a:lnTo>
                    <a:lnTo>
                      <a:pt x="316" y="316"/>
                    </a:lnTo>
                    <a:lnTo>
                      <a:pt x="316" y="257"/>
                    </a:lnTo>
                    <a:lnTo>
                      <a:pt x="173" y="179"/>
                    </a:lnTo>
                    <a:lnTo>
                      <a:pt x="202" y="47"/>
                    </a:lnTo>
                    <a:close/>
                  </a:path>
                </a:pathLst>
              </a:custGeom>
              <a:grpFill/>
              <a:ln w="12700">
                <a:noFill/>
                <a:round/>
                <a:headEnd/>
                <a:tailEnd/>
              </a:ln>
            </p:spPr>
            <p:txBody>
              <a:bodyPr/>
              <a:lstStyle/>
              <a:p>
                <a:pPr>
                  <a:defRPr/>
                </a:pPr>
                <a:endParaRPr lang="en-US"/>
              </a:p>
            </p:txBody>
          </p:sp>
          <p:sp>
            <p:nvSpPr>
              <p:cNvPr id="768" name="Freeform 115"/>
              <p:cNvSpPr>
                <a:spLocks noChangeAspect="1"/>
              </p:cNvSpPr>
              <p:nvPr/>
            </p:nvSpPr>
            <p:spPr bwMode="gray">
              <a:xfrm>
                <a:off x="3133517" y="3519973"/>
                <a:ext cx="310663" cy="474920"/>
              </a:xfrm>
              <a:custGeom>
                <a:avLst/>
                <a:gdLst>
                  <a:gd name="T0" fmla="*/ 227 w 360"/>
                  <a:gd name="T1" fmla="*/ 28 h 508"/>
                  <a:gd name="T2" fmla="*/ 243 w 360"/>
                  <a:gd name="T3" fmla="*/ 59 h 508"/>
                  <a:gd name="T4" fmla="*/ 169 w 360"/>
                  <a:gd name="T5" fmla="*/ 112 h 508"/>
                  <a:gd name="T6" fmla="*/ 231 w 360"/>
                  <a:gd name="T7" fmla="*/ 200 h 508"/>
                  <a:gd name="T8" fmla="*/ 227 w 360"/>
                  <a:gd name="T9" fmla="*/ 279 h 508"/>
                  <a:gd name="T10" fmla="*/ 271 w 360"/>
                  <a:gd name="T11" fmla="*/ 343 h 508"/>
                  <a:gd name="T12" fmla="*/ 339 w 360"/>
                  <a:gd name="T13" fmla="*/ 337 h 508"/>
                  <a:gd name="T14" fmla="*/ 360 w 360"/>
                  <a:gd name="T15" fmla="*/ 403 h 508"/>
                  <a:gd name="T16" fmla="*/ 360 w 360"/>
                  <a:gd name="T17" fmla="*/ 437 h 508"/>
                  <a:gd name="T18" fmla="*/ 271 w 360"/>
                  <a:gd name="T19" fmla="*/ 508 h 508"/>
                  <a:gd name="T20" fmla="*/ 189 w 360"/>
                  <a:gd name="T21" fmla="*/ 441 h 508"/>
                  <a:gd name="T22" fmla="*/ 58 w 360"/>
                  <a:gd name="T23" fmla="*/ 449 h 508"/>
                  <a:gd name="T24" fmla="*/ 73 w 360"/>
                  <a:gd name="T25" fmla="*/ 361 h 508"/>
                  <a:gd name="T26" fmla="*/ 5 w 360"/>
                  <a:gd name="T27" fmla="*/ 274 h 508"/>
                  <a:gd name="T28" fmla="*/ 0 w 360"/>
                  <a:gd name="T29" fmla="*/ 171 h 508"/>
                  <a:gd name="T30" fmla="*/ 29 w 360"/>
                  <a:gd name="T31" fmla="*/ 137 h 508"/>
                  <a:gd name="T32" fmla="*/ 9 w 360"/>
                  <a:gd name="T33" fmla="*/ 28 h 508"/>
                  <a:gd name="T34" fmla="*/ 46 w 360"/>
                  <a:gd name="T35" fmla="*/ 0 h 508"/>
                  <a:gd name="T36" fmla="*/ 103 w 360"/>
                  <a:gd name="T37" fmla="*/ 51 h 508"/>
                  <a:gd name="T38" fmla="*/ 227 w 360"/>
                  <a:gd name="T39" fmla="*/ 28 h 508"/>
                  <a:gd name="T40" fmla="*/ 227 w 360"/>
                  <a:gd name="T41" fmla="*/ 28 h 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0"/>
                  <a:gd name="T64" fmla="*/ 0 h 508"/>
                  <a:gd name="T65" fmla="*/ 360 w 360"/>
                  <a:gd name="T66" fmla="*/ 508 h 5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0" h="508">
                    <a:moveTo>
                      <a:pt x="227" y="28"/>
                    </a:moveTo>
                    <a:lnTo>
                      <a:pt x="243" y="59"/>
                    </a:lnTo>
                    <a:lnTo>
                      <a:pt x="169" y="112"/>
                    </a:lnTo>
                    <a:lnTo>
                      <a:pt x="231" y="200"/>
                    </a:lnTo>
                    <a:lnTo>
                      <a:pt x="227" y="279"/>
                    </a:lnTo>
                    <a:lnTo>
                      <a:pt x="271" y="343"/>
                    </a:lnTo>
                    <a:lnTo>
                      <a:pt x="339" y="337"/>
                    </a:lnTo>
                    <a:lnTo>
                      <a:pt x="360" y="403"/>
                    </a:lnTo>
                    <a:lnTo>
                      <a:pt x="360" y="437"/>
                    </a:lnTo>
                    <a:lnTo>
                      <a:pt x="271" y="508"/>
                    </a:lnTo>
                    <a:lnTo>
                      <a:pt x="189" y="441"/>
                    </a:lnTo>
                    <a:lnTo>
                      <a:pt x="58" y="449"/>
                    </a:lnTo>
                    <a:lnTo>
                      <a:pt x="73" y="361"/>
                    </a:lnTo>
                    <a:lnTo>
                      <a:pt x="5" y="274"/>
                    </a:lnTo>
                    <a:lnTo>
                      <a:pt x="0" y="171"/>
                    </a:lnTo>
                    <a:lnTo>
                      <a:pt x="29" y="137"/>
                    </a:lnTo>
                    <a:lnTo>
                      <a:pt x="9" y="28"/>
                    </a:lnTo>
                    <a:lnTo>
                      <a:pt x="46" y="0"/>
                    </a:lnTo>
                    <a:lnTo>
                      <a:pt x="103" y="51"/>
                    </a:lnTo>
                    <a:lnTo>
                      <a:pt x="227" y="28"/>
                    </a:lnTo>
                    <a:close/>
                  </a:path>
                </a:pathLst>
              </a:custGeom>
              <a:grpFill/>
              <a:ln w="12700">
                <a:noFill/>
                <a:round/>
                <a:headEnd/>
                <a:tailEnd/>
              </a:ln>
            </p:spPr>
            <p:txBody>
              <a:bodyPr/>
              <a:lstStyle/>
              <a:p>
                <a:pPr>
                  <a:defRPr/>
                </a:pPr>
                <a:endParaRPr lang="en-US"/>
              </a:p>
            </p:txBody>
          </p:sp>
          <p:sp>
            <p:nvSpPr>
              <p:cNvPr id="769" name="Freeform 116"/>
              <p:cNvSpPr>
                <a:spLocks noChangeAspect="1"/>
              </p:cNvSpPr>
              <p:nvPr/>
            </p:nvSpPr>
            <p:spPr bwMode="gray">
              <a:xfrm>
                <a:off x="2738284" y="3542410"/>
                <a:ext cx="460817" cy="430045"/>
              </a:xfrm>
              <a:custGeom>
                <a:avLst/>
                <a:gdLst>
                  <a:gd name="T0" fmla="*/ 167 w 533"/>
                  <a:gd name="T1" fmla="*/ 0 h 460"/>
                  <a:gd name="T2" fmla="*/ 51 w 533"/>
                  <a:gd name="T3" fmla="*/ 61 h 460"/>
                  <a:gd name="T4" fmla="*/ 71 w 533"/>
                  <a:gd name="T5" fmla="*/ 146 h 460"/>
                  <a:gd name="T6" fmla="*/ 0 w 533"/>
                  <a:gd name="T7" fmla="*/ 198 h 460"/>
                  <a:gd name="T8" fmla="*/ 32 w 533"/>
                  <a:gd name="T9" fmla="*/ 344 h 460"/>
                  <a:gd name="T10" fmla="*/ 109 w 533"/>
                  <a:gd name="T11" fmla="*/ 412 h 460"/>
                  <a:gd name="T12" fmla="*/ 162 w 533"/>
                  <a:gd name="T13" fmla="*/ 412 h 460"/>
                  <a:gd name="T14" fmla="*/ 211 w 533"/>
                  <a:gd name="T15" fmla="*/ 460 h 460"/>
                  <a:gd name="T16" fmla="*/ 313 w 533"/>
                  <a:gd name="T17" fmla="*/ 403 h 460"/>
                  <a:gd name="T18" fmla="*/ 398 w 533"/>
                  <a:gd name="T19" fmla="*/ 403 h 460"/>
                  <a:gd name="T20" fmla="*/ 425 w 533"/>
                  <a:gd name="T21" fmla="*/ 437 h 460"/>
                  <a:gd name="T22" fmla="*/ 515 w 533"/>
                  <a:gd name="T23" fmla="*/ 427 h 460"/>
                  <a:gd name="T24" fmla="*/ 533 w 533"/>
                  <a:gd name="T25" fmla="*/ 340 h 460"/>
                  <a:gd name="T26" fmla="*/ 462 w 533"/>
                  <a:gd name="T27" fmla="*/ 249 h 460"/>
                  <a:gd name="T28" fmla="*/ 457 w 533"/>
                  <a:gd name="T29" fmla="*/ 146 h 460"/>
                  <a:gd name="T30" fmla="*/ 355 w 533"/>
                  <a:gd name="T31" fmla="*/ 91 h 460"/>
                  <a:gd name="T32" fmla="*/ 226 w 533"/>
                  <a:gd name="T33" fmla="*/ 105 h 460"/>
                  <a:gd name="T34" fmla="*/ 167 w 533"/>
                  <a:gd name="T35" fmla="*/ 0 h 460"/>
                  <a:gd name="T36" fmla="*/ 167 w 533"/>
                  <a:gd name="T37" fmla="*/ 0 h 4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3"/>
                  <a:gd name="T58" fmla="*/ 0 h 460"/>
                  <a:gd name="T59" fmla="*/ 533 w 533"/>
                  <a:gd name="T60" fmla="*/ 460 h 4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3" h="460">
                    <a:moveTo>
                      <a:pt x="167" y="0"/>
                    </a:moveTo>
                    <a:lnTo>
                      <a:pt x="51" y="61"/>
                    </a:lnTo>
                    <a:lnTo>
                      <a:pt x="71" y="146"/>
                    </a:lnTo>
                    <a:lnTo>
                      <a:pt x="0" y="198"/>
                    </a:lnTo>
                    <a:lnTo>
                      <a:pt x="32" y="344"/>
                    </a:lnTo>
                    <a:lnTo>
                      <a:pt x="109" y="412"/>
                    </a:lnTo>
                    <a:lnTo>
                      <a:pt x="162" y="412"/>
                    </a:lnTo>
                    <a:lnTo>
                      <a:pt x="211" y="460"/>
                    </a:lnTo>
                    <a:lnTo>
                      <a:pt x="313" y="403"/>
                    </a:lnTo>
                    <a:lnTo>
                      <a:pt x="398" y="403"/>
                    </a:lnTo>
                    <a:lnTo>
                      <a:pt x="425" y="437"/>
                    </a:lnTo>
                    <a:lnTo>
                      <a:pt x="515" y="427"/>
                    </a:lnTo>
                    <a:lnTo>
                      <a:pt x="533" y="340"/>
                    </a:lnTo>
                    <a:lnTo>
                      <a:pt x="462" y="249"/>
                    </a:lnTo>
                    <a:lnTo>
                      <a:pt x="457" y="146"/>
                    </a:lnTo>
                    <a:lnTo>
                      <a:pt x="355" y="91"/>
                    </a:lnTo>
                    <a:lnTo>
                      <a:pt x="226" y="105"/>
                    </a:lnTo>
                    <a:lnTo>
                      <a:pt x="167" y="0"/>
                    </a:lnTo>
                    <a:close/>
                  </a:path>
                </a:pathLst>
              </a:custGeom>
              <a:grpFill/>
              <a:ln w="12700">
                <a:noFill/>
                <a:round/>
                <a:headEnd/>
                <a:tailEnd/>
              </a:ln>
            </p:spPr>
            <p:txBody>
              <a:bodyPr/>
              <a:lstStyle/>
              <a:p>
                <a:pPr>
                  <a:defRPr/>
                </a:pPr>
                <a:endParaRPr lang="en-US"/>
              </a:p>
            </p:txBody>
          </p:sp>
          <p:sp>
            <p:nvSpPr>
              <p:cNvPr id="770" name="Freeform 117"/>
              <p:cNvSpPr>
                <a:spLocks noChangeAspect="1"/>
              </p:cNvSpPr>
              <p:nvPr/>
            </p:nvSpPr>
            <p:spPr bwMode="gray">
              <a:xfrm>
                <a:off x="2213609" y="2697277"/>
                <a:ext cx="476350" cy="413217"/>
              </a:xfrm>
              <a:custGeom>
                <a:avLst/>
                <a:gdLst>
                  <a:gd name="T0" fmla="*/ 84 w 550"/>
                  <a:gd name="T1" fmla="*/ 0 h 441"/>
                  <a:gd name="T2" fmla="*/ 72 w 550"/>
                  <a:gd name="T3" fmla="*/ 28 h 441"/>
                  <a:gd name="T4" fmla="*/ 87 w 550"/>
                  <a:gd name="T5" fmla="*/ 87 h 441"/>
                  <a:gd name="T6" fmla="*/ 42 w 550"/>
                  <a:gd name="T7" fmla="*/ 110 h 441"/>
                  <a:gd name="T8" fmla="*/ 0 w 550"/>
                  <a:gd name="T9" fmla="*/ 212 h 441"/>
                  <a:gd name="T10" fmla="*/ 154 w 550"/>
                  <a:gd name="T11" fmla="*/ 268 h 441"/>
                  <a:gd name="T12" fmla="*/ 171 w 550"/>
                  <a:gd name="T13" fmla="*/ 409 h 441"/>
                  <a:gd name="T14" fmla="*/ 251 w 550"/>
                  <a:gd name="T15" fmla="*/ 441 h 441"/>
                  <a:gd name="T16" fmla="*/ 333 w 550"/>
                  <a:gd name="T17" fmla="*/ 422 h 441"/>
                  <a:gd name="T18" fmla="*/ 417 w 550"/>
                  <a:gd name="T19" fmla="*/ 429 h 441"/>
                  <a:gd name="T20" fmla="*/ 515 w 550"/>
                  <a:gd name="T21" fmla="*/ 396 h 441"/>
                  <a:gd name="T22" fmla="*/ 515 w 550"/>
                  <a:gd name="T23" fmla="*/ 341 h 441"/>
                  <a:gd name="T24" fmla="*/ 550 w 550"/>
                  <a:gd name="T25" fmla="*/ 341 h 441"/>
                  <a:gd name="T26" fmla="*/ 520 w 550"/>
                  <a:gd name="T27" fmla="*/ 268 h 441"/>
                  <a:gd name="T28" fmla="*/ 544 w 550"/>
                  <a:gd name="T29" fmla="*/ 239 h 441"/>
                  <a:gd name="T30" fmla="*/ 501 w 550"/>
                  <a:gd name="T31" fmla="*/ 215 h 441"/>
                  <a:gd name="T32" fmla="*/ 380 w 550"/>
                  <a:gd name="T33" fmla="*/ 215 h 441"/>
                  <a:gd name="T34" fmla="*/ 367 w 550"/>
                  <a:gd name="T35" fmla="*/ 177 h 441"/>
                  <a:gd name="T36" fmla="*/ 320 w 550"/>
                  <a:gd name="T37" fmla="*/ 142 h 441"/>
                  <a:gd name="T38" fmla="*/ 291 w 550"/>
                  <a:gd name="T39" fmla="*/ 57 h 441"/>
                  <a:gd name="T40" fmla="*/ 209 w 550"/>
                  <a:gd name="T41" fmla="*/ 78 h 441"/>
                  <a:gd name="T42" fmla="*/ 147 w 550"/>
                  <a:gd name="T43" fmla="*/ 0 h 441"/>
                  <a:gd name="T44" fmla="*/ 84 w 550"/>
                  <a:gd name="T45" fmla="*/ 0 h 441"/>
                  <a:gd name="T46" fmla="*/ 84 w 550"/>
                  <a:gd name="T47" fmla="*/ 0 h 4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0"/>
                  <a:gd name="T73" fmla="*/ 0 h 441"/>
                  <a:gd name="T74" fmla="*/ 550 w 550"/>
                  <a:gd name="T75" fmla="*/ 441 h 4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0" h="441">
                    <a:moveTo>
                      <a:pt x="84" y="0"/>
                    </a:moveTo>
                    <a:lnTo>
                      <a:pt x="72" y="28"/>
                    </a:lnTo>
                    <a:lnTo>
                      <a:pt x="87" y="87"/>
                    </a:lnTo>
                    <a:lnTo>
                      <a:pt x="42" y="110"/>
                    </a:lnTo>
                    <a:lnTo>
                      <a:pt x="0" y="212"/>
                    </a:lnTo>
                    <a:lnTo>
                      <a:pt x="154" y="268"/>
                    </a:lnTo>
                    <a:lnTo>
                      <a:pt x="171" y="409"/>
                    </a:lnTo>
                    <a:lnTo>
                      <a:pt x="251" y="441"/>
                    </a:lnTo>
                    <a:lnTo>
                      <a:pt x="333" y="422"/>
                    </a:lnTo>
                    <a:lnTo>
                      <a:pt x="417" y="429"/>
                    </a:lnTo>
                    <a:lnTo>
                      <a:pt x="515" y="396"/>
                    </a:lnTo>
                    <a:lnTo>
                      <a:pt x="515" y="341"/>
                    </a:lnTo>
                    <a:lnTo>
                      <a:pt x="550" y="341"/>
                    </a:lnTo>
                    <a:lnTo>
                      <a:pt x="520" y="268"/>
                    </a:lnTo>
                    <a:lnTo>
                      <a:pt x="544" y="239"/>
                    </a:lnTo>
                    <a:lnTo>
                      <a:pt x="501" y="215"/>
                    </a:lnTo>
                    <a:lnTo>
                      <a:pt x="380" y="215"/>
                    </a:lnTo>
                    <a:lnTo>
                      <a:pt x="367" y="177"/>
                    </a:lnTo>
                    <a:lnTo>
                      <a:pt x="320" y="142"/>
                    </a:lnTo>
                    <a:lnTo>
                      <a:pt x="291" y="57"/>
                    </a:lnTo>
                    <a:lnTo>
                      <a:pt x="209" y="78"/>
                    </a:lnTo>
                    <a:lnTo>
                      <a:pt x="147" y="0"/>
                    </a:lnTo>
                    <a:lnTo>
                      <a:pt x="84" y="0"/>
                    </a:lnTo>
                    <a:close/>
                  </a:path>
                </a:pathLst>
              </a:custGeom>
              <a:grpFill/>
              <a:ln w="12700">
                <a:noFill/>
                <a:round/>
                <a:headEnd/>
                <a:tailEnd/>
              </a:ln>
            </p:spPr>
            <p:txBody>
              <a:bodyPr/>
              <a:lstStyle/>
              <a:p>
                <a:pPr>
                  <a:defRPr/>
                </a:pPr>
                <a:endParaRPr lang="en-US"/>
              </a:p>
            </p:txBody>
          </p:sp>
          <p:sp>
            <p:nvSpPr>
              <p:cNvPr id="771" name="Freeform 118"/>
              <p:cNvSpPr>
                <a:spLocks noChangeAspect="1"/>
              </p:cNvSpPr>
              <p:nvPr/>
            </p:nvSpPr>
            <p:spPr bwMode="gray">
              <a:xfrm>
                <a:off x="2054826" y="2895472"/>
                <a:ext cx="376248" cy="426306"/>
              </a:xfrm>
              <a:custGeom>
                <a:avLst/>
                <a:gdLst>
                  <a:gd name="T0" fmla="*/ 190 w 437"/>
                  <a:gd name="T1" fmla="*/ 0 h 456"/>
                  <a:gd name="T2" fmla="*/ 152 w 437"/>
                  <a:gd name="T3" fmla="*/ 16 h 456"/>
                  <a:gd name="T4" fmla="*/ 114 w 437"/>
                  <a:gd name="T5" fmla="*/ 15 h 456"/>
                  <a:gd name="T6" fmla="*/ 121 w 437"/>
                  <a:gd name="T7" fmla="*/ 58 h 456"/>
                  <a:gd name="T8" fmla="*/ 68 w 437"/>
                  <a:gd name="T9" fmla="*/ 49 h 456"/>
                  <a:gd name="T10" fmla="*/ 45 w 437"/>
                  <a:gd name="T11" fmla="*/ 65 h 456"/>
                  <a:gd name="T12" fmla="*/ 0 w 437"/>
                  <a:gd name="T13" fmla="*/ 252 h 456"/>
                  <a:gd name="T14" fmla="*/ 100 w 437"/>
                  <a:gd name="T15" fmla="*/ 364 h 456"/>
                  <a:gd name="T16" fmla="*/ 202 w 437"/>
                  <a:gd name="T17" fmla="*/ 343 h 456"/>
                  <a:gd name="T18" fmla="*/ 267 w 437"/>
                  <a:gd name="T19" fmla="*/ 456 h 456"/>
                  <a:gd name="T20" fmla="*/ 311 w 437"/>
                  <a:gd name="T21" fmla="*/ 448 h 456"/>
                  <a:gd name="T22" fmla="*/ 351 w 437"/>
                  <a:gd name="T23" fmla="*/ 326 h 456"/>
                  <a:gd name="T24" fmla="*/ 393 w 437"/>
                  <a:gd name="T25" fmla="*/ 322 h 456"/>
                  <a:gd name="T26" fmla="*/ 437 w 437"/>
                  <a:gd name="T27" fmla="*/ 229 h 456"/>
                  <a:gd name="T28" fmla="*/ 357 w 437"/>
                  <a:gd name="T29" fmla="*/ 197 h 456"/>
                  <a:gd name="T30" fmla="*/ 340 w 437"/>
                  <a:gd name="T31" fmla="*/ 56 h 456"/>
                  <a:gd name="T32" fmla="*/ 190 w 437"/>
                  <a:gd name="T33" fmla="*/ 0 h 456"/>
                  <a:gd name="T34" fmla="*/ 190 w 437"/>
                  <a:gd name="T35" fmla="*/ 0 h 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7"/>
                  <a:gd name="T55" fmla="*/ 0 h 456"/>
                  <a:gd name="T56" fmla="*/ 437 w 437"/>
                  <a:gd name="T57" fmla="*/ 456 h 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7" h="456">
                    <a:moveTo>
                      <a:pt x="190" y="0"/>
                    </a:moveTo>
                    <a:lnTo>
                      <a:pt x="152" y="16"/>
                    </a:lnTo>
                    <a:lnTo>
                      <a:pt x="114" y="15"/>
                    </a:lnTo>
                    <a:lnTo>
                      <a:pt x="121" y="58"/>
                    </a:lnTo>
                    <a:lnTo>
                      <a:pt x="68" y="49"/>
                    </a:lnTo>
                    <a:lnTo>
                      <a:pt x="45" y="65"/>
                    </a:lnTo>
                    <a:lnTo>
                      <a:pt x="0" y="252"/>
                    </a:lnTo>
                    <a:lnTo>
                      <a:pt x="100" y="364"/>
                    </a:lnTo>
                    <a:lnTo>
                      <a:pt x="202" y="343"/>
                    </a:lnTo>
                    <a:lnTo>
                      <a:pt x="267" y="456"/>
                    </a:lnTo>
                    <a:lnTo>
                      <a:pt x="311" y="448"/>
                    </a:lnTo>
                    <a:lnTo>
                      <a:pt x="351" y="326"/>
                    </a:lnTo>
                    <a:lnTo>
                      <a:pt x="393" y="322"/>
                    </a:lnTo>
                    <a:lnTo>
                      <a:pt x="437" y="229"/>
                    </a:lnTo>
                    <a:lnTo>
                      <a:pt x="357" y="197"/>
                    </a:lnTo>
                    <a:lnTo>
                      <a:pt x="340" y="56"/>
                    </a:lnTo>
                    <a:lnTo>
                      <a:pt x="190" y="0"/>
                    </a:lnTo>
                    <a:close/>
                  </a:path>
                </a:pathLst>
              </a:custGeom>
              <a:grpFill/>
              <a:ln w="12700">
                <a:noFill/>
                <a:round/>
                <a:headEnd/>
                <a:tailEnd/>
              </a:ln>
            </p:spPr>
            <p:txBody>
              <a:bodyPr/>
              <a:lstStyle/>
              <a:p>
                <a:pPr>
                  <a:defRPr/>
                </a:pPr>
                <a:endParaRPr lang="en-US"/>
              </a:p>
            </p:txBody>
          </p:sp>
          <p:sp>
            <p:nvSpPr>
              <p:cNvPr id="772" name="Freeform 119"/>
              <p:cNvSpPr>
                <a:spLocks noChangeAspect="1"/>
              </p:cNvSpPr>
              <p:nvPr/>
            </p:nvSpPr>
            <p:spPr bwMode="gray">
              <a:xfrm>
                <a:off x="1663045" y="2828161"/>
                <a:ext cx="450461" cy="370213"/>
              </a:xfrm>
              <a:custGeom>
                <a:avLst/>
                <a:gdLst>
                  <a:gd name="T0" fmla="*/ 36 w 521"/>
                  <a:gd name="T1" fmla="*/ 0 h 395"/>
                  <a:gd name="T2" fmla="*/ 47 w 521"/>
                  <a:gd name="T3" fmla="*/ 79 h 395"/>
                  <a:gd name="T4" fmla="*/ 94 w 521"/>
                  <a:gd name="T5" fmla="*/ 100 h 395"/>
                  <a:gd name="T6" fmla="*/ 63 w 521"/>
                  <a:gd name="T7" fmla="*/ 126 h 395"/>
                  <a:gd name="T8" fmla="*/ 105 w 521"/>
                  <a:gd name="T9" fmla="*/ 198 h 395"/>
                  <a:gd name="T10" fmla="*/ 0 w 521"/>
                  <a:gd name="T11" fmla="*/ 222 h 395"/>
                  <a:gd name="T12" fmla="*/ 50 w 521"/>
                  <a:gd name="T13" fmla="*/ 287 h 395"/>
                  <a:gd name="T14" fmla="*/ 18 w 521"/>
                  <a:gd name="T15" fmla="*/ 336 h 395"/>
                  <a:gd name="T16" fmla="*/ 101 w 521"/>
                  <a:gd name="T17" fmla="*/ 392 h 395"/>
                  <a:gd name="T18" fmla="*/ 214 w 521"/>
                  <a:gd name="T19" fmla="*/ 395 h 395"/>
                  <a:gd name="T20" fmla="*/ 255 w 521"/>
                  <a:gd name="T21" fmla="*/ 359 h 395"/>
                  <a:gd name="T22" fmla="*/ 394 w 521"/>
                  <a:gd name="T23" fmla="*/ 372 h 395"/>
                  <a:gd name="T24" fmla="*/ 459 w 521"/>
                  <a:gd name="T25" fmla="*/ 331 h 395"/>
                  <a:gd name="T26" fmla="*/ 498 w 521"/>
                  <a:gd name="T27" fmla="*/ 138 h 395"/>
                  <a:gd name="T28" fmla="*/ 521 w 521"/>
                  <a:gd name="T29" fmla="*/ 122 h 395"/>
                  <a:gd name="T30" fmla="*/ 392 w 521"/>
                  <a:gd name="T31" fmla="*/ 88 h 395"/>
                  <a:gd name="T32" fmla="*/ 381 w 521"/>
                  <a:gd name="T33" fmla="*/ 59 h 395"/>
                  <a:gd name="T34" fmla="*/ 318 w 521"/>
                  <a:gd name="T35" fmla="*/ 46 h 395"/>
                  <a:gd name="T36" fmla="*/ 318 w 521"/>
                  <a:gd name="T37" fmla="*/ 29 h 395"/>
                  <a:gd name="T38" fmla="*/ 205 w 521"/>
                  <a:gd name="T39" fmla="*/ 32 h 395"/>
                  <a:gd name="T40" fmla="*/ 106 w 521"/>
                  <a:gd name="T41" fmla="*/ 9 h 395"/>
                  <a:gd name="T42" fmla="*/ 36 w 521"/>
                  <a:gd name="T43" fmla="*/ 0 h 395"/>
                  <a:gd name="T44" fmla="*/ 36 w 521"/>
                  <a:gd name="T45" fmla="*/ 0 h 3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1"/>
                  <a:gd name="T70" fmla="*/ 0 h 395"/>
                  <a:gd name="T71" fmla="*/ 521 w 521"/>
                  <a:gd name="T72" fmla="*/ 395 h 3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1" h="395">
                    <a:moveTo>
                      <a:pt x="36" y="0"/>
                    </a:moveTo>
                    <a:lnTo>
                      <a:pt x="47" y="79"/>
                    </a:lnTo>
                    <a:lnTo>
                      <a:pt x="94" y="100"/>
                    </a:lnTo>
                    <a:lnTo>
                      <a:pt x="63" y="126"/>
                    </a:lnTo>
                    <a:lnTo>
                      <a:pt x="105" y="198"/>
                    </a:lnTo>
                    <a:lnTo>
                      <a:pt x="0" y="222"/>
                    </a:lnTo>
                    <a:lnTo>
                      <a:pt x="50" y="287"/>
                    </a:lnTo>
                    <a:lnTo>
                      <a:pt x="18" y="336"/>
                    </a:lnTo>
                    <a:lnTo>
                      <a:pt x="101" y="392"/>
                    </a:lnTo>
                    <a:lnTo>
                      <a:pt x="214" y="395"/>
                    </a:lnTo>
                    <a:lnTo>
                      <a:pt x="255" y="359"/>
                    </a:lnTo>
                    <a:lnTo>
                      <a:pt x="394" y="372"/>
                    </a:lnTo>
                    <a:lnTo>
                      <a:pt x="459" y="331"/>
                    </a:lnTo>
                    <a:lnTo>
                      <a:pt x="498" y="138"/>
                    </a:lnTo>
                    <a:lnTo>
                      <a:pt x="521" y="122"/>
                    </a:lnTo>
                    <a:lnTo>
                      <a:pt x="392" y="88"/>
                    </a:lnTo>
                    <a:lnTo>
                      <a:pt x="381" y="59"/>
                    </a:lnTo>
                    <a:lnTo>
                      <a:pt x="318" y="46"/>
                    </a:lnTo>
                    <a:lnTo>
                      <a:pt x="318" y="29"/>
                    </a:lnTo>
                    <a:lnTo>
                      <a:pt x="205" y="32"/>
                    </a:lnTo>
                    <a:lnTo>
                      <a:pt x="106" y="9"/>
                    </a:lnTo>
                    <a:lnTo>
                      <a:pt x="36" y="0"/>
                    </a:lnTo>
                    <a:close/>
                  </a:path>
                </a:pathLst>
              </a:custGeom>
              <a:grpFill/>
              <a:ln w="12700">
                <a:noFill/>
                <a:round/>
                <a:headEnd/>
                <a:tailEnd/>
              </a:ln>
            </p:spPr>
            <p:txBody>
              <a:bodyPr/>
              <a:lstStyle/>
              <a:p>
                <a:pPr>
                  <a:defRPr/>
                </a:pPr>
                <a:endParaRPr lang="en-US"/>
              </a:p>
            </p:txBody>
          </p:sp>
          <p:sp>
            <p:nvSpPr>
              <p:cNvPr id="773" name="Freeform 120"/>
              <p:cNvSpPr>
                <a:spLocks noChangeAspect="1"/>
              </p:cNvSpPr>
              <p:nvPr/>
            </p:nvSpPr>
            <p:spPr bwMode="gray">
              <a:xfrm>
                <a:off x="1300605" y="2803854"/>
                <a:ext cx="453913" cy="439394"/>
              </a:xfrm>
              <a:custGeom>
                <a:avLst/>
                <a:gdLst>
                  <a:gd name="T0" fmla="*/ 385 w 526"/>
                  <a:gd name="T1" fmla="*/ 0 h 470"/>
                  <a:gd name="T2" fmla="*/ 309 w 526"/>
                  <a:gd name="T3" fmla="*/ 60 h 470"/>
                  <a:gd name="T4" fmla="*/ 152 w 526"/>
                  <a:gd name="T5" fmla="*/ 86 h 470"/>
                  <a:gd name="T6" fmla="*/ 152 w 526"/>
                  <a:gd name="T7" fmla="*/ 142 h 470"/>
                  <a:gd name="T8" fmla="*/ 44 w 526"/>
                  <a:gd name="T9" fmla="*/ 177 h 470"/>
                  <a:gd name="T10" fmla="*/ 0 w 526"/>
                  <a:gd name="T11" fmla="*/ 239 h 470"/>
                  <a:gd name="T12" fmla="*/ 58 w 526"/>
                  <a:gd name="T13" fmla="*/ 272 h 470"/>
                  <a:gd name="T14" fmla="*/ 204 w 526"/>
                  <a:gd name="T15" fmla="*/ 250 h 470"/>
                  <a:gd name="T16" fmla="*/ 336 w 526"/>
                  <a:gd name="T17" fmla="*/ 304 h 470"/>
                  <a:gd name="T18" fmla="*/ 291 w 526"/>
                  <a:gd name="T19" fmla="*/ 318 h 470"/>
                  <a:gd name="T20" fmla="*/ 198 w 526"/>
                  <a:gd name="T21" fmla="*/ 289 h 470"/>
                  <a:gd name="T22" fmla="*/ 116 w 526"/>
                  <a:gd name="T23" fmla="*/ 304 h 470"/>
                  <a:gd name="T24" fmla="*/ 99 w 526"/>
                  <a:gd name="T25" fmla="*/ 346 h 470"/>
                  <a:gd name="T26" fmla="*/ 198 w 526"/>
                  <a:gd name="T27" fmla="*/ 384 h 470"/>
                  <a:gd name="T28" fmla="*/ 173 w 526"/>
                  <a:gd name="T29" fmla="*/ 407 h 470"/>
                  <a:gd name="T30" fmla="*/ 350 w 526"/>
                  <a:gd name="T31" fmla="*/ 470 h 470"/>
                  <a:gd name="T32" fmla="*/ 320 w 526"/>
                  <a:gd name="T33" fmla="*/ 388 h 470"/>
                  <a:gd name="T34" fmla="*/ 354 w 526"/>
                  <a:gd name="T35" fmla="*/ 405 h 470"/>
                  <a:gd name="T36" fmla="*/ 365 w 526"/>
                  <a:gd name="T37" fmla="*/ 445 h 470"/>
                  <a:gd name="T38" fmla="*/ 426 w 526"/>
                  <a:gd name="T39" fmla="*/ 384 h 470"/>
                  <a:gd name="T40" fmla="*/ 478 w 526"/>
                  <a:gd name="T41" fmla="*/ 384 h 470"/>
                  <a:gd name="T42" fmla="*/ 443 w 526"/>
                  <a:gd name="T43" fmla="*/ 365 h 470"/>
                  <a:gd name="T44" fmla="*/ 468 w 526"/>
                  <a:gd name="T45" fmla="*/ 312 h 470"/>
                  <a:gd name="T46" fmla="*/ 420 w 526"/>
                  <a:gd name="T47" fmla="*/ 247 h 470"/>
                  <a:gd name="T48" fmla="*/ 526 w 526"/>
                  <a:gd name="T49" fmla="*/ 223 h 470"/>
                  <a:gd name="T50" fmla="*/ 482 w 526"/>
                  <a:gd name="T51" fmla="*/ 154 h 470"/>
                  <a:gd name="T52" fmla="*/ 516 w 526"/>
                  <a:gd name="T53" fmla="*/ 125 h 470"/>
                  <a:gd name="T54" fmla="*/ 468 w 526"/>
                  <a:gd name="T55" fmla="*/ 104 h 470"/>
                  <a:gd name="T56" fmla="*/ 453 w 526"/>
                  <a:gd name="T57" fmla="*/ 22 h 470"/>
                  <a:gd name="T58" fmla="*/ 385 w 526"/>
                  <a:gd name="T59" fmla="*/ 0 h 470"/>
                  <a:gd name="T60" fmla="*/ 385 w 526"/>
                  <a:gd name="T61" fmla="*/ 0 h 4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6"/>
                  <a:gd name="T94" fmla="*/ 0 h 470"/>
                  <a:gd name="T95" fmla="*/ 526 w 526"/>
                  <a:gd name="T96" fmla="*/ 470 h 4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6" h="470">
                    <a:moveTo>
                      <a:pt x="385" y="0"/>
                    </a:moveTo>
                    <a:lnTo>
                      <a:pt x="309" y="60"/>
                    </a:lnTo>
                    <a:lnTo>
                      <a:pt x="152" y="86"/>
                    </a:lnTo>
                    <a:lnTo>
                      <a:pt x="152" y="142"/>
                    </a:lnTo>
                    <a:lnTo>
                      <a:pt x="44" y="177"/>
                    </a:lnTo>
                    <a:lnTo>
                      <a:pt x="0" y="239"/>
                    </a:lnTo>
                    <a:lnTo>
                      <a:pt x="58" y="272"/>
                    </a:lnTo>
                    <a:lnTo>
                      <a:pt x="204" y="250"/>
                    </a:lnTo>
                    <a:lnTo>
                      <a:pt x="336" y="304"/>
                    </a:lnTo>
                    <a:lnTo>
                      <a:pt x="291" y="318"/>
                    </a:lnTo>
                    <a:lnTo>
                      <a:pt x="198" y="289"/>
                    </a:lnTo>
                    <a:lnTo>
                      <a:pt x="116" y="304"/>
                    </a:lnTo>
                    <a:lnTo>
                      <a:pt x="99" y="346"/>
                    </a:lnTo>
                    <a:lnTo>
                      <a:pt x="198" y="384"/>
                    </a:lnTo>
                    <a:lnTo>
                      <a:pt x="173" y="407"/>
                    </a:lnTo>
                    <a:lnTo>
                      <a:pt x="350" y="470"/>
                    </a:lnTo>
                    <a:lnTo>
                      <a:pt x="320" y="388"/>
                    </a:lnTo>
                    <a:lnTo>
                      <a:pt x="354" y="405"/>
                    </a:lnTo>
                    <a:lnTo>
                      <a:pt x="365" y="445"/>
                    </a:lnTo>
                    <a:lnTo>
                      <a:pt x="426" y="384"/>
                    </a:lnTo>
                    <a:lnTo>
                      <a:pt x="478" y="384"/>
                    </a:lnTo>
                    <a:lnTo>
                      <a:pt x="443" y="365"/>
                    </a:lnTo>
                    <a:lnTo>
                      <a:pt x="468" y="312"/>
                    </a:lnTo>
                    <a:lnTo>
                      <a:pt x="420" y="247"/>
                    </a:lnTo>
                    <a:lnTo>
                      <a:pt x="526" y="223"/>
                    </a:lnTo>
                    <a:lnTo>
                      <a:pt x="482" y="154"/>
                    </a:lnTo>
                    <a:lnTo>
                      <a:pt x="516" y="125"/>
                    </a:lnTo>
                    <a:lnTo>
                      <a:pt x="468" y="104"/>
                    </a:lnTo>
                    <a:lnTo>
                      <a:pt x="453" y="22"/>
                    </a:lnTo>
                    <a:lnTo>
                      <a:pt x="385" y="0"/>
                    </a:lnTo>
                    <a:close/>
                  </a:path>
                </a:pathLst>
              </a:custGeom>
              <a:grpFill/>
              <a:ln w="12700">
                <a:noFill/>
                <a:round/>
                <a:headEnd/>
                <a:tailEnd/>
              </a:ln>
            </p:spPr>
            <p:txBody>
              <a:bodyPr/>
              <a:lstStyle/>
              <a:p>
                <a:pPr>
                  <a:defRPr/>
                </a:pPr>
                <a:endParaRPr lang="en-US"/>
              </a:p>
            </p:txBody>
          </p:sp>
          <p:sp>
            <p:nvSpPr>
              <p:cNvPr id="774" name="Freeform 121"/>
              <p:cNvSpPr>
                <a:spLocks noChangeAspect="1"/>
              </p:cNvSpPr>
              <p:nvPr/>
            </p:nvSpPr>
            <p:spPr bwMode="gray">
              <a:xfrm>
                <a:off x="1405885" y="3164718"/>
                <a:ext cx="465995" cy="338427"/>
              </a:xfrm>
              <a:custGeom>
                <a:avLst/>
                <a:gdLst>
                  <a:gd name="T0" fmla="*/ 53 w 540"/>
                  <a:gd name="T1" fmla="*/ 21 h 360"/>
                  <a:gd name="T2" fmla="*/ 0 w 540"/>
                  <a:gd name="T3" fmla="*/ 93 h 360"/>
                  <a:gd name="T4" fmla="*/ 82 w 540"/>
                  <a:gd name="T5" fmla="*/ 198 h 360"/>
                  <a:gd name="T6" fmla="*/ 82 w 540"/>
                  <a:gd name="T7" fmla="*/ 255 h 360"/>
                  <a:gd name="T8" fmla="*/ 346 w 540"/>
                  <a:gd name="T9" fmla="*/ 360 h 360"/>
                  <a:gd name="T10" fmla="*/ 462 w 540"/>
                  <a:gd name="T11" fmla="*/ 358 h 360"/>
                  <a:gd name="T12" fmla="*/ 540 w 540"/>
                  <a:gd name="T13" fmla="*/ 339 h 360"/>
                  <a:gd name="T14" fmla="*/ 503 w 540"/>
                  <a:gd name="T15" fmla="*/ 303 h 360"/>
                  <a:gd name="T16" fmla="*/ 480 w 540"/>
                  <a:gd name="T17" fmla="*/ 116 h 360"/>
                  <a:gd name="T18" fmla="*/ 403 w 540"/>
                  <a:gd name="T19" fmla="*/ 28 h 360"/>
                  <a:gd name="T20" fmla="*/ 356 w 540"/>
                  <a:gd name="T21" fmla="*/ 0 h 360"/>
                  <a:gd name="T22" fmla="*/ 304 w 540"/>
                  <a:gd name="T23" fmla="*/ 0 h 360"/>
                  <a:gd name="T24" fmla="*/ 243 w 540"/>
                  <a:gd name="T25" fmla="*/ 61 h 360"/>
                  <a:gd name="T26" fmla="*/ 232 w 540"/>
                  <a:gd name="T27" fmla="*/ 19 h 360"/>
                  <a:gd name="T28" fmla="*/ 198 w 540"/>
                  <a:gd name="T29" fmla="*/ 4 h 360"/>
                  <a:gd name="T30" fmla="*/ 226 w 540"/>
                  <a:gd name="T31" fmla="*/ 84 h 360"/>
                  <a:gd name="T32" fmla="*/ 53 w 540"/>
                  <a:gd name="T33" fmla="*/ 21 h 360"/>
                  <a:gd name="T34" fmla="*/ 53 w 540"/>
                  <a:gd name="T35" fmla="*/ 21 h 3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0"/>
                  <a:gd name="T55" fmla="*/ 0 h 360"/>
                  <a:gd name="T56" fmla="*/ 540 w 540"/>
                  <a:gd name="T57" fmla="*/ 360 h 3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0" h="360">
                    <a:moveTo>
                      <a:pt x="53" y="21"/>
                    </a:moveTo>
                    <a:lnTo>
                      <a:pt x="0" y="93"/>
                    </a:lnTo>
                    <a:lnTo>
                      <a:pt x="82" y="198"/>
                    </a:lnTo>
                    <a:lnTo>
                      <a:pt x="82" y="255"/>
                    </a:lnTo>
                    <a:lnTo>
                      <a:pt x="346" y="360"/>
                    </a:lnTo>
                    <a:lnTo>
                      <a:pt x="462" y="358"/>
                    </a:lnTo>
                    <a:lnTo>
                      <a:pt x="540" y="339"/>
                    </a:lnTo>
                    <a:lnTo>
                      <a:pt x="503" y="303"/>
                    </a:lnTo>
                    <a:lnTo>
                      <a:pt x="480" y="116"/>
                    </a:lnTo>
                    <a:lnTo>
                      <a:pt x="403" y="28"/>
                    </a:lnTo>
                    <a:lnTo>
                      <a:pt x="356" y="0"/>
                    </a:lnTo>
                    <a:lnTo>
                      <a:pt x="304" y="0"/>
                    </a:lnTo>
                    <a:lnTo>
                      <a:pt x="243" y="61"/>
                    </a:lnTo>
                    <a:lnTo>
                      <a:pt x="232" y="19"/>
                    </a:lnTo>
                    <a:lnTo>
                      <a:pt x="198" y="4"/>
                    </a:lnTo>
                    <a:lnTo>
                      <a:pt x="226" y="84"/>
                    </a:lnTo>
                    <a:lnTo>
                      <a:pt x="53" y="21"/>
                    </a:lnTo>
                    <a:close/>
                  </a:path>
                </a:pathLst>
              </a:custGeom>
              <a:grpFill/>
              <a:ln w="12700">
                <a:noFill/>
                <a:round/>
                <a:headEnd/>
                <a:tailEnd/>
              </a:ln>
            </p:spPr>
            <p:txBody>
              <a:bodyPr/>
              <a:lstStyle/>
              <a:p>
                <a:pPr>
                  <a:defRPr/>
                </a:pPr>
                <a:endParaRPr lang="en-US"/>
              </a:p>
            </p:txBody>
          </p:sp>
          <p:sp>
            <p:nvSpPr>
              <p:cNvPr id="775" name="Freeform 122"/>
              <p:cNvSpPr>
                <a:spLocks noChangeAspect="1"/>
              </p:cNvSpPr>
              <p:nvPr/>
            </p:nvSpPr>
            <p:spPr bwMode="gray">
              <a:xfrm>
                <a:off x="1751066" y="3164718"/>
                <a:ext cx="340003" cy="499227"/>
              </a:xfrm>
              <a:custGeom>
                <a:avLst/>
                <a:gdLst>
                  <a:gd name="T0" fmla="*/ 0 w 394"/>
                  <a:gd name="T1" fmla="*/ 30 h 535"/>
                  <a:gd name="T2" fmla="*/ 79 w 394"/>
                  <a:gd name="T3" fmla="*/ 118 h 535"/>
                  <a:gd name="T4" fmla="*/ 102 w 394"/>
                  <a:gd name="T5" fmla="*/ 315 h 535"/>
                  <a:gd name="T6" fmla="*/ 141 w 394"/>
                  <a:gd name="T7" fmla="*/ 341 h 535"/>
                  <a:gd name="T8" fmla="*/ 61 w 394"/>
                  <a:gd name="T9" fmla="*/ 359 h 535"/>
                  <a:gd name="T10" fmla="*/ 107 w 394"/>
                  <a:gd name="T11" fmla="*/ 453 h 535"/>
                  <a:gd name="T12" fmla="*/ 293 w 394"/>
                  <a:gd name="T13" fmla="*/ 535 h 535"/>
                  <a:gd name="T14" fmla="*/ 313 w 394"/>
                  <a:gd name="T15" fmla="*/ 488 h 535"/>
                  <a:gd name="T16" fmla="*/ 394 w 394"/>
                  <a:gd name="T17" fmla="*/ 480 h 535"/>
                  <a:gd name="T18" fmla="*/ 377 w 394"/>
                  <a:gd name="T19" fmla="*/ 362 h 535"/>
                  <a:gd name="T20" fmla="*/ 339 w 394"/>
                  <a:gd name="T21" fmla="*/ 359 h 535"/>
                  <a:gd name="T22" fmla="*/ 304 w 394"/>
                  <a:gd name="T23" fmla="*/ 277 h 535"/>
                  <a:gd name="T24" fmla="*/ 339 w 394"/>
                  <a:gd name="T25" fmla="*/ 159 h 535"/>
                  <a:gd name="T26" fmla="*/ 295 w 394"/>
                  <a:gd name="T27" fmla="*/ 13 h 535"/>
                  <a:gd name="T28" fmla="*/ 152 w 394"/>
                  <a:gd name="T29" fmla="*/ 0 h 535"/>
                  <a:gd name="T30" fmla="*/ 111 w 394"/>
                  <a:gd name="T31" fmla="*/ 38 h 535"/>
                  <a:gd name="T32" fmla="*/ 0 w 394"/>
                  <a:gd name="T33" fmla="*/ 30 h 535"/>
                  <a:gd name="T34" fmla="*/ 0 w 394"/>
                  <a:gd name="T35" fmla="*/ 30 h 5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4"/>
                  <a:gd name="T55" fmla="*/ 0 h 535"/>
                  <a:gd name="T56" fmla="*/ 394 w 394"/>
                  <a:gd name="T57" fmla="*/ 535 h 5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4" h="535">
                    <a:moveTo>
                      <a:pt x="0" y="30"/>
                    </a:moveTo>
                    <a:lnTo>
                      <a:pt x="79" y="118"/>
                    </a:lnTo>
                    <a:lnTo>
                      <a:pt x="102" y="315"/>
                    </a:lnTo>
                    <a:lnTo>
                      <a:pt x="141" y="341"/>
                    </a:lnTo>
                    <a:lnTo>
                      <a:pt x="61" y="359"/>
                    </a:lnTo>
                    <a:lnTo>
                      <a:pt x="107" y="453"/>
                    </a:lnTo>
                    <a:lnTo>
                      <a:pt x="293" y="535"/>
                    </a:lnTo>
                    <a:lnTo>
                      <a:pt x="313" y="488"/>
                    </a:lnTo>
                    <a:lnTo>
                      <a:pt x="394" y="480"/>
                    </a:lnTo>
                    <a:lnTo>
                      <a:pt x="377" y="362"/>
                    </a:lnTo>
                    <a:lnTo>
                      <a:pt x="339" y="359"/>
                    </a:lnTo>
                    <a:lnTo>
                      <a:pt x="304" y="277"/>
                    </a:lnTo>
                    <a:lnTo>
                      <a:pt x="339" y="159"/>
                    </a:lnTo>
                    <a:lnTo>
                      <a:pt x="295" y="13"/>
                    </a:lnTo>
                    <a:lnTo>
                      <a:pt x="152" y="0"/>
                    </a:lnTo>
                    <a:lnTo>
                      <a:pt x="111" y="38"/>
                    </a:lnTo>
                    <a:lnTo>
                      <a:pt x="0" y="30"/>
                    </a:lnTo>
                    <a:close/>
                  </a:path>
                </a:pathLst>
              </a:custGeom>
              <a:grpFill/>
              <a:ln w="12700">
                <a:noFill/>
                <a:round/>
                <a:headEnd/>
                <a:tailEnd/>
              </a:ln>
            </p:spPr>
            <p:txBody>
              <a:bodyPr/>
              <a:lstStyle/>
              <a:p>
                <a:pPr>
                  <a:defRPr/>
                </a:pPr>
                <a:endParaRPr lang="en-US"/>
              </a:p>
            </p:txBody>
          </p:sp>
          <p:sp>
            <p:nvSpPr>
              <p:cNvPr id="776" name="Freeform 123"/>
              <p:cNvSpPr>
                <a:spLocks noChangeAspect="1"/>
              </p:cNvSpPr>
              <p:nvPr/>
            </p:nvSpPr>
            <p:spPr bwMode="gray">
              <a:xfrm>
                <a:off x="2004774" y="3136672"/>
                <a:ext cx="374522" cy="504836"/>
              </a:xfrm>
              <a:custGeom>
                <a:avLst/>
                <a:gdLst>
                  <a:gd name="T0" fmla="*/ 64 w 435"/>
                  <a:gd name="T1" fmla="*/ 0 h 540"/>
                  <a:gd name="T2" fmla="*/ 0 w 435"/>
                  <a:gd name="T3" fmla="*/ 38 h 540"/>
                  <a:gd name="T4" fmla="*/ 46 w 435"/>
                  <a:gd name="T5" fmla="*/ 187 h 540"/>
                  <a:gd name="T6" fmla="*/ 11 w 435"/>
                  <a:gd name="T7" fmla="*/ 305 h 540"/>
                  <a:gd name="T8" fmla="*/ 47 w 435"/>
                  <a:gd name="T9" fmla="*/ 390 h 540"/>
                  <a:gd name="T10" fmla="*/ 84 w 435"/>
                  <a:gd name="T11" fmla="*/ 392 h 540"/>
                  <a:gd name="T12" fmla="*/ 101 w 435"/>
                  <a:gd name="T13" fmla="*/ 512 h 540"/>
                  <a:gd name="T14" fmla="*/ 172 w 435"/>
                  <a:gd name="T15" fmla="*/ 540 h 540"/>
                  <a:gd name="T16" fmla="*/ 306 w 435"/>
                  <a:gd name="T17" fmla="*/ 495 h 540"/>
                  <a:gd name="T18" fmla="*/ 314 w 435"/>
                  <a:gd name="T19" fmla="*/ 442 h 540"/>
                  <a:gd name="T20" fmla="*/ 435 w 435"/>
                  <a:gd name="T21" fmla="*/ 361 h 540"/>
                  <a:gd name="T22" fmla="*/ 417 w 435"/>
                  <a:gd name="T23" fmla="*/ 320 h 540"/>
                  <a:gd name="T24" fmla="*/ 350 w 435"/>
                  <a:gd name="T25" fmla="*/ 280 h 540"/>
                  <a:gd name="T26" fmla="*/ 329 w 435"/>
                  <a:gd name="T27" fmla="*/ 198 h 540"/>
                  <a:gd name="T28" fmla="*/ 256 w 435"/>
                  <a:gd name="T29" fmla="*/ 84 h 540"/>
                  <a:gd name="T30" fmla="*/ 157 w 435"/>
                  <a:gd name="T31" fmla="*/ 106 h 540"/>
                  <a:gd name="T32" fmla="*/ 64 w 435"/>
                  <a:gd name="T33" fmla="*/ 0 h 540"/>
                  <a:gd name="T34" fmla="*/ 64 w 435"/>
                  <a:gd name="T35" fmla="*/ 0 h 5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5"/>
                  <a:gd name="T55" fmla="*/ 0 h 540"/>
                  <a:gd name="T56" fmla="*/ 435 w 435"/>
                  <a:gd name="T57" fmla="*/ 540 h 5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5" h="540">
                    <a:moveTo>
                      <a:pt x="64" y="0"/>
                    </a:moveTo>
                    <a:lnTo>
                      <a:pt x="0" y="38"/>
                    </a:lnTo>
                    <a:lnTo>
                      <a:pt x="46" y="187"/>
                    </a:lnTo>
                    <a:lnTo>
                      <a:pt x="11" y="305"/>
                    </a:lnTo>
                    <a:lnTo>
                      <a:pt x="47" y="390"/>
                    </a:lnTo>
                    <a:lnTo>
                      <a:pt x="84" y="392"/>
                    </a:lnTo>
                    <a:lnTo>
                      <a:pt x="101" y="512"/>
                    </a:lnTo>
                    <a:lnTo>
                      <a:pt x="172" y="540"/>
                    </a:lnTo>
                    <a:lnTo>
                      <a:pt x="306" y="495"/>
                    </a:lnTo>
                    <a:lnTo>
                      <a:pt x="314" y="442"/>
                    </a:lnTo>
                    <a:lnTo>
                      <a:pt x="435" y="361"/>
                    </a:lnTo>
                    <a:lnTo>
                      <a:pt x="417" y="320"/>
                    </a:lnTo>
                    <a:lnTo>
                      <a:pt x="350" y="280"/>
                    </a:lnTo>
                    <a:lnTo>
                      <a:pt x="329" y="198"/>
                    </a:lnTo>
                    <a:lnTo>
                      <a:pt x="256" y="84"/>
                    </a:lnTo>
                    <a:lnTo>
                      <a:pt x="157" y="106"/>
                    </a:lnTo>
                    <a:lnTo>
                      <a:pt x="64" y="0"/>
                    </a:lnTo>
                    <a:close/>
                  </a:path>
                </a:pathLst>
              </a:custGeom>
              <a:grpFill/>
              <a:ln w="12700">
                <a:noFill/>
                <a:round/>
                <a:headEnd/>
                <a:tailEnd/>
              </a:ln>
            </p:spPr>
            <p:txBody>
              <a:bodyPr/>
              <a:lstStyle/>
              <a:p>
                <a:pPr>
                  <a:defRPr/>
                </a:pPr>
                <a:endParaRPr lang="en-US"/>
              </a:p>
            </p:txBody>
          </p:sp>
          <p:sp>
            <p:nvSpPr>
              <p:cNvPr id="777" name="Freeform 124"/>
              <p:cNvSpPr>
                <a:spLocks noChangeAspect="1"/>
              </p:cNvSpPr>
              <p:nvPr/>
            </p:nvSpPr>
            <p:spPr bwMode="gray">
              <a:xfrm>
                <a:off x="2286097" y="3093667"/>
                <a:ext cx="396958" cy="400129"/>
              </a:xfrm>
              <a:custGeom>
                <a:avLst/>
                <a:gdLst>
                  <a:gd name="T0" fmla="*/ 163 w 458"/>
                  <a:gd name="T1" fmla="*/ 19 h 429"/>
                  <a:gd name="T2" fmla="*/ 123 w 458"/>
                  <a:gd name="T3" fmla="*/ 114 h 429"/>
                  <a:gd name="T4" fmla="*/ 81 w 458"/>
                  <a:gd name="T5" fmla="*/ 116 h 429"/>
                  <a:gd name="T6" fmla="*/ 40 w 458"/>
                  <a:gd name="T7" fmla="*/ 238 h 429"/>
                  <a:gd name="T8" fmla="*/ 0 w 458"/>
                  <a:gd name="T9" fmla="*/ 246 h 429"/>
                  <a:gd name="T10" fmla="*/ 23 w 458"/>
                  <a:gd name="T11" fmla="*/ 332 h 429"/>
                  <a:gd name="T12" fmla="*/ 90 w 458"/>
                  <a:gd name="T13" fmla="*/ 374 h 429"/>
                  <a:gd name="T14" fmla="*/ 111 w 458"/>
                  <a:gd name="T15" fmla="*/ 409 h 429"/>
                  <a:gd name="T16" fmla="*/ 190 w 458"/>
                  <a:gd name="T17" fmla="*/ 429 h 429"/>
                  <a:gd name="T18" fmla="*/ 310 w 458"/>
                  <a:gd name="T19" fmla="*/ 385 h 429"/>
                  <a:gd name="T20" fmla="*/ 442 w 458"/>
                  <a:gd name="T21" fmla="*/ 397 h 429"/>
                  <a:gd name="T22" fmla="*/ 458 w 458"/>
                  <a:gd name="T23" fmla="*/ 303 h 429"/>
                  <a:gd name="T24" fmla="*/ 396 w 458"/>
                  <a:gd name="T25" fmla="*/ 249 h 429"/>
                  <a:gd name="T26" fmla="*/ 422 w 458"/>
                  <a:gd name="T27" fmla="*/ 165 h 429"/>
                  <a:gd name="T28" fmla="*/ 388 w 458"/>
                  <a:gd name="T29" fmla="*/ 57 h 429"/>
                  <a:gd name="T30" fmla="*/ 310 w 458"/>
                  <a:gd name="T31" fmla="*/ 57 h 429"/>
                  <a:gd name="T32" fmla="*/ 335 w 458"/>
                  <a:gd name="T33" fmla="*/ 6 h 429"/>
                  <a:gd name="T34" fmla="*/ 251 w 458"/>
                  <a:gd name="T35" fmla="*/ 0 h 429"/>
                  <a:gd name="T36" fmla="*/ 163 w 458"/>
                  <a:gd name="T37" fmla="*/ 19 h 429"/>
                  <a:gd name="T38" fmla="*/ 163 w 458"/>
                  <a:gd name="T39" fmla="*/ 19 h 4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8"/>
                  <a:gd name="T61" fmla="*/ 0 h 429"/>
                  <a:gd name="T62" fmla="*/ 458 w 458"/>
                  <a:gd name="T63" fmla="*/ 429 h 4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8" h="429">
                    <a:moveTo>
                      <a:pt x="163" y="19"/>
                    </a:moveTo>
                    <a:lnTo>
                      <a:pt x="123" y="114"/>
                    </a:lnTo>
                    <a:lnTo>
                      <a:pt x="81" y="116"/>
                    </a:lnTo>
                    <a:lnTo>
                      <a:pt x="40" y="238"/>
                    </a:lnTo>
                    <a:lnTo>
                      <a:pt x="0" y="246"/>
                    </a:lnTo>
                    <a:lnTo>
                      <a:pt x="23" y="332"/>
                    </a:lnTo>
                    <a:lnTo>
                      <a:pt x="90" y="374"/>
                    </a:lnTo>
                    <a:lnTo>
                      <a:pt x="111" y="409"/>
                    </a:lnTo>
                    <a:lnTo>
                      <a:pt x="190" y="429"/>
                    </a:lnTo>
                    <a:lnTo>
                      <a:pt x="310" y="385"/>
                    </a:lnTo>
                    <a:lnTo>
                      <a:pt x="442" y="397"/>
                    </a:lnTo>
                    <a:lnTo>
                      <a:pt x="458" y="303"/>
                    </a:lnTo>
                    <a:lnTo>
                      <a:pt x="396" y="249"/>
                    </a:lnTo>
                    <a:lnTo>
                      <a:pt x="422" y="165"/>
                    </a:lnTo>
                    <a:lnTo>
                      <a:pt x="388" y="57"/>
                    </a:lnTo>
                    <a:lnTo>
                      <a:pt x="310" y="57"/>
                    </a:lnTo>
                    <a:lnTo>
                      <a:pt x="335" y="6"/>
                    </a:lnTo>
                    <a:lnTo>
                      <a:pt x="251" y="0"/>
                    </a:lnTo>
                    <a:lnTo>
                      <a:pt x="163" y="19"/>
                    </a:lnTo>
                    <a:close/>
                  </a:path>
                </a:pathLst>
              </a:custGeom>
              <a:grpFill/>
              <a:ln w="12700">
                <a:noFill/>
                <a:round/>
                <a:headEnd/>
                <a:tailEnd/>
              </a:ln>
            </p:spPr>
            <p:txBody>
              <a:bodyPr/>
              <a:lstStyle/>
              <a:p>
                <a:pPr>
                  <a:defRPr/>
                </a:pPr>
                <a:endParaRPr lang="en-US"/>
              </a:p>
            </p:txBody>
          </p:sp>
          <p:sp>
            <p:nvSpPr>
              <p:cNvPr id="778" name="Freeform 125"/>
              <p:cNvSpPr>
                <a:spLocks noChangeAspect="1"/>
              </p:cNvSpPr>
              <p:nvPr/>
            </p:nvSpPr>
            <p:spPr bwMode="gray">
              <a:xfrm>
                <a:off x="2551887" y="2917909"/>
                <a:ext cx="372796" cy="545971"/>
              </a:xfrm>
              <a:custGeom>
                <a:avLst/>
                <a:gdLst>
                  <a:gd name="T0" fmla="*/ 157 w 431"/>
                  <a:gd name="T1" fmla="*/ 0 h 584"/>
                  <a:gd name="T2" fmla="*/ 133 w 431"/>
                  <a:gd name="T3" fmla="*/ 32 h 584"/>
                  <a:gd name="T4" fmla="*/ 156 w 431"/>
                  <a:gd name="T5" fmla="*/ 105 h 584"/>
                  <a:gd name="T6" fmla="*/ 121 w 431"/>
                  <a:gd name="T7" fmla="*/ 105 h 584"/>
                  <a:gd name="T8" fmla="*/ 121 w 431"/>
                  <a:gd name="T9" fmla="*/ 160 h 584"/>
                  <a:gd name="T10" fmla="*/ 28 w 431"/>
                  <a:gd name="T11" fmla="*/ 193 h 584"/>
                  <a:gd name="T12" fmla="*/ 0 w 431"/>
                  <a:gd name="T13" fmla="*/ 243 h 584"/>
                  <a:gd name="T14" fmla="*/ 81 w 431"/>
                  <a:gd name="T15" fmla="*/ 243 h 584"/>
                  <a:gd name="T16" fmla="*/ 113 w 431"/>
                  <a:gd name="T17" fmla="*/ 351 h 584"/>
                  <a:gd name="T18" fmla="*/ 89 w 431"/>
                  <a:gd name="T19" fmla="*/ 433 h 584"/>
                  <a:gd name="T20" fmla="*/ 151 w 431"/>
                  <a:gd name="T21" fmla="*/ 490 h 584"/>
                  <a:gd name="T22" fmla="*/ 135 w 431"/>
                  <a:gd name="T23" fmla="*/ 583 h 584"/>
                  <a:gd name="T24" fmla="*/ 165 w 431"/>
                  <a:gd name="T25" fmla="*/ 584 h 584"/>
                  <a:gd name="T26" fmla="*/ 201 w 431"/>
                  <a:gd name="T27" fmla="*/ 534 h 584"/>
                  <a:gd name="T28" fmla="*/ 270 w 431"/>
                  <a:gd name="T29" fmla="*/ 527 h 584"/>
                  <a:gd name="T30" fmla="*/ 273 w 431"/>
                  <a:gd name="T31" fmla="*/ 472 h 584"/>
                  <a:gd name="T32" fmla="*/ 416 w 431"/>
                  <a:gd name="T33" fmla="*/ 409 h 584"/>
                  <a:gd name="T34" fmla="*/ 431 w 431"/>
                  <a:gd name="T35" fmla="*/ 249 h 584"/>
                  <a:gd name="T36" fmla="*/ 364 w 431"/>
                  <a:gd name="T37" fmla="*/ 137 h 584"/>
                  <a:gd name="T38" fmla="*/ 357 w 431"/>
                  <a:gd name="T39" fmla="*/ 35 h 584"/>
                  <a:gd name="T40" fmla="*/ 300 w 431"/>
                  <a:gd name="T41" fmla="*/ 63 h 584"/>
                  <a:gd name="T42" fmla="*/ 220 w 431"/>
                  <a:gd name="T43" fmla="*/ 6 h 584"/>
                  <a:gd name="T44" fmla="*/ 157 w 431"/>
                  <a:gd name="T45" fmla="*/ 0 h 584"/>
                  <a:gd name="T46" fmla="*/ 157 w 431"/>
                  <a:gd name="T47" fmla="*/ 0 h 5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1"/>
                  <a:gd name="T73" fmla="*/ 0 h 584"/>
                  <a:gd name="T74" fmla="*/ 431 w 431"/>
                  <a:gd name="T75" fmla="*/ 584 h 5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1" h="584">
                    <a:moveTo>
                      <a:pt x="157" y="0"/>
                    </a:moveTo>
                    <a:lnTo>
                      <a:pt x="133" y="32"/>
                    </a:lnTo>
                    <a:lnTo>
                      <a:pt x="156" y="105"/>
                    </a:lnTo>
                    <a:lnTo>
                      <a:pt x="121" y="105"/>
                    </a:lnTo>
                    <a:lnTo>
                      <a:pt x="121" y="160"/>
                    </a:lnTo>
                    <a:lnTo>
                      <a:pt x="28" y="193"/>
                    </a:lnTo>
                    <a:lnTo>
                      <a:pt x="0" y="243"/>
                    </a:lnTo>
                    <a:lnTo>
                      <a:pt x="81" y="243"/>
                    </a:lnTo>
                    <a:lnTo>
                      <a:pt x="113" y="351"/>
                    </a:lnTo>
                    <a:lnTo>
                      <a:pt x="89" y="433"/>
                    </a:lnTo>
                    <a:lnTo>
                      <a:pt x="151" y="490"/>
                    </a:lnTo>
                    <a:lnTo>
                      <a:pt x="135" y="583"/>
                    </a:lnTo>
                    <a:lnTo>
                      <a:pt x="165" y="584"/>
                    </a:lnTo>
                    <a:lnTo>
                      <a:pt x="201" y="534"/>
                    </a:lnTo>
                    <a:lnTo>
                      <a:pt x="270" y="527"/>
                    </a:lnTo>
                    <a:lnTo>
                      <a:pt x="273" y="472"/>
                    </a:lnTo>
                    <a:lnTo>
                      <a:pt x="416" y="409"/>
                    </a:lnTo>
                    <a:lnTo>
                      <a:pt x="431" y="249"/>
                    </a:lnTo>
                    <a:lnTo>
                      <a:pt x="364" y="137"/>
                    </a:lnTo>
                    <a:lnTo>
                      <a:pt x="357" y="35"/>
                    </a:lnTo>
                    <a:lnTo>
                      <a:pt x="300" y="63"/>
                    </a:lnTo>
                    <a:lnTo>
                      <a:pt x="220" y="6"/>
                    </a:lnTo>
                    <a:lnTo>
                      <a:pt x="157" y="0"/>
                    </a:lnTo>
                    <a:close/>
                  </a:path>
                </a:pathLst>
              </a:custGeom>
              <a:grpFill/>
              <a:ln w="12700">
                <a:noFill/>
                <a:round/>
                <a:headEnd/>
                <a:tailEnd/>
              </a:ln>
            </p:spPr>
            <p:txBody>
              <a:bodyPr/>
              <a:lstStyle/>
              <a:p>
                <a:pPr>
                  <a:defRPr/>
                </a:pPr>
                <a:endParaRPr lang="en-US"/>
              </a:p>
            </p:txBody>
          </p:sp>
          <p:sp>
            <p:nvSpPr>
              <p:cNvPr id="779" name="Freeform 126"/>
              <p:cNvSpPr>
                <a:spLocks noChangeAspect="1"/>
              </p:cNvSpPr>
              <p:nvPr/>
            </p:nvSpPr>
            <p:spPr bwMode="gray">
              <a:xfrm>
                <a:off x="2439703" y="3452661"/>
                <a:ext cx="360714" cy="357125"/>
              </a:xfrm>
              <a:custGeom>
                <a:avLst/>
                <a:gdLst>
                  <a:gd name="T0" fmla="*/ 295 w 418"/>
                  <a:gd name="T1" fmla="*/ 13 h 381"/>
                  <a:gd name="T2" fmla="*/ 400 w 418"/>
                  <a:gd name="T3" fmla="*/ 164 h 381"/>
                  <a:gd name="T4" fmla="*/ 418 w 418"/>
                  <a:gd name="T5" fmla="*/ 252 h 381"/>
                  <a:gd name="T6" fmla="*/ 347 w 418"/>
                  <a:gd name="T7" fmla="*/ 296 h 381"/>
                  <a:gd name="T8" fmla="*/ 362 w 418"/>
                  <a:gd name="T9" fmla="*/ 360 h 381"/>
                  <a:gd name="T10" fmla="*/ 298 w 418"/>
                  <a:gd name="T11" fmla="*/ 381 h 381"/>
                  <a:gd name="T12" fmla="*/ 173 w 418"/>
                  <a:gd name="T13" fmla="*/ 365 h 381"/>
                  <a:gd name="T14" fmla="*/ 152 w 418"/>
                  <a:gd name="T15" fmla="*/ 302 h 381"/>
                  <a:gd name="T16" fmla="*/ 68 w 418"/>
                  <a:gd name="T17" fmla="*/ 296 h 381"/>
                  <a:gd name="T18" fmla="*/ 83 w 418"/>
                  <a:gd name="T19" fmla="*/ 257 h 381"/>
                  <a:gd name="T20" fmla="*/ 47 w 418"/>
                  <a:gd name="T21" fmla="*/ 257 h 381"/>
                  <a:gd name="T22" fmla="*/ 36 w 418"/>
                  <a:gd name="T23" fmla="*/ 173 h 381"/>
                  <a:gd name="T24" fmla="*/ 0 w 418"/>
                  <a:gd name="T25" fmla="*/ 135 h 381"/>
                  <a:gd name="T26" fmla="*/ 5 w 418"/>
                  <a:gd name="T27" fmla="*/ 45 h 381"/>
                  <a:gd name="T28" fmla="*/ 129 w 418"/>
                  <a:gd name="T29" fmla="*/ 0 h 381"/>
                  <a:gd name="T30" fmla="*/ 295 w 418"/>
                  <a:gd name="T31" fmla="*/ 13 h 381"/>
                  <a:gd name="T32" fmla="*/ 295 w 418"/>
                  <a:gd name="T33" fmla="*/ 13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8"/>
                  <a:gd name="T52" fmla="*/ 0 h 381"/>
                  <a:gd name="T53" fmla="*/ 418 w 418"/>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8" h="381">
                    <a:moveTo>
                      <a:pt x="295" y="13"/>
                    </a:moveTo>
                    <a:lnTo>
                      <a:pt x="400" y="164"/>
                    </a:lnTo>
                    <a:lnTo>
                      <a:pt x="418" y="252"/>
                    </a:lnTo>
                    <a:lnTo>
                      <a:pt x="347" y="296"/>
                    </a:lnTo>
                    <a:lnTo>
                      <a:pt x="362" y="360"/>
                    </a:lnTo>
                    <a:lnTo>
                      <a:pt x="298" y="381"/>
                    </a:lnTo>
                    <a:lnTo>
                      <a:pt x="173" y="365"/>
                    </a:lnTo>
                    <a:lnTo>
                      <a:pt x="152" y="302"/>
                    </a:lnTo>
                    <a:lnTo>
                      <a:pt x="68" y="296"/>
                    </a:lnTo>
                    <a:lnTo>
                      <a:pt x="83" y="257"/>
                    </a:lnTo>
                    <a:lnTo>
                      <a:pt x="47" y="257"/>
                    </a:lnTo>
                    <a:lnTo>
                      <a:pt x="36" y="173"/>
                    </a:lnTo>
                    <a:lnTo>
                      <a:pt x="0" y="135"/>
                    </a:lnTo>
                    <a:lnTo>
                      <a:pt x="5" y="45"/>
                    </a:lnTo>
                    <a:lnTo>
                      <a:pt x="129" y="0"/>
                    </a:lnTo>
                    <a:lnTo>
                      <a:pt x="295" y="13"/>
                    </a:lnTo>
                    <a:close/>
                  </a:path>
                </a:pathLst>
              </a:custGeom>
              <a:grpFill/>
              <a:ln w="12700">
                <a:noFill/>
                <a:round/>
                <a:headEnd/>
                <a:tailEnd/>
              </a:ln>
            </p:spPr>
            <p:txBody>
              <a:bodyPr/>
              <a:lstStyle/>
              <a:p>
                <a:pPr>
                  <a:defRPr/>
                </a:pPr>
                <a:endParaRPr lang="en-US"/>
              </a:p>
            </p:txBody>
          </p:sp>
          <p:sp>
            <p:nvSpPr>
              <p:cNvPr id="780" name="Freeform 127"/>
              <p:cNvSpPr>
                <a:spLocks noChangeAspect="1"/>
              </p:cNvSpPr>
              <p:nvPr/>
            </p:nvSpPr>
            <p:spPr bwMode="gray">
              <a:xfrm>
                <a:off x="2199802" y="3475099"/>
                <a:ext cx="388329" cy="426306"/>
              </a:xfrm>
              <a:custGeom>
                <a:avLst/>
                <a:gdLst>
                  <a:gd name="T0" fmla="*/ 209 w 451"/>
                  <a:gd name="T1" fmla="*/ 0 h 456"/>
                  <a:gd name="T2" fmla="*/ 88 w 451"/>
                  <a:gd name="T3" fmla="*/ 82 h 456"/>
                  <a:gd name="T4" fmla="*/ 80 w 451"/>
                  <a:gd name="T5" fmla="*/ 135 h 456"/>
                  <a:gd name="T6" fmla="*/ 116 w 451"/>
                  <a:gd name="T7" fmla="*/ 220 h 456"/>
                  <a:gd name="T8" fmla="*/ 0 w 451"/>
                  <a:gd name="T9" fmla="*/ 346 h 456"/>
                  <a:gd name="T10" fmla="*/ 212 w 451"/>
                  <a:gd name="T11" fmla="*/ 456 h 456"/>
                  <a:gd name="T12" fmla="*/ 451 w 451"/>
                  <a:gd name="T13" fmla="*/ 346 h 456"/>
                  <a:gd name="T14" fmla="*/ 430 w 451"/>
                  <a:gd name="T15" fmla="*/ 279 h 456"/>
                  <a:gd name="T16" fmla="*/ 350 w 451"/>
                  <a:gd name="T17" fmla="*/ 270 h 456"/>
                  <a:gd name="T18" fmla="*/ 361 w 451"/>
                  <a:gd name="T19" fmla="*/ 234 h 456"/>
                  <a:gd name="T20" fmla="*/ 325 w 451"/>
                  <a:gd name="T21" fmla="*/ 234 h 456"/>
                  <a:gd name="T22" fmla="*/ 314 w 451"/>
                  <a:gd name="T23" fmla="*/ 144 h 456"/>
                  <a:gd name="T24" fmla="*/ 278 w 451"/>
                  <a:gd name="T25" fmla="*/ 112 h 456"/>
                  <a:gd name="T26" fmla="*/ 285 w 451"/>
                  <a:gd name="T27" fmla="*/ 19 h 456"/>
                  <a:gd name="T28" fmla="*/ 209 w 451"/>
                  <a:gd name="T29" fmla="*/ 0 h 456"/>
                  <a:gd name="T30" fmla="*/ 209 w 451"/>
                  <a:gd name="T31" fmla="*/ 0 h 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1"/>
                  <a:gd name="T49" fmla="*/ 0 h 456"/>
                  <a:gd name="T50" fmla="*/ 451 w 451"/>
                  <a:gd name="T51" fmla="*/ 456 h 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1" h="456">
                    <a:moveTo>
                      <a:pt x="209" y="0"/>
                    </a:moveTo>
                    <a:lnTo>
                      <a:pt x="88" y="82"/>
                    </a:lnTo>
                    <a:lnTo>
                      <a:pt x="80" y="135"/>
                    </a:lnTo>
                    <a:lnTo>
                      <a:pt x="116" y="220"/>
                    </a:lnTo>
                    <a:lnTo>
                      <a:pt x="0" y="346"/>
                    </a:lnTo>
                    <a:lnTo>
                      <a:pt x="212" y="456"/>
                    </a:lnTo>
                    <a:lnTo>
                      <a:pt x="451" y="346"/>
                    </a:lnTo>
                    <a:lnTo>
                      <a:pt x="430" y="279"/>
                    </a:lnTo>
                    <a:lnTo>
                      <a:pt x="350" y="270"/>
                    </a:lnTo>
                    <a:lnTo>
                      <a:pt x="361" y="234"/>
                    </a:lnTo>
                    <a:lnTo>
                      <a:pt x="325" y="234"/>
                    </a:lnTo>
                    <a:lnTo>
                      <a:pt x="314" y="144"/>
                    </a:lnTo>
                    <a:lnTo>
                      <a:pt x="278" y="112"/>
                    </a:lnTo>
                    <a:lnTo>
                      <a:pt x="285" y="19"/>
                    </a:lnTo>
                    <a:lnTo>
                      <a:pt x="209" y="0"/>
                    </a:lnTo>
                    <a:close/>
                  </a:path>
                </a:pathLst>
              </a:custGeom>
              <a:grpFill/>
              <a:ln w="12700">
                <a:noFill/>
                <a:round/>
                <a:headEnd/>
                <a:tailEnd/>
              </a:ln>
            </p:spPr>
            <p:txBody>
              <a:bodyPr/>
              <a:lstStyle/>
              <a:p>
                <a:pPr>
                  <a:defRPr/>
                </a:pPr>
                <a:endParaRPr lang="en-US"/>
              </a:p>
            </p:txBody>
          </p:sp>
          <p:sp>
            <p:nvSpPr>
              <p:cNvPr id="781" name="Freeform 128"/>
              <p:cNvSpPr>
                <a:spLocks noChangeAspect="1"/>
              </p:cNvSpPr>
              <p:nvPr/>
            </p:nvSpPr>
            <p:spPr bwMode="gray">
              <a:xfrm>
                <a:off x="1878783" y="3600373"/>
                <a:ext cx="421121" cy="415087"/>
              </a:xfrm>
              <a:custGeom>
                <a:avLst/>
                <a:gdLst>
                  <a:gd name="T0" fmla="*/ 166 w 489"/>
                  <a:gd name="T1" fmla="*/ 17 h 445"/>
                  <a:gd name="T2" fmla="*/ 145 w 489"/>
                  <a:gd name="T3" fmla="*/ 68 h 445"/>
                  <a:gd name="T4" fmla="*/ 117 w 489"/>
                  <a:gd name="T5" fmla="*/ 153 h 445"/>
                  <a:gd name="T6" fmla="*/ 64 w 489"/>
                  <a:gd name="T7" fmla="*/ 144 h 445"/>
                  <a:gd name="T8" fmla="*/ 0 w 489"/>
                  <a:gd name="T9" fmla="*/ 207 h 445"/>
                  <a:gd name="T10" fmla="*/ 59 w 489"/>
                  <a:gd name="T11" fmla="*/ 270 h 445"/>
                  <a:gd name="T12" fmla="*/ 64 w 489"/>
                  <a:gd name="T13" fmla="*/ 386 h 445"/>
                  <a:gd name="T14" fmla="*/ 166 w 489"/>
                  <a:gd name="T15" fmla="*/ 445 h 445"/>
                  <a:gd name="T16" fmla="*/ 249 w 489"/>
                  <a:gd name="T17" fmla="*/ 404 h 445"/>
                  <a:gd name="T18" fmla="*/ 249 w 489"/>
                  <a:gd name="T19" fmla="*/ 340 h 445"/>
                  <a:gd name="T20" fmla="*/ 333 w 489"/>
                  <a:gd name="T21" fmla="*/ 287 h 445"/>
                  <a:gd name="T22" fmla="*/ 348 w 489"/>
                  <a:gd name="T23" fmla="*/ 223 h 445"/>
                  <a:gd name="T24" fmla="*/ 377 w 489"/>
                  <a:gd name="T25" fmla="*/ 211 h 445"/>
                  <a:gd name="T26" fmla="*/ 489 w 489"/>
                  <a:gd name="T27" fmla="*/ 85 h 445"/>
                  <a:gd name="T28" fmla="*/ 456 w 489"/>
                  <a:gd name="T29" fmla="*/ 0 h 445"/>
                  <a:gd name="T30" fmla="*/ 318 w 489"/>
                  <a:gd name="T31" fmla="*/ 45 h 445"/>
                  <a:gd name="T32" fmla="*/ 248 w 489"/>
                  <a:gd name="T33" fmla="*/ 15 h 445"/>
                  <a:gd name="T34" fmla="*/ 166 w 489"/>
                  <a:gd name="T35" fmla="*/ 17 h 445"/>
                  <a:gd name="T36" fmla="*/ 166 w 489"/>
                  <a:gd name="T37" fmla="*/ 17 h 4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9"/>
                  <a:gd name="T58" fmla="*/ 0 h 445"/>
                  <a:gd name="T59" fmla="*/ 489 w 489"/>
                  <a:gd name="T60" fmla="*/ 445 h 4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9" h="445">
                    <a:moveTo>
                      <a:pt x="166" y="17"/>
                    </a:moveTo>
                    <a:lnTo>
                      <a:pt x="145" y="68"/>
                    </a:lnTo>
                    <a:lnTo>
                      <a:pt x="117" y="153"/>
                    </a:lnTo>
                    <a:lnTo>
                      <a:pt x="64" y="144"/>
                    </a:lnTo>
                    <a:lnTo>
                      <a:pt x="0" y="207"/>
                    </a:lnTo>
                    <a:lnTo>
                      <a:pt x="59" y="270"/>
                    </a:lnTo>
                    <a:lnTo>
                      <a:pt x="64" y="386"/>
                    </a:lnTo>
                    <a:lnTo>
                      <a:pt x="166" y="445"/>
                    </a:lnTo>
                    <a:lnTo>
                      <a:pt x="249" y="404"/>
                    </a:lnTo>
                    <a:lnTo>
                      <a:pt x="249" y="340"/>
                    </a:lnTo>
                    <a:lnTo>
                      <a:pt x="333" y="287"/>
                    </a:lnTo>
                    <a:lnTo>
                      <a:pt x="348" y="223"/>
                    </a:lnTo>
                    <a:lnTo>
                      <a:pt x="377" y="211"/>
                    </a:lnTo>
                    <a:lnTo>
                      <a:pt x="489" y="85"/>
                    </a:lnTo>
                    <a:lnTo>
                      <a:pt x="456" y="0"/>
                    </a:lnTo>
                    <a:lnTo>
                      <a:pt x="318" y="45"/>
                    </a:lnTo>
                    <a:lnTo>
                      <a:pt x="248" y="15"/>
                    </a:lnTo>
                    <a:lnTo>
                      <a:pt x="166" y="17"/>
                    </a:lnTo>
                    <a:close/>
                  </a:path>
                </a:pathLst>
              </a:custGeom>
              <a:grpFill/>
              <a:ln w="12700">
                <a:noFill/>
                <a:round/>
                <a:headEnd/>
                <a:tailEnd/>
              </a:ln>
            </p:spPr>
            <p:txBody>
              <a:bodyPr/>
              <a:lstStyle/>
              <a:p>
                <a:pPr>
                  <a:defRPr/>
                </a:pPr>
                <a:endParaRPr lang="en-US"/>
              </a:p>
            </p:txBody>
          </p:sp>
          <p:sp>
            <p:nvSpPr>
              <p:cNvPr id="782" name="Freeform 129"/>
              <p:cNvSpPr>
                <a:spLocks noChangeAspect="1"/>
              </p:cNvSpPr>
              <p:nvPr/>
            </p:nvSpPr>
            <p:spPr bwMode="gray">
              <a:xfrm>
                <a:off x="1657867" y="3499406"/>
                <a:ext cx="364166" cy="566538"/>
              </a:xfrm>
              <a:custGeom>
                <a:avLst/>
                <a:gdLst>
                  <a:gd name="T0" fmla="*/ 401 w 421"/>
                  <a:gd name="T1" fmla="*/ 174 h 605"/>
                  <a:gd name="T2" fmla="*/ 215 w 421"/>
                  <a:gd name="T3" fmla="*/ 90 h 605"/>
                  <a:gd name="T4" fmla="*/ 172 w 421"/>
                  <a:gd name="T5" fmla="*/ 0 h 605"/>
                  <a:gd name="T6" fmla="*/ 52 w 421"/>
                  <a:gd name="T7" fmla="*/ 4 h 605"/>
                  <a:gd name="T8" fmla="*/ 11 w 421"/>
                  <a:gd name="T9" fmla="*/ 70 h 605"/>
                  <a:gd name="T10" fmla="*/ 73 w 421"/>
                  <a:gd name="T11" fmla="*/ 128 h 605"/>
                  <a:gd name="T12" fmla="*/ 0 w 421"/>
                  <a:gd name="T13" fmla="*/ 280 h 605"/>
                  <a:gd name="T14" fmla="*/ 155 w 421"/>
                  <a:gd name="T15" fmla="*/ 380 h 605"/>
                  <a:gd name="T16" fmla="*/ 186 w 421"/>
                  <a:gd name="T17" fmla="*/ 481 h 605"/>
                  <a:gd name="T18" fmla="*/ 260 w 421"/>
                  <a:gd name="T19" fmla="*/ 511 h 605"/>
                  <a:gd name="T20" fmla="*/ 277 w 421"/>
                  <a:gd name="T21" fmla="*/ 561 h 605"/>
                  <a:gd name="T22" fmla="*/ 344 w 421"/>
                  <a:gd name="T23" fmla="*/ 601 h 605"/>
                  <a:gd name="T24" fmla="*/ 406 w 421"/>
                  <a:gd name="T25" fmla="*/ 605 h 605"/>
                  <a:gd name="T26" fmla="*/ 421 w 421"/>
                  <a:gd name="T27" fmla="*/ 549 h 605"/>
                  <a:gd name="T28" fmla="*/ 321 w 421"/>
                  <a:gd name="T29" fmla="*/ 494 h 605"/>
                  <a:gd name="T30" fmla="*/ 315 w 421"/>
                  <a:gd name="T31" fmla="*/ 373 h 605"/>
                  <a:gd name="T32" fmla="*/ 253 w 421"/>
                  <a:gd name="T33" fmla="*/ 312 h 605"/>
                  <a:gd name="T34" fmla="*/ 319 w 421"/>
                  <a:gd name="T35" fmla="*/ 254 h 605"/>
                  <a:gd name="T36" fmla="*/ 372 w 421"/>
                  <a:gd name="T37" fmla="*/ 259 h 605"/>
                  <a:gd name="T38" fmla="*/ 401 w 421"/>
                  <a:gd name="T39" fmla="*/ 174 h 605"/>
                  <a:gd name="T40" fmla="*/ 210 w 421"/>
                  <a:gd name="T41" fmla="*/ 90 h 605"/>
                  <a:gd name="T42" fmla="*/ 401 w 421"/>
                  <a:gd name="T43" fmla="*/ 174 h 605"/>
                  <a:gd name="T44" fmla="*/ 401 w 421"/>
                  <a:gd name="T45" fmla="*/ 174 h 6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1"/>
                  <a:gd name="T70" fmla="*/ 0 h 605"/>
                  <a:gd name="T71" fmla="*/ 421 w 421"/>
                  <a:gd name="T72" fmla="*/ 605 h 6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1" h="605">
                    <a:moveTo>
                      <a:pt x="401" y="174"/>
                    </a:moveTo>
                    <a:lnTo>
                      <a:pt x="215" y="90"/>
                    </a:lnTo>
                    <a:lnTo>
                      <a:pt x="172" y="0"/>
                    </a:lnTo>
                    <a:lnTo>
                      <a:pt x="52" y="4"/>
                    </a:lnTo>
                    <a:lnTo>
                      <a:pt x="11" y="70"/>
                    </a:lnTo>
                    <a:lnTo>
                      <a:pt x="73" y="128"/>
                    </a:lnTo>
                    <a:lnTo>
                      <a:pt x="0" y="280"/>
                    </a:lnTo>
                    <a:lnTo>
                      <a:pt x="155" y="380"/>
                    </a:lnTo>
                    <a:lnTo>
                      <a:pt x="186" y="481"/>
                    </a:lnTo>
                    <a:lnTo>
                      <a:pt x="260" y="511"/>
                    </a:lnTo>
                    <a:lnTo>
                      <a:pt x="277" y="561"/>
                    </a:lnTo>
                    <a:lnTo>
                      <a:pt x="344" y="601"/>
                    </a:lnTo>
                    <a:lnTo>
                      <a:pt x="406" y="605"/>
                    </a:lnTo>
                    <a:lnTo>
                      <a:pt x="421" y="549"/>
                    </a:lnTo>
                    <a:lnTo>
                      <a:pt x="321" y="494"/>
                    </a:lnTo>
                    <a:lnTo>
                      <a:pt x="315" y="373"/>
                    </a:lnTo>
                    <a:lnTo>
                      <a:pt x="253" y="312"/>
                    </a:lnTo>
                    <a:lnTo>
                      <a:pt x="319" y="254"/>
                    </a:lnTo>
                    <a:lnTo>
                      <a:pt x="372" y="259"/>
                    </a:lnTo>
                    <a:lnTo>
                      <a:pt x="401" y="174"/>
                    </a:lnTo>
                    <a:lnTo>
                      <a:pt x="210" y="90"/>
                    </a:lnTo>
                    <a:lnTo>
                      <a:pt x="401" y="174"/>
                    </a:lnTo>
                    <a:close/>
                  </a:path>
                </a:pathLst>
              </a:custGeom>
              <a:grpFill/>
              <a:ln w="12700">
                <a:noFill/>
                <a:round/>
                <a:headEnd/>
                <a:tailEnd/>
              </a:ln>
            </p:spPr>
            <p:txBody>
              <a:bodyPr/>
              <a:lstStyle/>
              <a:p>
                <a:pPr>
                  <a:defRPr/>
                </a:pPr>
                <a:endParaRPr lang="en-US"/>
              </a:p>
            </p:txBody>
          </p:sp>
          <p:sp>
            <p:nvSpPr>
              <p:cNvPr id="783" name="Freeform 130"/>
              <p:cNvSpPr>
                <a:spLocks noChangeAspect="1"/>
              </p:cNvSpPr>
              <p:nvPr/>
            </p:nvSpPr>
            <p:spPr bwMode="gray">
              <a:xfrm>
                <a:off x="2009952" y="3794828"/>
                <a:ext cx="448736" cy="508575"/>
              </a:xfrm>
              <a:custGeom>
                <a:avLst/>
                <a:gdLst>
                  <a:gd name="T0" fmla="*/ 225 w 521"/>
                  <a:gd name="T1" fmla="*/ 0 h 543"/>
                  <a:gd name="T2" fmla="*/ 193 w 521"/>
                  <a:gd name="T3" fmla="*/ 15 h 543"/>
                  <a:gd name="T4" fmla="*/ 185 w 521"/>
                  <a:gd name="T5" fmla="*/ 76 h 543"/>
                  <a:gd name="T6" fmla="*/ 97 w 521"/>
                  <a:gd name="T7" fmla="*/ 134 h 543"/>
                  <a:gd name="T8" fmla="*/ 97 w 521"/>
                  <a:gd name="T9" fmla="*/ 196 h 543"/>
                  <a:gd name="T10" fmla="*/ 15 w 521"/>
                  <a:gd name="T11" fmla="*/ 233 h 543"/>
                  <a:gd name="T12" fmla="*/ 0 w 521"/>
                  <a:gd name="T13" fmla="*/ 286 h 543"/>
                  <a:gd name="T14" fmla="*/ 35 w 521"/>
                  <a:gd name="T15" fmla="*/ 299 h 543"/>
                  <a:gd name="T16" fmla="*/ 4 w 521"/>
                  <a:gd name="T17" fmla="*/ 397 h 543"/>
                  <a:gd name="T18" fmla="*/ 120 w 521"/>
                  <a:gd name="T19" fmla="*/ 401 h 543"/>
                  <a:gd name="T20" fmla="*/ 96 w 521"/>
                  <a:gd name="T21" fmla="*/ 461 h 543"/>
                  <a:gd name="T22" fmla="*/ 129 w 521"/>
                  <a:gd name="T23" fmla="*/ 506 h 543"/>
                  <a:gd name="T24" fmla="*/ 292 w 521"/>
                  <a:gd name="T25" fmla="*/ 497 h 543"/>
                  <a:gd name="T26" fmla="*/ 304 w 521"/>
                  <a:gd name="T27" fmla="*/ 538 h 543"/>
                  <a:gd name="T28" fmla="*/ 412 w 521"/>
                  <a:gd name="T29" fmla="*/ 543 h 543"/>
                  <a:gd name="T30" fmla="*/ 412 w 521"/>
                  <a:gd name="T31" fmla="*/ 506 h 543"/>
                  <a:gd name="T32" fmla="*/ 474 w 521"/>
                  <a:gd name="T33" fmla="*/ 474 h 543"/>
                  <a:gd name="T34" fmla="*/ 521 w 521"/>
                  <a:gd name="T35" fmla="*/ 341 h 543"/>
                  <a:gd name="T36" fmla="*/ 445 w 521"/>
                  <a:gd name="T37" fmla="*/ 244 h 543"/>
                  <a:gd name="T38" fmla="*/ 468 w 521"/>
                  <a:gd name="T39" fmla="*/ 157 h 543"/>
                  <a:gd name="T40" fmla="*/ 436 w 521"/>
                  <a:gd name="T41" fmla="*/ 113 h 543"/>
                  <a:gd name="T42" fmla="*/ 319 w 521"/>
                  <a:gd name="T43" fmla="*/ 53 h 543"/>
                  <a:gd name="T44" fmla="*/ 225 w 521"/>
                  <a:gd name="T45" fmla="*/ 0 h 543"/>
                  <a:gd name="T46" fmla="*/ 225 w 521"/>
                  <a:gd name="T47" fmla="*/ 0 h 5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1"/>
                  <a:gd name="T73" fmla="*/ 0 h 543"/>
                  <a:gd name="T74" fmla="*/ 521 w 521"/>
                  <a:gd name="T75" fmla="*/ 543 h 5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1" h="543">
                    <a:moveTo>
                      <a:pt x="225" y="0"/>
                    </a:moveTo>
                    <a:lnTo>
                      <a:pt x="193" y="15"/>
                    </a:lnTo>
                    <a:lnTo>
                      <a:pt x="185" y="76"/>
                    </a:lnTo>
                    <a:lnTo>
                      <a:pt x="97" y="134"/>
                    </a:lnTo>
                    <a:lnTo>
                      <a:pt x="97" y="196"/>
                    </a:lnTo>
                    <a:lnTo>
                      <a:pt x="15" y="233"/>
                    </a:lnTo>
                    <a:lnTo>
                      <a:pt x="0" y="286"/>
                    </a:lnTo>
                    <a:lnTo>
                      <a:pt x="35" y="299"/>
                    </a:lnTo>
                    <a:lnTo>
                      <a:pt x="4" y="397"/>
                    </a:lnTo>
                    <a:lnTo>
                      <a:pt x="120" y="401"/>
                    </a:lnTo>
                    <a:lnTo>
                      <a:pt x="96" y="461"/>
                    </a:lnTo>
                    <a:lnTo>
                      <a:pt x="129" y="506"/>
                    </a:lnTo>
                    <a:lnTo>
                      <a:pt x="292" y="497"/>
                    </a:lnTo>
                    <a:lnTo>
                      <a:pt x="304" y="538"/>
                    </a:lnTo>
                    <a:lnTo>
                      <a:pt x="412" y="543"/>
                    </a:lnTo>
                    <a:lnTo>
                      <a:pt x="412" y="506"/>
                    </a:lnTo>
                    <a:lnTo>
                      <a:pt x="474" y="474"/>
                    </a:lnTo>
                    <a:lnTo>
                      <a:pt x="521" y="341"/>
                    </a:lnTo>
                    <a:lnTo>
                      <a:pt x="445" y="244"/>
                    </a:lnTo>
                    <a:lnTo>
                      <a:pt x="468" y="157"/>
                    </a:lnTo>
                    <a:lnTo>
                      <a:pt x="436" y="113"/>
                    </a:lnTo>
                    <a:lnTo>
                      <a:pt x="319" y="53"/>
                    </a:lnTo>
                    <a:lnTo>
                      <a:pt x="225" y="0"/>
                    </a:lnTo>
                    <a:close/>
                  </a:path>
                </a:pathLst>
              </a:custGeom>
              <a:grpFill/>
              <a:ln w="12700">
                <a:noFill/>
                <a:round/>
                <a:headEnd/>
                <a:tailEnd/>
              </a:ln>
            </p:spPr>
            <p:txBody>
              <a:bodyPr/>
              <a:lstStyle/>
              <a:p>
                <a:pPr>
                  <a:defRPr/>
                </a:pPr>
                <a:endParaRPr lang="en-US"/>
              </a:p>
            </p:txBody>
          </p:sp>
          <p:sp>
            <p:nvSpPr>
              <p:cNvPr id="784" name="Freeform 131"/>
              <p:cNvSpPr>
                <a:spLocks noChangeAspect="1"/>
              </p:cNvSpPr>
              <p:nvPr/>
            </p:nvSpPr>
            <p:spPr bwMode="gray">
              <a:xfrm>
                <a:off x="1635431" y="3843442"/>
                <a:ext cx="478076" cy="641328"/>
              </a:xfrm>
              <a:custGeom>
                <a:avLst/>
                <a:gdLst>
                  <a:gd name="T0" fmla="*/ 52 w 553"/>
                  <a:gd name="T1" fmla="*/ 0 h 687"/>
                  <a:gd name="T2" fmla="*/ 0 w 553"/>
                  <a:gd name="T3" fmla="*/ 378 h 687"/>
                  <a:gd name="T4" fmla="*/ 84 w 553"/>
                  <a:gd name="T5" fmla="*/ 437 h 687"/>
                  <a:gd name="T6" fmla="*/ 30 w 553"/>
                  <a:gd name="T7" fmla="*/ 442 h 687"/>
                  <a:gd name="T8" fmla="*/ 38 w 553"/>
                  <a:gd name="T9" fmla="*/ 466 h 687"/>
                  <a:gd name="T10" fmla="*/ 4 w 553"/>
                  <a:gd name="T11" fmla="*/ 533 h 687"/>
                  <a:gd name="T12" fmla="*/ 30 w 553"/>
                  <a:gd name="T13" fmla="*/ 556 h 687"/>
                  <a:gd name="T14" fmla="*/ 62 w 553"/>
                  <a:gd name="T15" fmla="*/ 513 h 687"/>
                  <a:gd name="T16" fmla="*/ 88 w 553"/>
                  <a:gd name="T17" fmla="*/ 523 h 687"/>
                  <a:gd name="T18" fmla="*/ 80 w 553"/>
                  <a:gd name="T19" fmla="*/ 561 h 687"/>
                  <a:gd name="T20" fmla="*/ 219 w 553"/>
                  <a:gd name="T21" fmla="*/ 556 h 687"/>
                  <a:gd name="T22" fmla="*/ 296 w 553"/>
                  <a:gd name="T23" fmla="*/ 637 h 687"/>
                  <a:gd name="T24" fmla="*/ 312 w 553"/>
                  <a:gd name="T25" fmla="*/ 679 h 687"/>
                  <a:gd name="T26" fmla="*/ 350 w 553"/>
                  <a:gd name="T27" fmla="*/ 687 h 687"/>
                  <a:gd name="T28" fmla="*/ 363 w 553"/>
                  <a:gd name="T29" fmla="*/ 647 h 687"/>
                  <a:gd name="T30" fmla="*/ 422 w 553"/>
                  <a:gd name="T31" fmla="*/ 647 h 687"/>
                  <a:gd name="T32" fmla="*/ 428 w 553"/>
                  <a:gd name="T33" fmla="*/ 556 h 687"/>
                  <a:gd name="T34" fmla="*/ 509 w 553"/>
                  <a:gd name="T35" fmla="*/ 474 h 687"/>
                  <a:gd name="T36" fmla="*/ 477 w 553"/>
                  <a:gd name="T37" fmla="*/ 445 h 687"/>
                  <a:gd name="T38" fmla="*/ 529 w 553"/>
                  <a:gd name="T39" fmla="*/ 409 h 687"/>
                  <a:gd name="T40" fmla="*/ 553 w 553"/>
                  <a:gd name="T41" fmla="*/ 349 h 687"/>
                  <a:gd name="T42" fmla="*/ 437 w 553"/>
                  <a:gd name="T43" fmla="*/ 345 h 687"/>
                  <a:gd name="T44" fmla="*/ 468 w 553"/>
                  <a:gd name="T45" fmla="*/ 253 h 687"/>
                  <a:gd name="T46" fmla="*/ 437 w 553"/>
                  <a:gd name="T47" fmla="*/ 234 h 687"/>
                  <a:gd name="T48" fmla="*/ 367 w 553"/>
                  <a:gd name="T49" fmla="*/ 234 h 687"/>
                  <a:gd name="T50" fmla="*/ 304 w 553"/>
                  <a:gd name="T51" fmla="*/ 192 h 687"/>
                  <a:gd name="T52" fmla="*/ 290 w 553"/>
                  <a:gd name="T53" fmla="*/ 144 h 687"/>
                  <a:gd name="T54" fmla="*/ 213 w 553"/>
                  <a:gd name="T55" fmla="*/ 114 h 687"/>
                  <a:gd name="T56" fmla="*/ 226 w 553"/>
                  <a:gd name="T57" fmla="*/ 217 h 687"/>
                  <a:gd name="T58" fmla="*/ 204 w 553"/>
                  <a:gd name="T59" fmla="*/ 238 h 687"/>
                  <a:gd name="T60" fmla="*/ 152 w 553"/>
                  <a:gd name="T61" fmla="*/ 45 h 687"/>
                  <a:gd name="T62" fmla="*/ 52 w 553"/>
                  <a:gd name="T63" fmla="*/ 0 h 687"/>
                  <a:gd name="T64" fmla="*/ 52 w 553"/>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3"/>
                  <a:gd name="T100" fmla="*/ 0 h 687"/>
                  <a:gd name="T101" fmla="*/ 553 w 553"/>
                  <a:gd name="T102" fmla="*/ 687 h 6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3" h="687">
                    <a:moveTo>
                      <a:pt x="52" y="0"/>
                    </a:moveTo>
                    <a:lnTo>
                      <a:pt x="0" y="378"/>
                    </a:lnTo>
                    <a:lnTo>
                      <a:pt x="84" y="437"/>
                    </a:lnTo>
                    <a:lnTo>
                      <a:pt x="30" y="442"/>
                    </a:lnTo>
                    <a:lnTo>
                      <a:pt x="38" y="466"/>
                    </a:lnTo>
                    <a:lnTo>
                      <a:pt x="4" y="533"/>
                    </a:lnTo>
                    <a:lnTo>
                      <a:pt x="30" y="556"/>
                    </a:lnTo>
                    <a:lnTo>
                      <a:pt x="62" y="513"/>
                    </a:lnTo>
                    <a:lnTo>
                      <a:pt x="88" y="523"/>
                    </a:lnTo>
                    <a:lnTo>
                      <a:pt x="80" y="561"/>
                    </a:lnTo>
                    <a:lnTo>
                      <a:pt x="219" y="556"/>
                    </a:lnTo>
                    <a:lnTo>
                      <a:pt x="296" y="637"/>
                    </a:lnTo>
                    <a:lnTo>
                      <a:pt x="312" y="679"/>
                    </a:lnTo>
                    <a:lnTo>
                      <a:pt x="350" y="687"/>
                    </a:lnTo>
                    <a:lnTo>
                      <a:pt x="363" y="647"/>
                    </a:lnTo>
                    <a:lnTo>
                      <a:pt x="422" y="647"/>
                    </a:lnTo>
                    <a:lnTo>
                      <a:pt x="428" y="556"/>
                    </a:lnTo>
                    <a:lnTo>
                      <a:pt x="509" y="474"/>
                    </a:lnTo>
                    <a:lnTo>
                      <a:pt x="477" y="445"/>
                    </a:lnTo>
                    <a:lnTo>
                      <a:pt x="529" y="409"/>
                    </a:lnTo>
                    <a:lnTo>
                      <a:pt x="553" y="349"/>
                    </a:lnTo>
                    <a:lnTo>
                      <a:pt x="437" y="345"/>
                    </a:lnTo>
                    <a:lnTo>
                      <a:pt x="468" y="253"/>
                    </a:lnTo>
                    <a:lnTo>
                      <a:pt x="437" y="234"/>
                    </a:lnTo>
                    <a:lnTo>
                      <a:pt x="367" y="234"/>
                    </a:lnTo>
                    <a:lnTo>
                      <a:pt x="304" y="192"/>
                    </a:lnTo>
                    <a:lnTo>
                      <a:pt x="290" y="144"/>
                    </a:lnTo>
                    <a:lnTo>
                      <a:pt x="213" y="114"/>
                    </a:lnTo>
                    <a:lnTo>
                      <a:pt x="226" y="217"/>
                    </a:lnTo>
                    <a:lnTo>
                      <a:pt x="204" y="238"/>
                    </a:lnTo>
                    <a:lnTo>
                      <a:pt x="152" y="45"/>
                    </a:lnTo>
                    <a:lnTo>
                      <a:pt x="52" y="0"/>
                    </a:lnTo>
                    <a:close/>
                  </a:path>
                </a:pathLst>
              </a:custGeom>
              <a:grpFill/>
              <a:ln w="12700">
                <a:noFill/>
                <a:round/>
                <a:headEnd/>
                <a:tailEnd/>
              </a:ln>
            </p:spPr>
            <p:txBody>
              <a:bodyPr/>
              <a:lstStyle/>
              <a:p>
                <a:pPr>
                  <a:defRPr/>
                </a:pPr>
                <a:endParaRPr lang="en-US"/>
              </a:p>
            </p:txBody>
          </p:sp>
          <p:sp>
            <p:nvSpPr>
              <p:cNvPr id="785" name="Freeform 132"/>
              <p:cNvSpPr>
                <a:spLocks noChangeAspect="1"/>
              </p:cNvSpPr>
              <p:nvPr/>
            </p:nvSpPr>
            <p:spPr bwMode="gray">
              <a:xfrm>
                <a:off x="2384474" y="3783609"/>
                <a:ext cx="403862" cy="381432"/>
              </a:xfrm>
              <a:custGeom>
                <a:avLst/>
                <a:gdLst>
                  <a:gd name="T0" fmla="*/ 236 w 466"/>
                  <a:gd name="T1" fmla="*/ 8 h 408"/>
                  <a:gd name="T2" fmla="*/ 0 w 466"/>
                  <a:gd name="T3" fmla="*/ 124 h 408"/>
                  <a:gd name="T4" fmla="*/ 32 w 466"/>
                  <a:gd name="T5" fmla="*/ 172 h 408"/>
                  <a:gd name="T6" fmla="*/ 9 w 466"/>
                  <a:gd name="T7" fmla="*/ 255 h 408"/>
                  <a:gd name="T8" fmla="*/ 85 w 466"/>
                  <a:gd name="T9" fmla="*/ 356 h 408"/>
                  <a:gd name="T10" fmla="*/ 158 w 466"/>
                  <a:gd name="T11" fmla="*/ 356 h 408"/>
                  <a:gd name="T12" fmla="*/ 223 w 466"/>
                  <a:gd name="T13" fmla="*/ 408 h 408"/>
                  <a:gd name="T14" fmla="*/ 323 w 466"/>
                  <a:gd name="T15" fmla="*/ 362 h 408"/>
                  <a:gd name="T16" fmla="*/ 299 w 466"/>
                  <a:gd name="T17" fmla="*/ 329 h 408"/>
                  <a:gd name="T18" fmla="*/ 349 w 466"/>
                  <a:gd name="T19" fmla="*/ 286 h 408"/>
                  <a:gd name="T20" fmla="*/ 344 w 466"/>
                  <a:gd name="T21" fmla="*/ 234 h 408"/>
                  <a:gd name="T22" fmla="*/ 419 w 466"/>
                  <a:gd name="T23" fmla="*/ 149 h 408"/>
                  <a:gd name="T24" fmla="*/ 466 w 466"/>
                  <a:gd name="T25" fmla="*/ 177 h 408"/>
                  <a:gd name="T26" fmla="*/ 442 w 466"/>
                  <a:gd name="T27" fmla="*/ 84 h 408"/>
                  <a:gd name="T28" fmla="*/ 426 w 466"/>
                  <a:gd name="T29" fmla="*/ 0 h 408"/>
                  <a:gd name="T30" fmla="*/ 358 w 466"/>
                  <a:gd name="T31" fmla="*/ 31 h 408"/>
                  <a:gd name="T32" fmla="*/ 236 w 466"/>
                  <a:gd name="T33" fmla="*/ 8 h 408"/>
                  <a:gd name="T34" fmla="*/ 236 w 466"/>
                  <a:gd name="T35" fmla="*/ 8 h 4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408"/>
                  <a:gd name="T56" fmla="*/ 466 w 466"/>
                  <a:gd name="T57" fmla="*/ 408 h 4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408">
                    <a:moveTo>
                      <a:pt x="236" y="8"/>
                    </a:moveTo>
                    <a:lnTo>
                      <a:pt x="0" y="124"/>
                    </a:lnTo>
                    <a:lnTo>
                      <a:pt x="32" y="172"/>
                    </a:lnTo>
                    <a:lnTo>
                      <a:pt x="9" y="255"/>
                    </a:lnTo>
                    <a:lnTo>
                      <a:pt x="85" y="356"/>
                    </a:lnTo>
                    <a:lnTo>
                      <a:pt x="158" y="356"/>
                    </a:lnTo>
                    <a:lnTo>
                      <a:pt x="223" y="408"/>
                    </a:lnTo>
                    <a:lnTo>
                      <a:pt x="323" y="362"/>
                    </a:lnTo>
                    <a:lnTo>
                      <a:pt x="299" y="329"/>
                    </a:lnTo>
                    <a:lnTo>
                      <a:pt x="349" y="286"/>
                    </a:lnTo>
                    <a:lnTo>
                      <a:pt x="344" y="234"/>
                    </a:lnTo>
                    <a:lnTo>
                      <a:pt x="419" y="149"/>
                    </a:lnTo>
                    <a:lnTo>
                      <a:pt x="466" y="177"/>
                    </a:lnTo>
                    <a:lnTo>
                      <a:pt x="442" y="84"/>
                    </a:lnTo>
                    <a:lnTo>
                      <a:pt x="426" y="0"/>
                    </a:lnTo>
                    <a:lnTo>
                      <a:pt x="358" y="31"/>
                    </a:lnTo>
                    <a:lnTo>
                      <a:pt x="236" y="8"/>
                    </a:lnTo>
                    <a:close/>
                  </a:path>
                </a:pathLst>
              </a:custGeom>
              <a:grpFill/>
              <a:ln w="12700">
                <a:noFill/>
                <a:round/>
                <a:headEnd/>
                <a:tailEnd/>
              </a:ln>
            </p:spPr>
            <p:txBody>
              <a:bodyPr/>
              <a:lstStyle/>
              <a:p>
                <a:pPr>
                  <a:defRPr/>
                </a:pPr>
                <a:endParaRPr lang="en-US"/>
              </a:p>
            </p:txBody>
          </p:sp>
          <p:sp>
            <p:nvSpPr>
              <p:cNvPr id="786" name="Freeform 133"/>
              <p:cNvSpPr>
                <a:spLocks noChangeAspect="1"/>
              </p:cNvSpPr>
              <p:nvPr/>
            </p:nvSpPr>
            <p:spPr bwMode="gray">
              <a:xfrm>
                <a:off x="2317163" y="4116427"/>
                <a:ext cx="362440" cy="364604"/>
              </a:xfrm>
              <a:custGeom>
                <a:avLst/>
                <a:gdLst>
                  <a:gd name="T0" fmla="*/ 162 w 421"/>
                  <a:gd name="T1" fmla="*/ 0 h 389"/>
                  <a:gd name="T2" fmla="*/ 118 w 421"/>
                  <a:gd name="T3" fmla="*/ 129 h 389"/>
                  <a:gd name="T4" fmla="*/ 56 w 421"/>
                  <a:gd name="T5" fmla="*/ 161 h 389"/>
                  <a:gd name="T6" fmla="*/ 56 w 421"/>
                  <a:gd name="T7" fmla="*/ 198 h 389"/>
                  <a:gd name="T8" fmla="*/ 0 w 421"/>
                  <a:gd name="T9" fmla="*/ 236 h 389"/>
                  <a:gd name="T10" fmla="*/ 18 w 421"/>
                  <a:gd name="T11" fmla="*/ 302 h 389"/>
                  <a:gd name="T12" fmla="*/ 118 w 421"/>
                  <a:gd name="T13" fmla="*/ 389 h 389"/>
                  <a:gd name="T14" fmla="*/ 185 w 421"/>
                  <a:gd name="T15" fmla="*/ 354 h 389"/>
                  <a:gd name="T16" fmla="*/ 312 w 421"/>
                  <a:gd name="T17" fmla="*/ 327 h 389"/>
                  <a:gd name="T18" fmla="*/ 332 w 421"/>
                  <a:gd name="T19" fmla="*/ 302 h 389"/>
                  <a:gd name="T20" fmla="*/ 300 w 421"/>
                  <a:gd name="T21" fmla="*/ 260 h 389"/>
                  <a:gd name="T22" fmla="*/ 421 w 421"/>
                  <a:gd name="T23" fmla="*/ 184 h 389"/>
                  <a:gd name="T24" fmla="*/ 376 w 421"/>
                  <a:gd name="T25" fmla="*/ 21 h 389"/>
                  <a:gd name="T26" fmla="*/ 304 w 421"/>
                  <a:gd name="T27" fmla="*/ 52 h 389"/>
                  <a:gd name="T28" fmla="*/ 238 w 421"/>
                  <a:gd name="T29" fmla="*/ 0 h 389"/>
                  <a:gd name="T30" fmla="*/ 162 w 421"/>
                  <a:gd name="T31" fmla="*/ 0 h 389"/>
                  <a:gd name="T32" fmla="*/ 162 w 421"/>
                  <a:gd name="T33" fmla="*/ 0 h 3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1"/>
                  <a:gd name="T52" fmla="*/ 0 h 389"/>
                  <a:gd name="T53" fmla="*/ 421 w 421"/>
                  <a:gd name="T54" fmla="*/ 389 h 3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1" h="389">
                    <a:moveTo>
                      <a:pt x="162" y="0"/>
                    </a:moveTo>
                    <a:lnTo>
                      <a:pt x="118" y="129"/>
                    </a:lnTo>
                    <a:lnTo>
                      <a:pt x="56" y="161"/>
                    </a:lnTo>
                    <a:lnTo>
                      <a:pt x="56" y="198"/>
                    </a:lnTo>
                    <a:lnTo>
                      <a:pt x="0" y="236"/>
                    </a:lnTo>
                    <a:lnTo>
                      <a:pt x="18" y="302"/>
                    </a:lnTo>
                    <a:lnTo>
                      <a:pt x="118" y="389"/>
                    </a:lnTo>
                    <a:lnTo>
                      <a:pt x="185" y="354"/>
                    </a:lnTo>
                    <a:lnTo>
                      <a:pt x="312" y="327"/>
                    </a:lnTo>
                    <a:lnTo>
                      <a:pt x="332" y="302"/>
                    </a:lnTo>
                    <a:lnTo>
                      <a:pt x="300" y="260"/>
                    </a:lnTo>
                    <a:lnTo>
                      <a:pt x="421" y="184"/>
                    </a:lnTo>
                    <a:lnTo>
                      <a:pt x="376" y="21"/>
                    </a:lnTo>
                    <a:lnTo>
                      <a:pt x="304" y="52"/>
                    </a:lnTo>
                    <a:lnTo>
                      <a:pt x="238" y="0"/>
                    </a:lnTo>
                    <a:lnTo>
                      <a:pt x="162" y="0"/>
                    </a:lnTo>
                    <a:close/>
                  </a:path>
                </a:pathLst>
              </a:custGeom>
              <a:grpFill/>
              <a:ln w="12700">
                <a:noFill/>
                <a:round/>
                <a:headEnd/>
                <a:tailEnd/>
              </a:ln>
            </p:spPr>
            <p:txBody>
              <a:bodyPr/>
              <a:lstStyle/>
              <a:p>
                <a:pPr>
                  <a:defRPr/>
                </a:pPr>
                <a:endParaRPr lang="en-US"/>
              </a:p>
            </p:txBody>
          </p:sp>
          <p:sp>
            <p:nvSpPr>
              <p:cNvPr id="787" name="Freeform 134"/>
              <p:cNvSpPr>
                <a:spLocks noChangeAspect="1"/>
              </p:cNvSpPr>
              <p:nvPr/>
            </p:nvSpPr>
            <p:spPr bwMode="gray">
              <a:xfrm>
                <a:off x="2636456" y="3865879"/>
                <a:ext cx="398684" cy="426306"/>
              </a:xfrm>
              <a:custGeom>
                <a:avLst/>
                <a:gdLst>
                  <a:gd name="T0" fmla="*/ 155 w 462"/>
                  <a:gd name="T1" fmla="*/ 0 h 456"/>
                  <a:gd name="T2" fmla="*/ 175 w 462"/>
                  <a:gd name="T3" fmla="*/ 90 h 456"/>
                  <a:gd name="T4" fmla="*/ 129 w 462"/>
                  <a:gd name="T5" fmla="*/ 62 h 456"/>
                  <a:gd name="T6" fmla="*/ 53 w 462"/>
                  <a:gd name="T7" fmla="*/ 147 h 456"/>
                  <a:gd name="T8" fmla="*/ 58 w 462"/>
                  <a:gd name="T9" fmla="*/ 199 h 456"/>
                  <a:gd name="T10" fmla="*/ 8 w 462"/>
                  <a:gd name="T11" fmla="*/ 242 h 456"/>
                  <a:gd name="T12" fmla="*/ 35 w 462"/>
                  <a:gd name="T13" fmla="*/ 275 h 456"/>
                  <a:gd name="T14" fmla="*/ 0 w 462"/>
                  <a:gd name="T15" fmla="*/ 290 h 456"/>
                  <a:gd name="T16" fmla="*/ 50 w 462"/>
                  <a:gd name="T17" fmla="*/ 456 h 456"/>
                  <a:gd name="T18" fmla="*/ 85 w 462"/>
                  <a:gd name="T19" fmla="*/ 430 h 456"/>
                  <a:gd name="T20" fmla="*/ 149 w 462"/>
                  <a:gd name="T21" fmla="*/ 444 h 456"/>
                  <a:gd name="T22" fmla="*/ 249 w 462"/>
                  <a:gd name="T23" fmla="*/ 303 h 456"/>
                  <a:gd name="T24" fmla="*/ 281 w 462"/>
                  <a:gd name="T25" fmla="*/ 325 h 456"/>
                  <a:gd name="T26" fmla="*/ 339 w 462"/>
                  <a:gd name="T27" fmla="*/ 444 h 456"/>
                  <a:gd name="T28" fmla="*/ 383 w 462"/>
                  <a:gd name="T29" fmla="*/ 310 h 456"/>
                  <a:gd name="T30" fmla="*/ 407 w 462"/>
                  <a:gd name="T31" fmla="*/ 333 h 456"/>
                  <a:gd name="T32" fmla="*/ 462 w 462"/>
                  <a:gd name="T33" fmla="*/ 280 h 456"/>
                  <a:gd name="T34" fmla="*/ 413 w 462"/>
                  <a:gd name="T35" fmla="*/ 132 h 456"/>
                  <a:gd name="T36" fmla="*/ 363 w 462"/>
                  <a:gd name="T37" fmla="*/ 125 h 456"/>
                  <a:gd name="T38" fmla="*/ 375 w 462"/>
                  <a:gd name="T39" fmla="*/ 90 h 456"/>
                  <a:gd name="T40" fmla="*/ 331 w 462"/>
                  <a:gd name="T41" fmla="*/ 113 h 456"/>
                  <a:gd name="T42" fmla="*/ 281 w 462"/>
                  <a:gd name="T43" fmla="*/ 67 h 456"/>
                  <a:gd name="T44" fmla="*/ 228 w 462"/>
                  <a:gd name="T45" fmla="*/ 67 h 456"/>
                  <a:gd name="T46" fmla="*/ 155 w 462"/>
                  <a:gd name="T47" fmla="*/ 0 h 456"/>
                  <a:gd name="T48" fmla="*/ 155 w 462"/>
                  <a:gd name="T49" fmla="*/ 0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2"/>
                  <a:gd name="T76" fmla="*/ 0 h 456"/>
                  <a:gd name="T77" fmla="*/ 462 w 462"/>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2" h="456">
                    <a:moveTo>
                      <a:pt x="155" y="0"/>
                    </a:moveTo>
                    <a:lnTo>
                      <a:pt x="175" y="90"/>
                    </a:lnTo>
                    <a:lnTo>
                      <a:pt x="129" y="62"/>
                    </a:lnTo>
                    <a:lnTo>
                      <a:pt x="53" y="147"/>
                    </a:lnTo>
                    <a:lnTo>
                      <a:pt x="58" y="199"/>
                    </a:lnTo>
                    <a:lnTo>
                      <a:pt x="8" y="242"/>
                    </a:lnTo>
                    <a:lnTo>
                      <a:pt x="35" y="275"/>
                    </a:lnTo>
                    <a:lnTo>
                      <a:pt x="0" y="290"/>
                    </a:lnTo>
                    <a:lnTo>
                      <a:pt x="50" y="456"/>
                    </a:lnTo>
                    <a:lnTo>
                      <a:pt x="85" y="430"/>
                    </a:lnTo>
                    <a:lnTo>
                      <a:pt x="149" y="444"/>
                    </a:lnTo>
                    <a:lnTo>
                      <a:pt x="249" y="303"/>
                    </a:lnTo>
                    <a:lnTo>
                      <a:pt x="281" y="325"/>
                    </a:lnTo>
                    <a:lnTo>
                      <a:pt x="339" y="444"/>
                    </a:lnTo>
                    <a:lnTo>
                      <a:pt x="383" y="310"/>
                    </a:lnTo>
                    <a:lnTo>
                      <a:pt x="407" y="333"/>
                    </a:lnTo>
                    <a:lnTo>
                      <a:pt x="462" y="280"/>
                    </a:lnTo>
                    <a:lnTo>
                      <a:pt x="413" y="132"/>
                    </a:lnTo>
                    <a:lnTo>
                      <a:pt x="363" y="125"/>
                    </a:lnTo>
                    <a:lnTo>
                      <a:pt x="375" y="90"/>
                    </a:lnTo>
                    <a:lnTo>
                      <a:pt x="331" y="113"/>
                    </a:lnTo>
                    <a:lnTo>
                      <a:pt x="281" y="67"/>
                    </a:lnTo>
                    <a:lnTo>
                      <a:pt x="228" y="67"/>
                    </a:lnTo>
                    <a:lnTo>
                      <a:pt x="155" y="0"/>
                    </a:lnTo>
                    <a:close/>
                  </a:path>
                </a:pathLst>
              </a:custGeom>
              <a:grpFill/>
              <a:ln w="12700">
                <a:noFill/>
                <a:round/>
                <a:headEnd/>
                <a:tailEnd/>
              </a:ln>
            </p:spPr>
            <p:txBody>
              <a:bodyPr/>
              <a:lstStyle/>
              <a:p>
                <a:pPr>
                  <a:defRPr/>
                </a:pPr>
                <a:endParaRPr lang="en-US"/>
              </a:p>
            </p:txBody>
          </p:sp>
          <p:sp>
            <p:nvSpPr>
              <p:cNvPr id="788" name="Freeform 135"/>
              <p:cNvSpPr>
                <a:spLocks noChangeAspect="1"/>
              </p:cNvSpPr>
              <p:nvPr/>
            </p:nvSpPr>
            <p:spPr bwMode="gray">
              <a:xfrm>
                <a:off x="2950571" y="3918232"/>
                <a:ext cx="415943" cy="297292"/>
              </a:xfrm>
              <a:custGeom>
                <a:avLst/>
                <a:gdLst>
                  <a:gd name="T0" fmla="*/ 157 w 484"/>
                  <a:gd name="T1" fmla="*/ 0 h 319"/>
                  <a:gd name="T2" fmla="*/ 69 w 484"/>
                  <a:gd name="T3" fmla="*/ 0 h 319"/>
                  <a:gd name="T4" fmla="*/ 12 w 484"/>
                  <a:gd name="T5" fmla="*/ 34 h 319"/>
                  <a:gd name="T6" fmla="*/ 0 w 484"/>
                  <a:gd name="T7" fmla="*/ 69 h 319"/>
                  <a:gd name="T8" fmla="*/ 48 w 484"/>
                  <a:gd name="T9" fmla="*/ 78 h 319"/>
                  <a:gd name="T10" fmla="*/ 99 w 484"/>
                  <a:gd name="T11" fmla="*/ 222 h 319"/>
                  <a:gd name="T12" fmla="*/ 146 w 484"/>
                  <a:gd name="T13" fmla="*/ 300 h 319"/>
                  <a:gd name="T14" fmla="*/ 212 w 484"/>
                  <a:gd name="T15" fmla="*/ 274 h 319"/>
                  <a:gd name="T16" fmla="*/ 274 w 484"/>
                  <a:gd name="T17" fmla="*/ 319 h 319"/>
                  <a:gd name="T18" fmla="*/ 291 w 484"/>
                  <a:gd name="T19" fmla="*/ 283 h 319"/>
                  <a:gd name="T20" fmla="*/ 318 w 484"/>
                  <a:gd name="T21" fmla="*/ 274 h 319"/>
                  <a:gd name="T22" fmla="*/ 432 w 484"/>
                  <a:gd name="T23" fmla="*/ 207 h 319"/>
                  <a:gd name="T24" fmla="*/ 449 w 484"/>
                  <a:gd name="T25" fmla="*/ 125 h 319"/>
                  <a:gd name="T26" fmla="*/ 472 w 484"/>
                  <a:gd name="T27" fmla="*/ 137 h 319"/>
                  <a:gd name="T28" fmla="*/ 484 w 484"/>
                  <a:gd name="T29" fmla="*/ 82 h 319"/>
                  <a:gd name="T30" fmla="*/ 402 w 484"/>
                  <a:gd name="T31" fmla="*/ 15 h 319"/>
                  <a:gd name="T32" fmla="*/ 272 w 484"/>
                  <a:gd name="T33" fmla="*/ 23 h 319"/>
                  <a:gd name="T34" fmla="*/ 181 w 484"/>
                  <a:gd name="T35" fmla="*/ 36 h 319"/>
                  <a:gd name="T36" fmla="*/ 157 w 484"/>
                  <a:gd name="T37" fmla="*/ 0 h 319"/>
                  <a:gd name="T38" fmla="*/ 157 w 484"/>
                  <a:gd name="T39" fmla="*/ 0 h 3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4"/>
                  <a:gd name="T61" fmla="*/ 0 h 319"/>
                  <a:gd name="T62" fmla="*/ 484 w 484"/>
                  <a:gd name="T63" fmla="*/ 319 h 3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4" h="319">
                    <a:moveTo>
                      <a:pt x="157" y="0"/>
                    </a:moveTo>
                    <a:lnTo>
                      <a:pt x="69" y="0"/>
                    </a:lnTo>
                    <a:lnTo>
                      <a:pt x="12" y="34"/>
                    </a:lnTo>
                    <a:lnTo>
                      <a:pt x="0" y="69"/>
                    </a:lnTo>
                    <a:lnTo>
                      <a:pt x="48" y="78"/>
                    </a:lnTo>
                    <a:lnTo>
                      <a:pt x="99" y="222"/>
                    </a:lnTo>
                    <a:lnTo>
                      <a:pt x="146" y="300"/>
                    </a:lnTo>
                    <a:lnTo>
                      <a:pt x="212" y="274"/>
                    </a:lnTo>
                    <a:lnTo>
                      <a:pt x="274" y="319"/>
                    </a:lnTo>
                    <a:lnTo>
                      <a:pt x="291" y="283"/>
                    </a:lnTo>
                    <a:lnTo>
                      <a:pt x="318" y="274"/>
                    </a:lnTo>
                    <a:lnTo>
                      <a:pt x="432" y="207"/>
                    </a:lnTo>
                    <a:lnTo>
                      <a:pt x="449" y="125"/>
                    </a:lnTo>
                    <a:lnTo>
                      <a:pt x="472" y="137"/>
                    </a:lnTo>
                    <a:lnTo>
                      <a:pt x="484" y="82"/>
                    </a:lnTo>
                    <a:lnTo>
                      <a:pt x="402" y="15"/>
                    </a:lnTo>
                    <a:lnTo>
                      <a:pt x="272" y="23"/>
                    </a:lnTo>
                    <a:lnTo>
                      <a:pt x="181" y="36"/>
                    </a:lnTo>
                    <a:lnTo>
                      <a:pt x="157" y="0"/>
                    </a:lnTo>
                    <a:close/>
                  </a:path>
                </a:pathLst>
              </a:custGeom>
              <a:grpFill/>
              <a:ln w="12700">
                <a:noFill/>
                <a:round/>
                <a:headEnd/>
                <a:tailEnd/>
              </a:ln>
            </p:spPr>
            <p:txBody>
              <a:bodyPr/>
              <a:lstStyle/>
              <a:p>
                <a:pPr>
                  <a:defRPr/>
                </a:pPr>
                <a:endParaRPr lang="en-US"/>
              </a:p>
            </p:txBody>
          </p:sp>
          <p:sp>
            <p:nvSpPr>
              <p:cNvPr id="789" name="Freeform 136"/>
              <p:cNvSpPr>
                <a:spLocks noChangeAspect="1"/>
              </p:cNvSpPr>
              <p:nvPr/>
            </p:nvSpPr>
            <p:spPr bwMode="gray">
              <a:xfrm>
                <a:off x="2928134" y="4125776"/>
                <a:ext cx="310663" cy="387041"/>
              </a:xfrm>
              <a:custGeom>
                <a:avLst/>
                <a:gdLst>
                  <a:gd name="T0" fmla="*/ 123 w 359"/>
                  <a:gd name="T1" fmla="*/ 0 h 415"/>
                  <a:gd name="T2" fmla="*/ 68 w 359"/>
                  <a:gd name="T3" fmla="*/ 55 h 415"/>
                  <a:gd name="T4" fmla="*/ 44 w 359"/>
                  <a:gd name="T5" fmla="*/ 32 h 415"/>
                  <a:gd name="T6" fmla="*/ 0 w 359"/>
                  <a:gd name="T7" fmla="*/ 161 h 415"/>
                  <a:gd name="T8" fmla="*/ 40 w 359"/>
                  <a:gd name="T9" fmla="*/ 231 h 415"/>
                  <a:gd name="T10" fmla="*/ 38 w 359"/>
                  <a:gd name="T11" fmla="*/ 347 h 415"/>
                  <a:gd name="T12" fmla="*/ 79 w 359"/>
                  <a:gd name="T13" fmla="*/ 388 h 415"/>
                  <a:gd name="T14" fmla="*/ 125 w 359"/>
                  <a:gd name="T15" fmla="*/ 375 h 415"/>
                  <a:gd name="T16" fmla="*/ 214 w 359"/>
                  <a:gd name="T17" fmla="*/ 415 h 415"/>
                  <a:gd name="T18" fmla="*/ 237 w 359"/>
                  <a:gd name="T19" fmla="*/ 388 h 415"/>
                  <a:gd name="T20" fmla="*/ 328 w 359"/>
                  <a:gd name="T21" fmla="*/ 403 h 415"/>
                  <a:gd name="T22" fmla="*/ 359 w 359"/>
                  <a:gd name="T23" fmla="*/ 380 h 415"/>
                  <a:gd name="T24" fmla="*/ 334 w 359"/>
                  <a:gd name="T25" fmla="*/ 266 h 415"/>
                  <a:gd name="T26" fmla="*/ 353 w 359"/>
                  <a:gd name="T27" fmla="*/ 246 h 415"/>
                  <a:gd name="T28" fmla="*/ 300 w 359"/>
                  <a:gd name="T29" fmla="*/ 97 h 415"/>
                  <a:gd name="T30" fmla="*/ 236 w 359"/>
                  <a:gd name="T31" fmla="*/ 52 h 415"/>
                  <a:gd name="T32" fmla="*/ 173 w 359"/>
                  <a:gd name="T33" fmla="*/ 76 h 415"/>
                  <a:gd name="T34" fmla="*/ 123 w 359"/>
                  <a:gd name="T35" fmla="*/ 0 h 415"/>
                  <a:gd name="T36" fmla="*/ 123 w 359"/>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415"/>
                  <a:gd name="T59" fmla="*/ 359 w 359"/>
                  <a:gd name="T60" fmla="*/ 415 h 4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415">
                    <a:moveTo>
                      <a:pt x="123" y="0"/>
                    </a:moveTo>
                    <a:lnTo>
                      <a:pt x="68" y="55"/>
                    </a:lnTo>
                    <a:lnTo>
                      <a:pt x="44" y="32"/>
                    </a:lnTo>
                    <a:lnTo>
                      <a:pt x="0" y="161"/>
                    </a:lnTo>
                    <a:lnTo>
                      <a:pt x="40" y="231"/>
                    </a:lnTo>
                    <a:lnTo>
                      <a:pt x="38" y="347"/>
                    </a:lnTo>
                    <a:lnTo>
                      <a:pt x="79" y="388"/>
                    </a:lnTo>
                    <a:lnTo>
                      <a:pt x="125" y="375"/>
                    </a:lnTo>
                    <a:lnTo>
                      <a:pt x="214" y="415"/>
                    </a:lnTo>
                    <a:lnTo>
                      <a:pt x="237" y="388"/>
                    </a:lnTo>
                    <a:lnTo>
                      <a:pt x="328" y="403"/>
                    </a:lnTo>
                    <a:lnTo>
                      <a:pt x="359" y="380"/>
                    </a:lnTo>
                    <a:lnTo>
                      <a:pt x="334" y="266"/>
                    </a:lnTo>
                    <a:lnTo>
                      <a:pt x="353" y="246"/>
                    </a:lnTo>
                    <a:lnTo>
                      <a:pt x="300" y="97"/>
                    </a:lnTo>
                    <a:lnTo>
                      <a:pt x="236" y="52"/>
                    </a:lnTo>
                    <a:lnTo>
                      <a:pt x="173" y="76"/>
                    </a:lnTo>
                    <a:lnTo>
                      <a:pt x="123" y="0"/>
                    </a:lnTo>
                    <a:close/>
                  </a:path>
                </a:pathLst>
              </a:custGeom>
              <a:grpFill/>
              <a:ln w="12700">
                <a:noFill/>
                <a:round/>
                <a:headEnd/>
                <a:tailEnd/>
              </a:ln>
            </p:spPr>
            <p:txBody>
              <a:bodyPr/>
              <a:lstStyle/>
              <a:p>
                <a:pPr>
                  <a:defRPr/>
                </a:pPr>
                <a:endParaRPr lang="en-US"/>
              </a:p>
            </p:txBody>
          </p:sp>
          <p:sp>
            <p:nvSpPr>
              <p:cNvPr id="790" name="Freeform 137"/>
              <p:cNvSpPr>
                <a:spLocks noChangeAspect="1"/>
              </p:cNvSpPr>
              <p:nvPr/>
            </p:nvSpPr>
            <p:spPr bwMode="gray">
              <a:xfrm>
                <a:off x="1977160" y="4226743"/>
                <a:ext cx="386603" cy="355255"/>
              </a:xfrm>
              <a:custGeom>
                <a:avLst/>
                <a:gdLst>
                  <a:gd name="T0" fmla="*/ 134 w 450"/>
                  <a:gd name="T1" fmla="*/ 0 h 380"/>
                  <a:gd name="T2" fmla="*/ 82 w 450"/>
                  <a:gd name="T3" fmla="*/ 36 h 380"/>
                  <a:gd name="T4" fmla="*/ 111 w 450"/>
                  <a:gd name="T5" fmla="*/ 65 h 380"/>
                  <a:gd name="T6" fmla="*/ 33 w 450"/>
                  <a:gd name="T7" fmla="*/ 147 h 380"/>
                  <a:gd name="T8" fmla="*/ 29 w 450"/>
                  <a:gd name="T9" fmla="*/ 238 h 380"/>
                  <a:gd name="T10" fmla="*/ 0 w 450"/>
                  <a:gd name="T11" fmla="*/ 264 h 380"/>
                  <a:gd name="T12" fmla="*/ 3 w 450"/>
                  <a:gd name="T13" fmla="*/ 302 h 380"/>
                  <a:gd name="T14" fmla="*/ 80 w 450"/>
                  <a:gd name="T15" fmla="*/ 316 h 380"/>
                  <a:gd name="T16" fmla="*/ 65 w 450"/>
                  <a:gd name="T17" fmla="*/ 380 h 380"/>
                  <a:gd name="T18" fmla="*/ 149 w 450"/>
                  <a:gd name="T19" fmla="*/ 378 h 380"/>
                  <a:gd name="T20" fmla="*/ 204 w 450"/>
                  <a:gd name="T21" fmla="*/ 326 h 380"/>
                  <a:gd name="T22" fmla="*/ 299 w 450"/>
                  <a:gd name="T23" fmla="*/ 354 h 380"/>
                  <a:gd name="T24" fmla="*/ 295 w 450"/>
                  <a:gd name="T25" fmla="*/ 316 h 380"/>
                  <a:gd name="T26" fmla="*/ 363 w 450"/>
                  <a:gd name="T27" fmla="*/ 293 h 380"/>
                  <a:gd name="T28" fmla="*/ 357 w 450"/>
                  <a:gd name="T29" fmla="*/ 196 h 380"/>
                  <a:gd name="T30" fmla="*/ 409 w 450"/>
                  <a:gd name="T31" fmla="*/ 186 h 380"/>
                  <a:gd name="T32" fmla="*/ 394 w 450"/>
                  <a:gd name="T33" fmla="*/ 120 h 380"/>
                  <a:gd name="T34" fmla="*/ 450 w 450"/>
                  <a:gd name="T35" fmla="*/ 82 h 380"/>
                  <a:gd name="T36" fmla="*/ 342 w 450"/>
                  <a:gd name="T37" fmla="*/ 77 h 380"/>
                  <a:gd name="T38" fmla="*/ 330 w 450"/>
                  <a:gd name="T39" fmla="*/ 36 h 380"/>
                  <a:gd name="T40" fmla="*/ 167 w 450"/>
                  <a:gd name="T41" fmla="*/ 44 h 380"/>
                  <a:gd name="T42" fmla="*/ 134 w 450"/>
                  <a:gd name="T43" fmla="*/ 0 h 380"/>
                  <a:gd name="T44" fmla="*/ 134 w 450"/>
                  <a:gd name="T45" fmla="*/ 0 h 3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0"/>
                  <a:gd name="T70" fmla="*/ 0 h 380"/>
                  <a:gd name="T71" fmla="*/ 450 w 450"/>
                  <a:gd name="T72" fmla="*/ 380 h 3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0" h="380">
                    <a:moveTo>
                      <a:pt x="134" y="0"/>
                    </a:moveTo>
                    <a:lnTo>
                      <a:pt x="82" y="36"/>
                    </a:lnTo>
                    <a:lnTo>
                      <a:pt x="111" y="65"/>
                    </a:lnTo>
                    <a:lnTo>
                      <a:pt x="33" y="147"/>
                    </a:lnTo>
                    <a:lnTo>
                      <a:pt x="29" y="238"/>
                    </a:lnTo>
                    <a:lnTo>
                      <a:pt x="0" y="264"/>
                    </a:lnTo>
                    <a:lnTo>
                      <a:pt x="3" y="302"/>
                    </a:lnTo>
                    <a:lnTo>
                      <a:pt x="80" y="316"/>
                    </a:lnTo>
                    <a:lnTo>
                      <a:pt x="65" y="380"/>
                    </a:lnTo>
                    <a:lnTo>
                      <a:pt x="149" y="378"/>
                    </a:lnTo>
                    <a:lnTo>
                      <a:pt x="204" y="326"/>
                    </a:lnTo>
                    <a:lnTo>
                      <a:pt x="299" y="354"/>
                    </a:lnTo>
                    <a:lnTo>
                      <a:pt x="295" y="316"/>
                    </a:lnTo>
                    <a:lnTo>
                      <a:pt x="363" y="293"/>
                    </a:lnTo>
                    <a:lnTo>
                      <a:pt x="357" y="196"/>
                    </a:lnTo>
                    <a:lnTo>
                      <a:pt x="409" y="186"/>
                    </a:lnTo>
                    <a:lnTo>
                      <a:pt x="394" y="120"/>
                    </a:lnTo>
                    <a:lnTo>
                      <a:pt x="450" y="82"/>
                    </a:lnTo>
                    <a:lnTo>
                      <a:pt x="342" y="77"/>
                    </a:lnTo>
                    <a:lnTo>
                      <a:pt x="330" y="36"/>
                    </a:lnTo>
                    <a:lnTo>
                      <a:pt x="167" y="44"/>
                    </a:lnTo>
                    <a:lnTo>
                      <a:pt x="134" y="0"/>
                    </a:lnTo>
                    <a:close/>
                  </a:path>
                </a:pathLst>
              </a:custGeom>
              <a:grpFill/>
              <a:ln w="12700">
                <a:noFill/>
                <a:round/>
                <a:headEnd/>
                <a:tailEnd/>
              </a:ln>
            </p:spPr>
            <p:txBody>
              <a:bodyPr/>
              <a:lstStyle/>
              <a:p>
                <a:pPr>
                  <a:defRPr/>
                </a:pPr>
                <a:endParaRPr lang="en-US"/>
              </a:p>
            </p:txBody>
          </p:sp>
          <p:sp>
            <p:nvSpPr>
              <p:cNvPr id="791" name="Freeform 138"/>
              <p:cNvSpPr>
                <a:spLocks noChangeAspect="1"/>
              </p:cNvSpPr>
              <p:nvPr/>
            </p:nvSpPr>
            <p:spPr bwMode="gray">
              <a:xfrm>
                <a:off x="1547409" y="4322101"/>
                <a:ext cx="500513" cy="471180"/>
              </a:xfrm>
              <a:custGeom>
                <a:avLst/>
                <a:gdLst>
                  <a:gd name="T0" fmla="*/ 106 w 579"/>
                  <a:gd name="T1" fmla="*/ 20 h 502"/>
                  <a:gd name="T2" fmla="*/ 88 w 579"/>
                  <a:gd name="T3" fmla="*/ 64 h 502"/>
                  <a:gd name="T4" fmla="*/ 18 w 579"/>
                  <a:gd name="T5" fmla="*/ 470 h 502"/>
                  <a:gd name="T6" fmla="*/ 0 w 579"/>
                  <a:gd name="T7" fmla="*/ 481 h 502"/>
                  <a:gd name="T8" fmla="*/ 35 w 579"/>
                  <a:gd name="T9" fmla="*/ 502 h 502"/>
                  <a:gd name="T10" fmla="*/ 110 w 579"/>
                  <a:gd name="T11" fmla="*/ 473 h 502"/>
                  <a:gd name="T12" fmla="*/ 143 w 579"/>
                  <a:gd name="T13" fmla="*/ 502 h 502"/>
                  <a:gd name="T14" fmla="*/ 258 w 579"/>
                  <a:gd name="T15" fmla="*/ 472 h 502"/>
                  <a:gd name="T16" fmla="*/ 316 w 579"/>
                  <a:gd name="T17" fmla="*/ 487 h 502"/>
                  <a:gd name="T18" fmla="*/ 348 w 579"/>
                  <a:gd name="T19" fmla="*/ 453 h 502"/>
                  <a:gd name="T20" fmla="*/ 403 w 579"/>
                  <a:gd name="T21" fmla="*/ 476 h 502"/>
                  <a:gd name="T22" fmla="*/ 473 w 579"/>
                  <a:gd name="T23" fmla="*/ 470 h 502"/>
                  <a:gd name="T24" fmla="*/ 424 w 579"/>
                  <a:gd name="T25" fmla="*/ 438 h 502"/>
                  <a:gd name="T26" fmla="*/ 456 w 579"/>
                  <a:gd name="T27" fmla="*/ 318 h 502"/>
                  <a:gd name="T28" fmla="*/ 520 w 579"/>
                  <a:gd name="T29" fmla="*/ 272 h 502"/>
                  <a:gd name="T30" fmla="*/ 539 w 579"/>
                  <a:gd name="T31" fmla="*/ 272 h 502"/>
                  <a:gd name="T32" fmla="*/ 532 w 579"/>
                  <a:gd name="T33" fmla="*/ 339 h 502"/>
                  <a:gd name="T34" fmla="*/ 562 w 579"/>
                  <a:gd name="T35" fmla="*/ 321 h 502"/>
                  <a:gd name="T36" fmla="*/ 562 w 579"/>
                  <a:gd name="T37" fmla="*/ 276 h 502"/>
                  <a:gd name="T38" fmla="*/ 579 w 579"/>
                  <a:gd name="T39" fmla="*/ 212 h 502"/>
                  <a:gd name="T40" fmla="*/ 500 w 579"/>
                  <a:gd name="T41" fmla="*/ 198 h 502"/>
                  <a:gd name="T42" fmla="*/ 497 w 579"/>
                  <a:gd name="T43" fmla="*/ 160 h 502"/>
                  <a:gd name="T44" fmla="*/ 526 w 579"/>
                  <a:gd name="T45" fmla="*/ 134 h 502"/>
                  <a:gd name="T46" fmla="*/ 465 w 579"/>
                  <a:gd name="T47" fmla="*/ 134 h 502"/>
                  <a:gd name="T48" fmla="*/ 452 w 579"/>
                  <a:gd name="T49" fmla="*/ 175 h 502"/>
                  <a:gd name="T50" fmla="*/ 416 w 579"/>
                  <a:gd name="T51" fmla="*/ 166 h 502"/>
                  <a:gd name="T52" fmla="*/ 397 w 579"/>
                  <a:gd name="T53" fmla="*/ 122 h 502"/>
                  <a:gd name="T54" fmla="*/ 325 w 579"/>
                  <a:gd name="T55" fmla="*/ 43 h 502"/>
                  <a:gd name="T56" fmla="*/ 182 w 579"/>
                  <a:gd name="T57" fmla="*/ 49 h 502"/>
                  <a:gd name="T58" fmla="*/ 192 w 579"/>
                  <a:gd name="T59" fmla="*/ 14 h 502"/>
                  <a:gd name="T60" fmla="*/ 164 w 579"/>
                  <a:gd name="T61" fmla="*/ 0 h 502"/>
                  <a:gd name="T62" fmla="*/ 134 w 579"/>
                  <a:gd name="T63" fmla="*/ 43 h 502"/>
                  <a:gd name="T64" fmla="*/ 106 w 579"/>
                  <a:gd name="T65" fmla="*/ 20 h 502"/>
                  <a:gd name="T66" fmla="*/ 106 w 579"/>
                  <a:gd name="T67" fmla="*/ 20 h 5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9"/>
                  <a:gd name="T103" fmla="*/ 0 h 502"/>
                  <a:gd name="T104" fmla="*/ 579 w 579"/>
                  <a:gd name="T105" fmla="*/ 502 h 5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9" h="502">
                    <a:moveTo>
                      <a:pt x="106" y="20"/>
                    </a:moveTo>
                    <a:lnTo>
                      <a:pt x="88" y="64"/>
                    </a:lnTo>
                    <a:lnTo>
                      <a:pt x="18" y="470"/>
                    </a:lnTo>
                    <a:lnTo>
                      <a:pt x="0" y="481"/>
                    </a:lnTo>
                    <a:lnTo>
                      <a:pt x="35" y="502"/>
                    </a:lnTo>
                    <a:lnTo>
                      <a:pt x="110" y="473"/>
                    </a:lnTo>
                    <a:lnTo>
                      <a:pt x="143" y="502"/>
                    </a:lnTo>
                    <a:lnTo>
                      <a:pt x="258" y="472"/>
                    </a:lnTo>
                    <a:lnTo>
                      <a:pt x="316" y="487"/>
                    </a:lnTo>
                    <a:lnTo>
                      <a:pt x="348" y="453"/>
                    </a:lnTo>
                    <a:lnTo>
                      <a:pt x="403" y="476"/>
                    </a:lnTo>
                    <a:lnTo>
                      <a:pt x="473" y="470"/>
                    </a:lnTo>
                    <a:lnTo>
                      <a:pt x="424" y="438"/>
                    </a:lnTo>
                    <a:lnTo>
                      <a:pt x="456" y="318"/>
                    </a:lnTo>
                    <a:lnTo>
                      <a:pt x="520" y="272"/>
                    </a:lnTo>
                    <a:lnTo>
                      <a:pt x="539" y="272"/>
                    </a:lnTo>
                    <a:lnTo>
                      <a:pt x="532" y="339"/>
                    </a:lnTo>
                    <a:lnTo>
                      <a:pt x="562" y="321"/>
                    </a:lnTo>
                    <a:lnTo>
                      <a:pt x="562" y="276"/>
                    </a:lnTo>
                    <a:lnTo>
                      <a:pt x="579" y="212"/>
                    </a:lnTo>
                    <a:lnTo>
                      <a:pt x="500" y="198"/>
                    </a:lnTo>
                    <a:lnTo>
                      <a:pt x="497" y="160"/>
                    </a:lnTo>
                    <a:lnTo>
                      <a:pt x="526" y="134"/>
                    </a:lnTo>
                    <a:lnTo>
                      <a:pt x="465" y="134"/>
                    </a:lnTo>
                    <a:lnTo>
                      <a:pt x="452" y="175"/>
                    </a:lnTo>
                    <a:lnTo>
                      <a:pt x="416" y="166"/>
                    </a:lnTo>
                    <a:lnTo>
                      <a:pt x="397" y="122"/>
                    </a:lnTo>
                    <a:lnTo>
                      <a:pt x="325" y="43"/>
                    </a:lnTo>
                    <a:lnTo>
                      <a:pt x="182" y="49"/>
                    </a:lnTo>
                    <a:lnTo>
                      <a:pt x="192" y="14"/>
                    </a:lnTo>
                    <a:lnTo>
                      <a:pt x="164" y="0"/>
                    </a:lnTo>
                    <a:lnTo>
                      <a:pt x="134" y="43"/>
                    </a:lnTo>
                    <a:lnTo>
                      <a:pt x="106" y="20"/>
                    </a:lnTo>
                    <a:close/>
                  </a:path>
                </a:pathLst>
              </a:custGeom>
              <a:grpFill/>
              <a:ln w="12700">
                <a:noFill/>
                <a:round/>
                <a:headEnd/>
                <a:tailEnd/>
              </a:ln>
            </p:spPr>
            <p:txBody>
              <a:bodyPr/>
              <a:lstStyle/>
              <a:p>
                <a:pPr>
                  <a:defRPr/>
                </a:pPr>
                <a:endParaRPr lang="en-US"/>
              </a:p>
            </p:txBody>
          </p:sp>
          <p:sp>
            <p:nvSpPr>
              <p:cNvPr id="792" name="Freeform 139"/>
              <p:cNvSpPr>
                <a:spLocks noChangeAspect="1"/>
              </p:cNvSpPr>
              <p:nvPr/>
            </p:nvSpPr>
            <p:spPr bwMode="gray">
              <a:xfrm>
                <a:off x="1459388" y="4744667"/>
                <a:ext cx="557468" cy="351515"/>
              </a:xfrm>
              <a:custGeom>
                <a:avLst/>
                <a:gdLst>
                  <a:gd name="T0" fmla="*/ 102 w 647"/>
                  <a:gd name="T1" fmla="*/ 29 h 377"/>
                  <a:gd name="T2" fmla="*/ 0 w 647"/>
                  <a:gd name="T3" fmla="*/ 111 h 377"/>
                  <a:gd name="T4" fmla="*/ 105 w 647"/>
                  <a:gd name="T5" fmla="*/ 157 h 377"/>
                  <a:gd name="T6" fmla="*/ 117 w 647"/>
                  <a:gd name="T7" fmla="*/ 272 h 377"/>
                  <a:gd name="T8" fmla="*/ 160 w 647"/>
                  <a:gd name="T9" fmla="*/ 245 h 377"/>
                  <a:gd name="T10" fmla="*/ 216 w 647"/>
                  <a:gd name="T11" fmla="*/ 304 h 377"/>
                  <a:gd name="T12" fmla="*/ 423 w 647"/>
                  <a:gd name="T13" fmla="*/ 377 h 377"/>
                  <a:gd name="T14" fmla="*/ 518 w 647"/>
                  <a:gd name="T15" fmla="*/ 377 h 377"/>
                  <a:gd name="T16" fmla="*/ 522 w 647"/>
                  <a:gd name="T17" fmla="*/ 271 h 377"/>
                  <a:gd name="T18" fmla="*/ 630 w 647"/>
                  <a:gd name="T19" fmla="*/ 195 h 377"/>
                  <a:gd name="T20" fmla="*/ 647 w 647"/>
                  <a:gd name="T21" fmla="*/ 140 h 377"/>
                  <a:gd name="T22" fmla="*/ 575 w 647"/>
                  <a:gd name="T23" fmla="*/ 22 h 377"/>
                  <a:gd name="T24" fmla="*/ 506 w 647"/>
                  <a:gd name="T25" fmla="*/ 23 h 377"/>
                  <a:gd name="T26" fmla="*/ 450 w 647"/>
                  <a:gd name="T27" fmla="*/ 0 h 377"/>
                  <a:gd name="T28" fmla="*/ 418 w 647"/>
                  <a:gd name="T29" fmla="*/ 34 h 377"/>
                  <a:gd name="T30" fmla="*/ 362 w 647"/>
                  <a:gd name="T31" fmla="*/ 22 h 377"/>
                  <a:gd name="T32" fmla="*/ 248 w 647"/>
                  <a:gd name="T33" fmla="*/ 52 h 377"/>
                  <a:gd name="T34" fmla="*/ 212 w 647"/>
                  <a:gd name="T35" fmla="*/ 23 h 377"/>
                  <a:gd name="T36" fmla="*/ 137 w 647"/>
                  <a:gd name="T37" fmla="*/ 52 h 377"/>
                  <a:gd name="T38" fmla="*/ 102 w 647"/>
                  <a:gd name="T39" fmla="*/ 29 h 377"/>
                  <a:gd name="T40" fmla="*/ 102 w 647"/>
                  <a:gd name="T41" fmla="*/ 29 h 3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7"/>
                  <a:gd name="T64" fmla="*/ 0 h 377"/>
                  <a:gd name="T65" fmla="*/ 647 w 647"/>
                  <a:gd name="T66" fmla="*/ 377 h 3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7" h="377">
                    <a:moveTo>
                      <a:pt x="102" y="29"/>
                    </a:moveTo>
                    <a:lnTo>
                      <a:pt x="0" y="111"/>
                    </a:lnTo>
                    <a:lnTo>
                      <a:pt x="105" y="157"/>
                    </a:lnTo>
                    <a:lnTo>
                      <a:pt x="117" y="272"/>
                    </a:lnTo>
                    <a:lnTo>
                      <a:pt x="160" y="245"/>
                    </a:lnTo>
                    <a:lnTo>
                      <a:pt x="216" y="304"/>
                    </a:lnTo>
                    <a:lnTo>
                      <a:pt x="423" y="377"/>
                    </a:lnTo>
                    <a:lnTo>
                      <a:pt x="518" y="377"/>
                    </a:lnTo>
                    <a:lnTo>
                      <a:pt x="522" y="271"/>
                    </a:lnTo>
                    <a:lnTo>
                      <a:pt x="630" y="195"/>
                    </a:lnTo>
                    <a:lnTo>
                      <a:pt x="647" y="140"/>
                    </a:lnTo>
                    <a:lnTo>
                      <a:pt x="575" y="22"/>
                    </a:lnTo>
                    <a:lnTo>
                      <a:pt x="506" y="23"/>
                    </a:lnTo>
                    <a:lnTo>
                      <a:pt x="450" y="0"/>
                    </a:lnTo>
                    <a:lnTo>
                      <a:pt x="418" y="34"/>
                    </a:lnTo>
                    <a:lnTo>
                      <a:pt x="362" y="22"/>
                    </a:lnTo>
                    <a:lnTo>
                      <a:pt x="248" y="52"/>
                    </a:lnTo>
                    <a:lnTo>
                      <a:pt x="212" y="23"/>
                    </a:lnTo>
                    <a:lnTo>
                      <a:pt x="137" y="52"/>
                    </a:lnTo>
                    <a:lnTo>
                      <a:pt x="102" y="29"/>
                    </a:lnTo>
                    <a:close/>
                  </a:path>
                </a:pathLst>
              </a:custGeom>
              <a:grpFill/>
              <a:ln w="12700">
                <a:noFill/>
                <a:round/>
                <a:headEnd/>
                <a:tailEnd/>
              </a:ln>
            </p:spPr>
            <p:txBody>
              <a:bodyPr/>
              <a:lstStyle/>
              <a:p>
                <a:pPr>
                  <a:defRPr/>
                </a:pPr>
                <a:endParaRPr lang="en-US"/>
              </a:p>
            </p:txBody>
          </p:sp>
          <p:sp>
            <p:nvSpPr>
              <p:cNvPr id="793" name="Freeform 140"/>
              <p:cNvSpPr>
                <a:spLocks noChangeAspect="1"/>
              </p:cNvSpPr>
              <p:nvPr/>
            </p:nvSpPr>
            <p:spPr bwMode="gray">
              <a:xfrm>
                <a:off x="1913301" y="4531514"/>
                <a:ext cx="464269" cy="351515"/>
              </a:xfrm>
              <a:custGeom>
                <a:avLst/>
                <a:gdLst>
                  <a:gd name="T0" fmla="*/ 115 w 539"/>
                  <a:gd name="T1" fmla="*/ 50 h 377"/>
                  <a:gd name="T2" fmla="*/ 96 w 539"/>
                  <a:gd name="T3" fmla="*/ 50 h 377"/>
                  <a:gd name="T4" fmla="*/ 28 w 539"/>
                  <a:gd name="T5" fmla="*/ 96 h 377"/>
                  <a:gd name="T6" fmla="*/ 0 w 539"/>
                  <a:gd name="T7" fmla="*/ 216 h 377"/>
                  <a:gd name="T8" fmla="*/ 47 w 539"/>
                  <a:gd name="T9" fmla="*/ 248 h 377"/>
                  <a:gd name="T10" fmla="*/ 104 w 539"/>
                  <a:gd name="T11" fmla="*/ 240 h 377"/>
                  <a:gd name="T12" fmla="*/ 175 w 539"/>
                  <a:gd name="T13" fmla="*/ 354 h 377"/>
                  <a:gd name="T14" fmla="*/ 334 w 539"/>
                  <a:gd name="T15" fmla="*/ 377 h 377"/>
                  <a:gd name="T16" fmla="*/ 374 w 539"/>
                  <a:gd name="T17" fmla="*/ 333 h 377"/>
                  <a:gd name="T18" fmla="*/ 459 w 539"/>
                  <a:gd name="T19" fmla="*/ 347 h 377"/>
                  <a:gd name="T20" fmla="*/ 476 w 539"/>
                  <a:gd name="T21" fmla="*/ 284 h 377"/>
                  <a:gd name="T22" fmla="*/ 539 w 539"/>
                  <a:gd name="T23" fmla="*/ 251 h 377"/>
                  <a:gd name="T24" fmla="*/ 448 w 539"/>
                  <a:gd name="T25" fmla="*/ 168 h 377"/>
                  <a:gd name="T26" fmla="*/ 430 w 539"/>
                  <a:gd name="T27" fmla="*/ 102 h 377"/>
                  <a:gd name="T28" fmla="*/ 383 w 539"/>
                  <a:gd name="T29" fmla="*/ 82 h 377"/>
                  <a:gd name="T30" fmla="*/ 412 w 539"/>
                  <a:gd name="T31" fmla="*/ 28 h 377"/>
                  <a:gd name="T32" fmla="*/ 374 w 539"/>
                  <a:gd name="T33" fmla="*/ 28 h 377"/>
                  <a:gd name="T34" fmla="*/ 278 w 539"/>
                  <a:gd name="T35" fmla="*/ 0 h 377"/>
                  <a:gd name="T36" fmla="*/ 222 w 539"/>
                  <a:gd name="T37" fmla="*/ 52 h 377"/>
                  <a:gd name="T38" fmla="*/ 137 w 539"/>
                  <a:gd name="T39" fmla="*/ 52 h 377"/>
                  <a:gd name="T40" fmla="*/ 137 w 539"/>
                  <a:gd name="T41" fmla="*/ 99 h 377"/>
                  <a:gd name="T42" fmla="*/ 110 w 539"/>
                  <a:gd name="T43" fmla="*/ 117 h 377"/>
                  <a:gd name="T44" fmla="*/ 115 w 539"/>
                  <a:gd name="T45" fmla="*/ 50 h 377"/>
                  <a:gd name="T46" fmla="*/ 115 w 539"/>
                  <a:gd name="T47" fmla="*/ 50 h 3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9"/>
                  <a:gd name="T73" fmla="*/ 0 h 377"/>
                  <a:gd name="T74" fmla="*/ 539 w 539"/>
                  <a:gd name="T75" fmla="*/ 377 h 3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9" h="377">
                    <a:moveTo>
                      <a:pt x="115" y="50"/>
                    </a:moveTo>
                    <a:lnTo>
                      <a:pt x="96" y="50"/>
                    </a:lnTo>
                    <a:lnTo>
                      <a:pt x="28" y="96"/>
                    </a:lnTo>
                    <a:lnTo>
                      <a:pt x="0" y="216"/>
                    </a:lnTo>
                    <a:lnTo>
                      <a:pt x="47" y="248"/>
                    </a:lnTo>
                    <a:lnTo>
                      <a:pt x="104" y="240"/>
                    </a:lnTo>
                    <a:lnTo>
                      <a:pt x="175" y="354"/>
                    </a:lnTo>
                    <a:lnTo>
                      <a:pt x="334" y="377"/>
                    </a:lnTo>
                    <a:lnTo>
                      <a:pt x="374" y="333"/>
                    </a:lnTo>
                    <a:lnTo>
                      <a:pt x="459" y="347"/>
                    </a:lnTo>
                    <a:lnTo>
                      <a:pt x="476" y="284"/>
                    </a:lnTo>
                    <a:lnTo>
                      <a:pt x="539" y="251"/>
                    </a:lnTo>
                    <a:lnTo>
                      <a:pt x="448" y="168"/>
                    </a:lnTo>
                    <a:lnTo>
                      <a:pt x="430" y="102"/>
                    </a:lnTo>
                    <a:lnTo>
                      <a:pt x="383" y="82"/>
                    </a:lnTo>
                    <a:lnTo>
                      <a:pt x="412" y="28"/>
                    </a:lnTo>
                    <a:lnTo>
                      <a:pt x="374" y="28"/>
                    </a:lnTo>
                    <a:lnTo>
                      <a:pt x="278" y="0"/>
                    </a:lnTo>
                    <a:lnTo>
                      <a:pt x="222" y="52"/>
                    </a:lnTo>
                    <a:lnTo>
                      <a:pt x="137" y="52"/>
                    </a:lnTo>
                    <a:lnTo>
                      <a:pt x="137" y="99"/>
                    </a:lnTo>
                    <a:lnTo>
                      <a:pt x="110" y="117"/>
                    </a:lnTo>
                    <a:lnTo>
                      <a:pt x="115" y="50"/>
                    </a:lnTo>
                    <a:close/>
                  </a:path>
                </a:pathLst>
              </a:custGeom>
              <a:grpFill/>
              <a:ln w="12700">
                <a:noFill/>
                <a:round/>
                <a:headEnd/>
                <a:tailEnd/>
              </a:ln>
            </p:spPr>
            <p:txBody>
              <a:bodyPr/>
              <a:lstStyle/>
              <a:p>
                <a:pPr>
                  <a:defRPr/>
                </a:pPr>
                <a:endParaRPr lang="en-US"/>
              </a:p>
            </p:txBody>
          </p:sp>
          <p:sp>
            <p:nvSpPr>
              <p:cNvPr id="794" name="Freeform 141"/>
              <p:cNvSpPr>
                <a:spLocks noChangeAspect="1"/>
              </p:cNvSpPr>
              <p:nvPr/>
            </p:nvSpPr>
            <p:spPr bwMode="gray">
              <a:xfrm>
                <a:off x="2230868" y="4398761"/>
                <a:ext cx="372796" cy="284204"/>
              </a:xfrm>
              <a:custGeom>
                <a:avLst/>
                <a:gdLst>
                  <a:gd name="T0" fmla="*/ 117 w 432"/>
                  <a:gd name="T1" fmla="*/ 0 h 303"/>
                  <a:gd name="T2" fmla="*/ 62 w 432"/>
                  <a:gd name="T3" fmla="*/ 4 h 303"/>
                  <a:gd name="T4" fmla="*/ 68 w 432"/>
                  <a:gd name="T5" fmla="*/ 105 h 303"/>
                  <a:gd name="T6" fmla="*/ 0 w 432"/>
                  <a:gd name="T7" fmla="*/ 131 h 303"/>
                  <a:gd name="T8" fmla="*/ 4 w 432"/>
                  <a:gd name="T9" fmla="*/ 168 h 303"/>
                  <a:gd name="T10" fmla="*/ 44 w 432"/>
                  <a:gd name="T11" fmla="*/ 169 h 303"/>
                  <a:gd name="T12" fmla="*/ 14 w 432"/>
                  <a:gd name="T13" fmla="*/ 222 h 303"/>
                  <a:gd name="T14" fmla="*/ 65 w 432"/>
                  <a:gd name="T15" fmla="*/ 244 h 303"/>
                  <a:gd name="T16" fmla="*/ 74 w 432"/>
                  <a:gd name="T17" fmla="*/ 292 h 303"/>
                  <a:gd name="T18" fmla="*/ 155 w 432"/>
                  <a:gd name="T19" fmla="*/ 282 h 303"/>
                  <a:gd name="T20" fmla="*/ 170 w 432"/>
                  <a:gd name="T21" fmla="*/ 303 h 303"/>
                  <a:gd name="T22" fmla="*/ 223 w 432"/>
                  <a:gd name="T23" fmla="*/ 283 h 303"/>
                  <a:gd name="T24" fmla="*/ 226 w 432"/>
                  <a:gd name="T25" fmla="*/ 260 h 303"/>
                  <a:gd name="T26" fmla="*/ 285 w 432"/>
                  <a:gd name="T27" fmla="*/ 236 h 303"/>
                  <a:gd name="T28" fmla="*/ 285 w 432"/>
                  <a:gd name="T29" fmla="*/ 213 h 303"/>
                  <a:gd name="T30" fmla="*/ 361 w 432"/>
                  <a:gd name="T31" fmla="*/ 178 h 303"/>
                  <a:gd name="T32" fmla="*/ 331 w 432"/>
                  <a:gd name="T33" fmla="*/ 130 h 303"/>
                  <a:gd name="T34" fmla="*/ 429 w 432"/>
                  <a:gd name="T35" fmla="*/ 116 h 303"/>
                  <a:gd name="T36" fmla="*/ 432 w 432"/>
                  <a:gd name="T37" fmla="*/ 48 h 303"/>
                  <a:gd name="T38" fmla="*/ 411 w 432"/>
                  <a:gd name="T39" fmla="*/ 25 h 303"/>
                  <a:gd name="T40" fmla="*/ 280 w 432"/>
                  <a:gd name="T41" fmla="*/ 52 h 303"/>
                  <a:gd name="T42" fmla="*/ 219 w 432"/>
                  <a:gd name="T43" fmla="*/ 87 h 303"/>
                  <a:gd name="T44" fmla="*/ 117 w 432"/>
                  <a:gd name="T45" fmla="*/ 0 h 303"/>
                  <a:gd name="T46" fmla="*/ 117 w 432"/>
                  <a:gd name="T47" fmla="*/ 0 h 3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
                  <a:gd name="T73" fmla="*/ 0 h 303"/>
                  <a:gd name="T74" fmla="*/ 432 w 432"/>
                  <a:gd name="T75" fmla="*/ 303 h 3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 h="303">
                    <a:moveTo>
                      <a:pt x="117" y="0"/>
                    </a:moveTo>
                    <a:lnTo>
                      <a:pt x="62" y="4"/>
                    </a:lnTo>
                    <a:lnTo>
                      <a:pt x="68" y="105"/>
                    </a:lnTo>
                    <a:lnTo>
                      <a:pt x="0" y="131"/>
                    </a:lnTo>
                    <a:lnTo>
                      <a:pt x="4" y="168"/>
                    </a:lnTo>
                    <a:lnTo>
                      <a:pt x="44" y="169"/>
                    </a:lnTo>
                    <a:lnTo>
                      <a:pt x="14" y="222"/>
                    </a:lnTo>
                    <a:lnTo>
                      <a:pt x="65" y="244"/>
                    </a:lnTo>
                    <a:lnTo>
                      <a:pt x="74" y="292"/>
                    </a:lnTo>
                    <a:lnTo>
                      <a:pt x="155" y="282"/>
                    </a:lnTo>
                    <a:lnTo>
                      <a:pt x="170" y="303"/>
                    </a:lnTo>
                    <a:lnTo>
                      <a:pt x="223" y="283"/>
                    </a:lnTo>
                    <a:lnTo>
                      <a:pt x="226" y="260"/>
                    </a:lnTo>
                    <a:lnTo>
                      <a:pt x="285" y="236"/>
                    </a:lnTo>
                    <a:lnTo>
                      <a:pt x="285" y="213"/>
                    </a:lnTo>
                    <a:lnTo>
                      <a:pt x="361" y="178"/>
                    </a:lnTo>
                    <a:lnTo>
                      <a:pt x="331" y="130"/>
                    </a:lnTo>
                    <a:lnTo>
                      <a:pt x="429" y="116"/>
                    </a:lnTo>
                    <a:lnTo>
                      <a:pt x="432" y="48"/>
                    </a:lnTo>
                    <a:lnTo>
                      <a:pt x="411" y="25"/>
                    </a:lnTo>
                    <a:lnTo>
                      <a:pt x="280" y="52"/>
                    </a:lnTo>
                    <a:lnTo>
                      <a:pt x="219" y="87"/>
                    </a:lnTo>
                    <a:lnTo>
                      <a:pt x="117" y="0"/>
                    </a:lnTo>
                    <a:close/>
                  </a:path>
                </a:pathLst>
              </a:custGeom>
              <a:grpFill/>
              <a:ln w="12700">
                <a:noFill/>
                <a:round/>
                <a:headEnd/>
                <a:tailEnd/>
              </a:ln>
            </p:spPr>
            <p:txBody>
              <a:bodyPr/>
              <a:lstStyle/>
              <a:p>
                <a:pPr>
                  <a:defRPr/>
                </a:pPr>
                <a:endParaRPr lang="en-US"/>
              </a:p>
            </p:txBody>
          </p:sp>
          <p:sp>
            <p:nvSpPr>
              <p:cNvPr id="795" name="Freeform 142"/>
              <p:cNvSpPr>
                <a:spLocks noChangeAspect="1"/>
              </p:cNvSpPr>
              <p:nvPr/>
            </p:nvSpPr>
            <p:spPr bwMode="gray">
              <a:xfrm>
                <a:off x="2475947" y="4477291"/>
                <a:ext cx="440106" cy="377692"/>
              </a:xfrm>
              <a:custGeom>
                <a:avLst/>
                <a:gdLst>
                  <a:gd name="T0" fmla="*/ 146 w 509"/>
                  <a:gd name="T1" fmla="*/ 32 h 403"/>
                  <a:gd name="T2" fmla="*/ 46 w 509"/>
                  <a:gd name="T3" fmla="*/ 46 h 403"/>
                  <a:gd name="T4" fmla="*/ 76 w 509"/>
                  <a:gd name="T5" fmla="*/ 94 h 403"/>
                  <a:gd name="T6" fmla="*/ 0 w 509"/>
                  <a:gd name="T7" fmla="*/ 129 h 403"/>
                  <a:gd name="T8" fmla="*/ 0 w 509"/>
                  <a:gd name="T9" fmla="*/ 155 h 403"/>
                  <a:gd name="T10" fmla="*/ 67 w 509"/>
                  <a:gd name="T11" fmla="*/ 231 h 403"/>
                  <a:gd name="T12" fmla="*/ 34 w 509"/>
                  <a:gd name="T13" fmla="*/ 283 h 403"/>
                  <a:gd name="T14" fmla="*/ 130 w 509"/>
                  <a:gd name="T15" fmla="*/ 350 h 403"/>
                  <a:gd name="T16" fmla="*/ 173 w 509"/>
                  <a:gd name="T17" fmla="*/ 340 h 403"/>
                  <a:gd name="T18" fmla="*/ 178 w 509"/>
                  <a:gd name="T19" fmla="*/ 388 h 403"/>
                  <a:gd name="T20" fmla="*/ 240 w 509"/>
                  <a:gd name="T21" fmla="*/ 403 h 403"/>
                  <a:gd name="T22" fmla="*/ 276 w 509"/>
                  <a:gd name="T23" fmla="*/ 366 h 403"/>
                  <a:gd name="T24" fmla="*/ 325 w 509"/>
                  <a:gd name="T25" fmla="*/ 394 h 403"/>
                  <a:gd name="T26" fmla="*/ 390 w 509"/>
                  <a:gd name="T27" fmla="*/ 383 h 403"/>
                  <a:gd name="T28" fmla="*/ 425 w 509"/>
                  <a:gd name="T29" fmla="*/ 319 h 403"/>
                  <a:gd name="T30" fmla="*/ 389 w 509"/>
                  <a:gd name="T31" fmla="*/ 304 h 403"/>
                  <a:gd name="T32" fmla="*/ 413 w 509"/>
                  <a:gd name="T33" fmla="*/ 274 h 403"/>
                  <a:gd name="T34" fmla="*/ 460 w 509"/>
                  <a:gd name="T35" fmla="*/ 287 h 403"/>
                  <a:gd name="T36" fmla="*/ 509 w 509"/>
                  <a:gd name="T37" fmla="*/ 249 h 403"/>
                  <a:gd name="T38" fmla="*/ 488 w 509"/>
                  <a:gd name="T39" fmla="*/ 220 h 403"/>
                  <a:gd name="T40" fmla="*/ 421 w 509"/>
                  <a:gd name="T41" fmla="*/ 214 h 403"/>
                  <a:gd name="T42" fmla="*/ 366 w 509"/>
                  <a:gd name="T43" fmla="*/ 175 h 403"/>
                  <a:gd name="T44" fmla="*/ 311 w 509"/>
                  <a:gd name="T45" fmla="*/ 56 h 403"/>
                  <a:gd name="T46" fmla="*/ 212 w 509"/>
                  <a:gd name="T47" fmla="*/ 0 h 403"/>
                  <a:gd name="T48" fmla="*/ 146 w 509"/>
                  <a:gd name="T49" fmla="*/ 32 h 403"/>
                  <a:gd name="T50" fmla="*/ 146 w 509"/>
                  <a:gd name="T51" fmla="*/ 32 h 4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9"/>
                  <a:gd name="T79" fmla="*/ 0 h 403"/>
                  <a:gd name="T80" fmla="*/ 509 w 509"/>
                  <a:gd name="T81" fmla="*/ 403 h 4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9" h="403">
                    <a:moveTo>
                      <a:pt x="146" y="32"/>
                    </a:moveTo>
                    <a:lnTo>
                      <a:pt x="46" y="46"/>
                    </a:lnTo>
                    <a:lnTo>
                      <a:pt x="76" y="94"/>
                    </a:lnTo>
                    <a:lnTo>
                      <a:pt x="0" y="129"/>
                    </a:lnTo>
                    <a:lnTo>
                      <a:pt x="0" y="155"/>
                    </a:lnTo>
                    <a:lnTo>
                      <a:pt x="67" y="231"/>
                    </a:lnTo>
                    <a:lnTo>
                      <a:pt x="34" y="283"/>
                    </a:lnTo>
                    <a:lnTo>
                      <a:pt x="130" y="350"/>
                    </a:lnTo>
                    <a:lnTo>
                      <a:pt x="173" y="340"/>
                    </a:lnTo>
                    <a:lnTo>
                      <a:pt x="178" y="388"/>
                    </a:lnTo>
                    <a:lnTo>
                      <a:pt x="240" y="403"/>
                    </a:lnTo>
                    <a:lnTo>
                      <a:pt x="276" y="366"/>
                    </a:lnTo>
                    <a:lnTo>
                      <a:pt x="325" y="394"/>
                    </a:lnTo>
                    <a:lnTo>
                      <a:pt x="390" y="383"/>
                    </a:lnTo>
                    <a:lnTo>
                      <a:pt x="425" y="319"/>
                    </a:lnTo>
                    <a:lnTo>
                      <a:pt x="389" y="304"/>
                    </a:lnTo>
                    <a:lnTo>
                      <a:pt x="413" y="274"/>
                    </a:lnTo>
                    <a:lnTo>
                      <a:pt x="460" y="287"/>
                    </a:lnTo>
                    <a:lnTo>
                      <a:pt x="509" y="249"/>
                    </a:lnTo>
                    <a:lnTo>
                      <a:pt x="488" y="220"/>
                    </a:lnTo>
                    <a:lnTo>
                      <a:pt x="421" y="214"/>
                    </a:lnTo>
                    <a:lnTo>
                      <a:pt x="366" y="175"/>
                    </a:lnTo>
                    <a:lnTo>
                      <a:pt x="311" y="56"/>
                    </a:lnTo>
                    <a:lnTo>
                      <a:pt x="212" y="0"/>
                    </a:lnTo>
                    <a:lnTo>
                      <a:pt x="146" y="32"/>
                    </a:lnTo>
                    <a:close/>
                  </a:path>
                </a:pathLst>
              </a:custGeom>
              <a:grpFill/>
              <a:ln w="12700">
                <a:noFill/>
                <a:round/>
                <a:headEnd/>
                <a:tailEnd/>
              </a:ln>
            </p:spPr>
            <p:txBody>
              <a:bodyPr/>
              <a:lstStyle/>
              <a:p>
                <a:pPr>
                  <a:defRPr/>
                </a:pPr>
                <a:endParaRPr lang="en-US"/>
              </a:p>
            </p:txBody>
          </p:sp>
          <p:sp>
            <p:nvSpPr>
              <p:cNvPr id="796" name="Freeform 143"/>
              <p:cNvSpPr>
                <a:spLocks noChangeAspect="1"/>
              </p:cNvSpPr>
              <p:nvPr/>
            </p:nvSpPr>
            <p:spPr bwMode="gray">
              <a:xfrm>
                <a:off x="2574323" y="4150083"/>
                <a:ext cx="488431" cy="564668"/>
              </a:xfrm>
              <a:custGeom>
                <a:avLst/>
                <a:gdLst>
                  <a:gd name="T0" fmla="*/ 320 w 565"/>
                  <a:gd name="T1" fmla="*/ 0 h 604"/>
                  <a:gd name="T2" fmla="*/ 220 w 565"/>
                  <a:gd name="T3" fmla="*/ 139 h 604"/>
                  <a:gd name="T4" fmla="*/ 156 w 565"/>
                  <a:gd name="T5" fmla="*/ 127 h 604"/>
                  <a:gd name="T6" fmla="*/ 0 w 565"/>
                  <a:gd name="T7" fmla="*/ 229 h 604"/>
                  <a:gd name="T8" fmla="*/ 27 w 565"/>
                  <a:gd name="T9" fmla="*/ 268 h 604"/>
                  <a:gd name="T10" fmla="*/ 12 w 565"/>
                  <a:gd name="T11" fmla="*/ 294 h 604"/>
                  <a:gd name="T12" fmla="*/ 33 w 565"/>
                  <a:gd name="T13" fmla="*/ 317 h 604"/>
                  <a:gd name="T14" fmla="*/ 27 w 565"/>
                  <a:gd name="T15" fmla="*/ 384 h 604"/>
                  <a:gd name="T16" fmla="*/ 100 w 565"/>
                  <a:gd name="T17" fmla="*/ 350 h 604"/>
                  <a:gd name="T18" fmla="*/ 205 w 565"/>
                  <a:gd name="T19" fmla="*/ 413 h 604"/>
                  <a:gd name="T20" fmla="*/ 252 w 565"/>
                  <a:gd name="T21" fmla="*/ 533 h 604"/>
                  <a:gd name="T22" fmla="*/ 305 w 565"/>
                  <a:gd name="T23" fmla="*/ 571 h 604"/>
                  <a:gd name="T24" fmla="*/ 375 w 565"/>
                  <a:gd name="T25" fmla="*/ 574 h 604"/>
                  <a:gd name="T26" fmla="*/ 395 w 565"/>
                  <a:gd name="T27" fmla="*/ 604 h 604"/>
                  <a:gd name="T28" fmla="*/ 442 w 565"/>
                  <a:gd name="T29" fmla="*/ 595 h 604"/>
                  <a:gd name="T30" fmla="*/ 442 w 565"/>
                  <a:gd name="T31" fmla="*/ 533 h 604"/>
                  <a:gd name="T32" fmla="*/ 503 w 565"/>
                  <a:gd name="T33" fmla="*/ 533 h 604"/>
                  <a:gd name="T34" fmla="*/ 503 w 565"/>
                  <a:gd name="T35" fmla="*/ 500 h 604"/>
                  <a:gd name="T36" fmla="*/ 564 w 565"/>
                  <a:gd name="T37" fmla="*/ 489 h 604"/>
                  <a:gd name="T38" fmla="*/ 565 w 565"/>
                  <a:gd name="T39" fmla="*/ 439 h 604"/>
                  <a:gd name="T40" fmla="*/ 504 w 565"/>
                  <a:gd name="T41" fmla="*/ 420 h 604"/>
                  <a:gd name="T42" fmla="*/ 535 w 565"/>
                  <a:gd name="T43" fmla="*/ 350 h 604"/>
                  <a:gd name="T44" fmla="*/ 492 w 565"/>
                  <a:gd name="T45" fmla="*/ 363 h 604"/>
                  <a:gd name="T46" fmla="*/ 448 w 565"/>
                  <a:gd name="T47" fmla="*/ 322 h 604"/>
                  <a:gd name="T48" fmla="*/ 454 w 565"/>
                  <a:gd name="T49" fmla="*/ 206 h 604"/>
                  <a:gd name="T50" fmla="*/ 410 w 565"/>
                  <a:gd name="T51" fmla="*/ 136 h 604"/>
                  <a:gd name="T52" fmla="*/ 352 w 565"/>
                  <a:gd name="T53" fmla="*/ 21 h 604"/>
                  <a:gd name="T54" fmla="*/ 320 w 565"/>
                  <a:gd name="T55" fmla="*/ 0 h 604"/>
                  <a:gd name="T56" fmla="*/ 320 w 565"/>
                  <a:gd name="T57" fmla="*/ 0 h 6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5"/>
                  <a:gd name="T88" fmla="*/ 0 h 604"/>
                  <a:gd name="T89" fmla="*/ 565 w 565"/>
                  <a:gd name="T90" fmla="*/ 604 h 6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5" h="604">
                    <a:moveTo>
                      <a:pt x="320" y="0"/>
                    </a:moveTo>
                    <a:lnTo>
                      <a:pt x="220" y="139"/>
                    </a:lnTo>
                    <a:lnTo>
                      <a:pt x="156" y="127"/>
                    </a:lnTo>
                    <a:lnTo>
                      <a:pt x="0" y="229"/>
                    </a:lnTo>
                    <a:lnTo>
                      <a:pt x="27" y="268"/>
                    </a:lnTo>
                    <a:lnTo>
                      <a:pt x="12" y="294"/>
                    </a:lnTo>
                    <a:lnTo>
                      <a:pt x="33" y="317"/>
                    </a:lnTo>
                    <a:lnTo>
                      <a:pt x="27" y="384"/>
                    </a:lnTo>
                    <a:lnTo>
                      <a:pt x="100" y="350"/>
                    </a:lnTo>
                    <a:lnTo>
                      <a:pt x="205" y="413"/>
                    </a:lnTo>
                    <a:lnTo>
                      <a:pt x="252" y="533"/>
                    </a:lnTo>
                    <a:lnTo>
                      <a:pt x="305" y="571"/>
                    </a:lnTo>
                    <a:lnTo>
                      <a:pt x="375" y="574"/>
                    </a:lnTo>
                    <a:lnTo>
                      <a:pt x="395" y="604"/>
                    </a:lnTo>
                    <a:lnTo>
                      <a:pt x="442" y="595"/>
                    </a:lnTo>
                    <a:lnTo>
                      <a:pt x="442" y="533"/>
                    </a:lnTo>
                    <a:lnTo>
                      <a:pt x="503" y="533"/>
                    </a:lnTo>
                    <a:lnTo>
                      <a:pt x="503" y="500"/>
                    </a:lnTo>
                    <a:lnTo>
                      <a:pt x="564" y="489"/>
                    </a:lnTo>
                    <a:lnTo>
                      <a:pt x="565" y="439"/>
                    </a:lnTo>
                    <a:lnTo>
                      <a:pt x="504" y="420"/>
                    </a:lnTo>
                    <a:lnTo>
                      <a:pt x="535" y="350"/>
                    </a:lnTo>
                    <a:lnTo>
                      <a:pt x="492" y="363"/>
                    </a:lnTo>
                    <a:lnTo>
                      <a:pt x="448" y="322"/>
                    </a:lnTo>
                    <a:lnTo>
                      <a:pt x="454" y="206"/>
                    </a:lnTo>
                    <a:lnTo>
                      <a:pt x="410" y="136"/>
                    </a:lnTo>
                    <a:lnTo>
                      <a:pt x="352" y="21"/>
                    </a:lnTo>
                    <a:lnTo>
                      <a:pt x="320" y="0"/>
                    </a:lnTo>
                    <a:close/>
                  </a:path>
                </a:pathLst>
              </a:custGeom>
              <a:grpFill/>
              <a:ln w="12700">
                <a:noFill/>
                <a:round/>
                <a:headEnd/>
                <a:tailEnd/>
              </a:ln>
            </p:spPr>
            <p:txBody>
              <a:bodyPr/>
              <a:lstStyle/>
              <a:p>
                <a:pPr>
                  <a:defRPr/>
                </a:pPr>
                <a:endParaRPr lang="en-US"/>
              </a:p>
            </p:txBody>
          </p:sp>
          <p:sp>
            <p:nvSpPr>
              <p:cNvPr id="797" name="Freeform 144"/>
              <p:cNvSpPr>
                <a:spLocks noChangeAspect="1"/>
              </p:cNvSpPr>
              <p:nvPr/>
            </p:nvSpPr>
            <p:spPr bwMode="gray">
              <a:xfrm>
                <a:off x="3010978" y="4355757"/>
                <a:ext cx="479802" cy="445003"/>
              </a:xfrm>
              <a:custGeom>
                <a:avLst/>
                <a:gdLst>
                  <a:gd name="T0" fmla="*/ 259 w 558"/>
                  <a:gd name="T1" fmla="*/ 0 h 475"/>
                  <a:gd name="T2" fmla="*/ 236 w 558"/>
                  <a:gd name="T3" fmla="*/ 20 h 475"/>
                  <a:gd name="T4" fmla="*/ 265 w 558"/>
                  <a:gd name="T5" fmla="*/ 133 h 475"/>
                  <a:gd name="T6" fmla="*/ 234 w 558"/>
                  <a:gd name="T7" fmla="*/ 157 h 475"/>
                  <a:gd name="T8" fmla="*/ 143 w 558"/>
                  <a:gd name="T9" fmla="*/ 142 h 475"/>
                  <a:gd name="T10" fmla="*/ 120 w 558"/>
                  <a:gd name="T11" fmla="*/ 169 h 475"/>
                  <a:gd name="T12" fmla="*/ 31 w 558"/>
                  <a:gd name="T13" fmla="*/ 129 h 475"/>
                  <a:gd name="T14" fmla="*/ 0 w 558"/>
                  <a:gd name="T15" fmla="*/ 205 h 475"/>
                  <a:gd name="T16" fmla="*/ 61 w 558"/>
                  <a:gd name="T17" fmla="*/ 220 h 475"/>
                  <a:gd name="T18" fmla="*/ 61 w 558"/>
                  <a:gd name="T19" fmla="*/ 268 h 475"/>
                  <a:gd name="T20" fmla="*/ 92 w 558"/>
                  <a:gd name="T21" fmla="*/ 298 h 475"/>
                  <a:gd name="T22" fmla="*/ 183 w 558"/>
                  <a:gd name="T23" fmla="*/ 239 h 475"/>
                  <a:gd name="T24" fmla="*/ 206 w 558"/>
                  <a:gd name="T25" fmla="*/ 286 h 475"/>
                  <a:gd name="T26" fmla="*/ 248 w 558"/>
                  <a:gd name="T27" fmla="*/ 286 h 475"/>
                  <a:gd name="T28" fmla="*/ 336 w 558"/>
                  <a:gd name="T29" fmla="*/ 395 h 475"/>
                  <a:gd name="T30" fmla="*/ 303 w 558"/>
                  <a:gd name="T31" fmla="*/ 421 h 475"/>
                  <a:gd name="T32" fmla="*/ 324 w 558"/>
                  <a:gd name="T33" fmla="*/ 475 h 475"/>
                  <a:gd name="T34" fmla="*/ 356 w 558"/>
                  <a:gd name="T35" fmla="*/ 475 h 475"/>
                  <a:gd name="T36" fmla="*/ 435 w 558"/>
                  <a:gd name="T37" fmla="*/ 426 h 475"/>
                  <a:gd name="T38" fmla="*/ 430 w 558"/>
                  <a:gd name="T39" fmla="*/ 368 h 475"/>
                  <a:gd name="T40" fmla="*/ 485 w 558"/>
                  <a:gd name="T41" fmla="*/ 368 h 475"/>
                  <a:gd name="T42" fmla="*/ 485 w 558"/>
                  <a:gd name="T43" fmla="*/ 277 h 475"/>
                  <a:gd name="T44" fmla="*/ 558 w 558"/>
                  <a:gd name="T45" fmla="*/ 218 h 475"/>
                  <a:gd name="T46" fmla="*/ 485 w 558"/>
                  <a:gd name="T47" fmla="*/ 81 h 475"/>
                  <a:gd name="T48" fmla="*/ 438 w 558"/>
                  <a:gd name="T49" fmla="*/ 52 h 475"/>
                  <a:gd name="T50" fmla="*/ 414 w 558"/>
                  <a:gd name="T51" fmla="*/ 85 h 475"/>
                  <a:gd name="T52" fmla="*/ 383 w 558"/>
                  <a:gd name="T53" fmla="*/ 57 h 475"/>
                  <a:gd name="T54" fmla="*/ 364 w 558"/>
                  <a:gd name="T55" fmla="*/ 63 h 475"/>
                  <a:gd name="T56" fmla="*/ 307 w 558"/>
                  <a:gd name="T57" fmla="*/ 51 h 475"/>
                  <a:gd name="T58" fmla="*/ 283 w 558"/>
                  <a:gd name="T59" fmla="*/ 61 h 475"/>
                  <a:gd name="T60" fmla="*/ 259 w 558"/>
                  <a:gd name="T61" fmla="*/ 0 h 475"/>
                  <a:gd name="T62" fmla="*/ 259 w 558"/>
                  <a:gd name="T63" fmla="*/ 0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8"/>
                  <a:gd name="T97" fmla="*/ 0 h 475"/>
                  <a:gd name="T98" fmla="*/ 558 w 5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8" h="475">
                    <a:moveTo>
                      <a:pt x="259" y="0"/>
                    </a:moveTo>
                    <a:lnTo>
                      <a:pt x="236" y="20"/>
                    </a:lnTo>
                    <a:lnTo>
                      <a:pt x="265" y="133"/>
                    </a:lnTo>
                    <a:lnTo>
                      <a:pt x="234" y="157"/>
                    </a:lnTo>
                    <a:lnTo>
                      <a:pt x="143" y="142"/>
                    </a:lnTo>
                    <a:lnTo>
                      <a:pt x="120" y="169"/>
                    </a:lnTo>
                    <a:lnTo>
                      <a:pt x="31" y="129"/>
                    </a:lnTo>
                    <a:lnTo>
                      <a:pt x="0" y="205"/>
                    </a:lnTo>
                    <a:lnTo>
                      <a:pt x="61" y="220"/>
                    </a:lnTo>
                    <a:lnTo>
                      <a:pt x="61" y="268"/>
                    </a:lnTo>
                    <a:lnTo>
                      <a:pt x="92" y="298"/>
                    </a:lnTo>
                    <a:lnTo>
                      <a:pt x="183" y="239"/>
                    </a:lnTo>
                    <a:lnTo>
                      <a:pt x="206" y="286"/>
                    </a:lnTo>
                    <a:lnTo>
                      <a:pt x="248" y="286"/>
                    </a:lnTo>
                    <a:lnTo>
                      <a:pt x="336" y="395"/>
                    </a:lnTo>
                    <a:lnTo>
                      <a:pt x="303" y="421"/>
                    </a:lnTo>
                    <a:lnTo>
                      <a:pt x="324" y="475"/>
                    </a:lnTo>
                    <a:lnTo>
                      <a:pt x="356" y="475"/>
                    </a:lnTo>
                    <a:lnTo>
                      <a:pt x="435" y="426"/>
                    </a:lnTo>
                    <a:lnTo>
                      <a:pt x="430" y="368"/>
                    </a:lnTo>
                    <a:lnTo>
                      <a:pt x="485" y="368"/>
                    </a:lnTo>
                    <a:lnTo>
                      <a:pt x="485" y="277"/>
                    </a:lnTo>
                    <a:lnTo>
                      <a:pt x="558" y="218"/>
                    </a:lnTo>
                    <a:lnTo>
                      <a:pt x="485" y="81"/>
                    </a:lnTo>
                    <a:lnTo>
                      <a:pt x="438" y="52"/>
                    </a:lnTo>
                    <a:lnTo>
                      <a:pt x="414" y="85"/>
                    </a:lnTo>
                    <a:lnTo>
                      <a:pt x="383" y="57"/>
                    </a:lnTo>
                    <a:lnTo>
                      <a:pt x="364" y="63"/>
                    </a:lnTo>
                    <a:lnTo>
                      <a:pt x="307" y="51"/>
                    </a:lnTo>
                    <a:lnTo>
                      <a:pt x="283" y="61"/>
                    </a:lnTo>
                    <a:lnTo>
                      <a:pt x="259" y="0"/>
                    </a:lnTo>
                    <a:close/>
                  </a:path>
                </a:pathLst>
              </a:custGeom>
              <a:grpFill/>
              <a:ln w="12700">
                <a:noFill/>
                <a:round/>
                <a:headEnd/>
                <a:tailEnd/>
              </a:ln>
            </p:spPr>
            <p:txBody>
              <a:bodyPr/>
              <a:lstStyle/>
              <a:p>
                <a:pPr>
                  <a:defRPr/>
                </a:pPr>
                <a:endParaRPr lang="en-US"/>
              </a:p>
            </p:txBody>
          </p:sp>
          <p:sp>
            <p:nvSpPr>
              <p:cNvPr id="798" name="Freeform 145"/>
              <p:cNvSpPr>
                <a:spLocks noChangeAspect="1"/>
              </p:cNvSpPr>
              <p:nvPr/>
            </p:nvSpPr>
            <p:spPr bwMode="gray">
              <a:xfrm>
                <a:off x="2812498" y="4580128"/>
                <a:ext cx="486705" cy="347776"/>
              </a:xfrm>
              <a:custGeom>
                <a:avLst/>
                <a:gdLst>
                  <a:gd name="T0" fmla="*/ 565 w 565"/>
                  <a:gd name="T1" fmla="*/ 156 h 372"/>
                  <a:gd name="T2" fmla="*/ 479 w 565"/>
                  <a:gd name="T3" fmla="*/ 47 h 372"/>
                  <a:gd name="T4" fmla="*/ 433 w 565"/>
                  <a:gd name="T5" fmla="*/ 47 h 372"/>
                  <a:gd name="T6" fmla="*/ 416 w 565"/>
                  <a:gd name="T7" fmla="*/ 0 h 372"/>
                  <a:gd name="T8" fmla="*/ 321 w 565"/>
                  <a:gd name="T9" fmla="*/ 59 h 372"/>
                  <a:gd name="T10" fmla="*/ 290 w 565"/>
                  <a:gd name="T11" fmla="*/ 29 h 372"/>
                  <a:gd name="T12" fmla="*/ 228 w 565"/>
                  <a:gd name="T13" fmla="*/ 40 h 372"/>
                  <a:gd name="T14" fmla="*/ 226 w 565"/>
                  <a:gd name="T15" fmla="*/ 73 h 372"/>
                  <a:gd name="T16" fmla="*/ 167 w 565"/>
                  <a:gd name="T17" fmla="*/ 73 h 372"/>
                  <a:gd name="T18" fmla="*/ 167 w 565"/>
                  <a:gd name="T19" fmla="*/ 135 h 372"/>
                  <a:gd name="T20" fmla="*/ 115 w 565"/>
                  <a:gd name="T21" fmla="*/ 144 h 372"/>
                  <a:gd name="T22" fmla="*/ 68 w 565"/>
                  <a:gd name="T23" fmla="*/ 176 h 372"/>
                  <a:gd name="T24" fmla="*/ 24 w 565"/>
                  <a:gd name="T25" fmla="*/ 164 h 372"/>
                  <a:gd name="T26" fmla="*/ 0 w 565"/>
                  <a:gd name="T27" fmla="*/ 196 h 372"/>
                  <a:gd name="T28" fmla="*/ 33 w 565"/>
                  <a:gd name="T29" fmla="*/ 214 h 372"/>
                  <a:gd name="T30" fmla="*/ 1 w 565"/>
                  <a:gd name="T31" fmla="*/ 278 h 372"/>
                  <a:gd name="T32" fmla="*/ 32 w 565"/>
                  <a:gd name="T33" fmla="*/ 302 h 372"/>
                  <a:gd name="T34" fmla="*/ 32 w 565"/>
                  <a:gd name="T35" fmla="*/ 348 h 372"/>
                  <a:gd name="T36" fmla="*/ 103 w 565"/>
                  <a:gd name="T37" fmla="*/ 295 h 372"/>
                  <a:gd name="T38" fmla="*/ 135 w 565"/>
                  <a:gd name="T39" fmla="*/ 336 h 372"/>
                  <a:gd name="T40" fmla="*/ 252 w 565"/>
                  <a:gd name="T41" fmla="*/ 372 h 372"/>
                  <a:gd name="T42" fmla="*/ 293 w 565"/>
                  <a:gd name="T43" fmla="*/ 331 h 372"/>
                  <a:gd name="T44" fmla="*/ 349 w 565"/>
                  <a:gd name="T45" fmla="*/ 348 h 372"/>
                  <a:gd name="T46" fmla="*/ 565 w 565"/>
                  <a:gd name="T47" fmla="*/ 156 h 372"/>
                  <a:gd name="T48" fmla="*/ 565 w 565"/>
                  <a:gd name="T49" fmla="*/ 156 h 3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5"/>
                  <a:gd name="T76" fmla="*/ 0 h 372"/>
                  <a:gd name="T77" fmla="*/ 565 w 565"/>
                  <a:gd name="T78" fmla="*/ 372 h 3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5" h="372">
                    <a:moveTo>
                      <a:pt x="565" y="156"/>
                    </a:moveTo>
                    <a:lnTo>
                      <a:pt x="479" y="47"/>
                    </a:lnTo>
                    <a:lnTo>
                      <a:pt x="433" y="47"/>
                    </a:lnTo>
                    <a:lnTo>
                      <a:pt x="416" y="0"/>
                    </a:lnTo>
                    <a:lnTo>
                      <a:pt x="321" y="59"/>
                    </a:lnTo>
                    <a:lnTo>
                      <a:pt x="290" y="29"/>
                    </a:lnTo>
                    <a:lnTo>
                      <a:pt x="228" y="40"/>
                    </a:lnTo>
                    <a:lnTo>
                      <a:pt x="226" y="73"/>
                    </a:lnTo>
                    <a:lnTo>
                      <a:pt x="167" y="73"/>
                    </a:lnTo>
                    <a:lnTo>
                      <a:pt x="167" y="135"/>
                    </a:lnTo>
                    <a:lnTo>
                      <a:pt x="115" y="144"/>
                    </a:lnTo>
                    <a:lnTo>
                      <a:pt x="68" y="176"/>
                    </a:lnTo>
                    <a:lnTo>
                      <a:pt x="24" y="164"/>
                    </a:lnTo>
                    <a:lnTo>
                      <a:pt x="0" y="196"/>
                    </a:lnTo>
                    <a:lnTo>
                      <a:pt x="33" y="214"/>
                    </a:lnTo>
                    <a:lnTo>
                      <a:pt x="1" y="278"/>
                    </a:lnTo>
                    <a:lnTo>
                      <a:pt x="32" y="302"/>
                    </a:lnTo>
                    <a:lnTo>
                      <a:pt x="32" y="348"/>
                    </a:lnTo>
                    <a:lnTo>
                      <a:pt x="103" y="295"/>
                    </a:lnTo>
                    <a:lnTo>
                      <a:pt x="135" y="336"/>
                    </a:lnTo>
                    <a:lnTo>
                      <a:pt x="252" y="372"/>
                    </a:lnTo>
                    <a:lnTo>
                      <a:pt x="293" y="331"/>
                    </a:lnTo>
                    <a:lnTo>
                      <a:pt x="349" y="348"/>
                    </a:lnTo>
                    <a:lnTo>
                      <a:pt x="565" y="156"/>
                    </a:lnTo>
                    <a:close/>
                  </a:path>
                </a:pathLst>
              </a:custGeom>
              <a:grpFill/>
              <a:ln w="12700">
                <a:noFill/>
                <a:round/>
                <a:headEnd/>
                <a:tailEnd/>
              </a:ln>
            </p:spPr>
            <p:txBody>
              <a:bodyPr/>
              <a:lstStyle/>
              <a:p>
                <a:pPr>
                  <a:defRPr/>
                </a:pPr>
                <a:endParaRPr lang="en-US"/>
              </a:p>
            </p:txBody>
          </p:sp>
          <p:sp>
            <p:nvSpPr>
              <p:cNvPr id="799" name="Freeform 146"/>
              <p:cNvSpPr>
                <a:spLocks noChangeAspect="1"/>
              </p:cNvSpPr>
              <p:nvPr/>
            </p:nvSpPr>
            <p:spPr bwMode="gray">
              <a:xfrm>
                <a:off x="1904672" y="4754016"/>
                <a:ext cx="303759" cy="407608"/>
              </a:xfrm>
              <a:custGeom>
                <a:avLst/>
                <a:gdLst>
                  <a:gd name="T0" fmla="*/ 116 w 352"/>
                  <a:gd name="T1" fmla="*/ 0 h 435"/>
                  <a:gd name="T2" fmla="*/ 59 w 352"/>
                  <a:gd name="T3" fmla="*/ 8 h 435"/>
                  <a:gd name="T4" fmla="*/ 127 w 352"/>
                  <a:gd name="T5" fmla="*/ 125 h 435"/>
                  <a:gd name="T6" fmla="*/ 116 w 352"/>
                  <a:gd name="T7" fmla="*/ 177 h 435"/>
                  <a:gd name="T8" fmla="*/ 6 w 352"/>
                  <a:gd name="T9" fmla="*/ 259 h 435"/>
                  <a:gd name="T10" fmla="*/ 0 w 352"/>
                  <a:gd name="T11" fmla="*/ 365 h 435"/>
                  <a:gd name="T12" fmla="*/ 49 w 352"/>
                  <a:gd name="T13" fmla="*/ 365 h 435"/>
                  <a:gd name="T14" fmla="*/ 95 w 352"/>
                  <a:gd name="T15" fmla="*/ 435 h 435"/>
                  <a:gd name="T16" fmla="*/ 162 w 352"/>
                  <a:gd name="T17" fmla="*/ 412 h 435"/>
                  <a:gd name="T18" fmla="*/ 288 w 352"/>
                  <a:gd name="T19" fmla="*/ 432 h 435"/>
                  <a:gd name="T20" fmla="*/ 262 w 352"/>
                  <a:gd name="T21" fmla="*/ 385 h 435"/>
                  <a:gd name="T22" fmla="*/ 352 w 352"/>
                  <a:gd name="T23" fmla="*/ 306 h 435"/>
                  <a:gd name="T24" fmla="*/ 302 w 352"/>
                  <a:gd name="T25" fmla="*/ 286 h 435"/>
                  <a:gd name="T26" fmla="*/ 294 w 352"/>
                  <a:gd name="T27" fmla="*/ 225 h 435"/>
                  <a:gd name="T28" fmla="*/ 346 w 352"/>
                  <a:gd name="T29" fmla="*/ 137 h 435"/>
                  <a:gd name="T30" fmla="*/ 185 w 352"/>
                  <a:gd name="T31" fmla="*/ 113 h 435"/>
                  <a:gd name="T32" fmla="*/ 116 w 352"/>
                  <a:gd name="T33" fmla="*/ 0 h 435"/>
                  <a:gd name="T34" fmla="*/ 116 w 352"/>
                  <a:gd name="T35" fmla="*/ 0 h 4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2"/>
                  <a:gd name="T55" fmla="*/ 0 h 435"/>
                  <a:gd name="T56" fmla="*/ 352 w 352"/>
                  <a:gd name="T57" fmla="*/ 435 h 4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2" h="435">
                    <a:moveTo>
                      <a:pt x="116" y="0"/>
                    </a:moveTo>
                    <a:lnTo>
                      <a:pt x="59" y="8"/>
                    </a:lnTo>
                    <a:lnTo>
                      <a:pt x="127" y="125"/>
                    </a:lnTo>
                    <a:lnTo>
                      <a:pt x="116" y="177"/>
                    </a:lnTo>
                    <a:lnTo>
                      <a:pt x="6" y="259"/>
                    </a:lnTo>
                    <a:lnTo>
                      <a:pt x="0" y="365"/>
                    </a:lnTo>
                    <a:lnTo>
                      <a:pt x="49" y="365"/>
                    </a:lnTo>
                    <a:lnTo>
                      <a:pt x="95" y="435"/>
                    </a:lnTo>
                    <a:lnTo>
                      <a:pt x="162" y="412"/>
                    </a:lnTo>
                    <a:lnTo>
                      <a:pt x="288" y="432"/>
                    </a:lnTo>
                    <a:lnTo>
                      <a:pt x="262" y="385"/>
                    </a:lnTo>
                    <a:lnTo>
                      <a:pt x="352" y="306"/>
                    </a:lnTo>
                    <a:lnTo>
                      <a:pt x="302" y="286"/>
                    </a:lnTo>
                    <a:lnTo>
                      <a:pt x="294" y="225"/>
                    </a:lnTo>
                    <a:lnTo>
                      <a:pt x="346" y="137"/>
                    </a:lnTo>
                    <a:lnTo>
                      <a:pt x="185" y="113"/>
                    </a:lnTo>
                    <a:lnTo>
                      <a:pt x="116" y="0"/>
                    </a:lnTo>
                    <a:close/>
                  </a:path>
                </a:pathLst>
              </a:custGeom>
              <a:grpFill/>
              <a:ln w="12700">
                <a:noFill/>
                <a:round/>
                <a:headEnd/>
                <a:tailEnd/>
              </a:ln>
            </p:spPr>
            <p:txBody>
              <a:bodyPr/>
              <a:lstStyle/>
              <a:p>
                <a:pPr>
                  <a:defRPr/>
                </a:pPr>
                <a:endParaRPr lang="en-US"/>
              </a:p>
            </p:txBody>
          </p:sp>
          <p:sp>
            <p:nvSpPr>
              <p:cNvPr id="800" name="Freeform 147"/>
              <p:cNvSpPr>
                <a:spLocks noChangeAspect="1"/>
              </p:cNvSpPr>
              <p:nvPr/>
            </p:nvSpPr>
            <p:spPr bwMode="gray">
              <a:xfrm>
                <a:off x="2127314" y="4619393"/>
                <a:ext cx="503965" cy="553450"/>
              </a:xfrm>
              <a:custGeom>
                <a:avLst/>
                <a:gdLst>
                  <a:gd name="T0" fmla="*/ 405 w 583"/>
                  <a:gd name="T1" fmla="*/ 0 h 591"/>
                  <a:gd name="T2" fmla="*/ 346 w 583"/>
                  <a:gd name="T3" fmla="*/ 21 h 591"/>
                  <a:gd name="T4" fmla="*/ 343 w 583"/>
                  <a:gd name="T5" fmla="*/ 46 h 591"/>
                  <a:gd name="T6" fmla="*/ 291 w 583"/>
                  <a:gd name="T7" fmla="*/ 64 h 591"/>
                  <a:gd name="T8" fmla="*/ 275 w 583"/>
                  <a:gd name="T9" fmla="*/ 46 h 591"/>
                  <a:gd name="T10" fmla="*/ 196 w 583"/>
                  <a:gd name="T11" fmla="*/ 59 h 591"/>
                  <a:gd name="T12" fmla="*/ 200 w 583"/>
                  <a:gd name="T13" fmla="*/ 72 h 591"/>
                  <a:gd name="T14" fmla="*/ 291 w 583"/>
                  <a:gd name="T15" fmla="*/ 155 h 591"/>
                  <a:gd name="T16" fmla="*/ 231 w 583"/>
                  <a:gd name="T17" fmla="*/ 188 h 591"/>
                  <a:gd name="T18" fmla="*/ 211 w 583"/>
                  <a:gd name="T19" fmla="*/ 249 h 591"/>
                  <a:gd name="T20" fmla="*/ 124 w 583"/>
                  <a:gd name="T21" fmla="*/ 237 h 591"/>
                  <a:gd name="T22" fmla="*/ 84 w 583"/>
                  <a:gd name="T23" fmla="*/ 281 h 591"/>
                  <a:gd name="T24" fmla="*/ 36 w 583"/>
                  <a:gd name="T25" fmla="*/ 369 h 591"/>
                  <a:gd name="T26" fmla="*/ 44 w 583"/>
                  <a:gd name="T27" fmla="*/ 430 h 591"/>
                  <a:gd name="T28" fmla="*/ 86 w 583"/>
                  <a:gd name="T29" fmla="*/ 454 h 591"/>
                  <a:gd name="T30" fmla="*/ 0 w 583"/>
                  <a:gd name="T31" fmla="*/ 530 h 591"/>
                  <a:gd name="T32" fmla="*/ 30 w 583"/>
                  <a:gd name="T33" fmla="*/ 579 h 591"/>
                  <a:gd name="T34" fmla="*/ 99 w 583"/>
                  <a:gd name="T35" fmla="*/ 591 h 591"/>
                  <a:gd name="T36" fmla="*/ 141 w 583"/>
                  <a:gd name="T37" fmla="*/ 511 h 591"/>
                  <a:gd name="T38" fmla="*/ 156 w 583"/>
                  <a:gd name="T39" fmla="*/ 485 h 591"/>
                  <a:gd name="T40" fmla="*/ 215 w 583"/>
                  <a:gd name="T41" fmla="*/ 435 h 591"/>
                  <a:gd name="T42" fmla="*/ 215 w 583"/>
                  <a:gd name="T43" fmla="*/ 389 h 591"/>
                  <a:gd name="T44" fmla="*/ 261 w 583"/>
                  <a:gd name="T45" fmla="*/ 365 h 591"/>
                  <a:gd name="T46" fmla="*/ 293 w 583"/>
                  <a:gd name="T47" fmla="*/ 398 h 591"/>
                  <a:gd name="T48" fmla="*/ 325 w 583"/>
                  <a:gd name="T49" fmla="*/ 386 h 591"/>
                  <a:gd name="T50" fmla="*/ 293 w 583"/>
                  <a:gd name="T51" fmla="*/ 363 h 591"/>
                  <a:gd name="T52" fmla="*/ 346 w 583"/>
                  <a:gd name="T53" fmla="*/ 344 h 591"/>
                  <a:gd name="T54" fmla="*/ 371 w 583"/>
                  <a:gd name="T55" fmla="*/ 301 h 591"/>
                  <a:gd name="T56" fmla="*/ 378 w 583"/>
                  <a:gd name="T57" fmla="*/ 327 h 591"/>
                  <a:gd name="T58" fmla="*/ 409 w 583"/>
                  <a:gd name="T59" fmla="*/ 304 h 591"/>
                  <a:gd name="T60" fmla="*/ 459 w 583"/>
                  <a:gd name="T61" fmla="*/ 319 h 591"/>
                  <a:gd name="T62" fmla="*/ 518 w 583"/>
                  <a:gd name="T63" fmla="*/ 245 h 591"/>
                  <a:gd name="T64" fmla="*/ 583 w 583"/>
                  <a:gd name="T65" fmla="*/ 237 h 591"/>
                  <a:gd name="T66" fmla="*/ 579 w 583"/>
                  <a:gd name="T67" fmla="*/ 182 h 591"/>
                  <a:gd name="T68" fmla="*/ 534 w 583"/>
                  <a:gd name="T69" fmla="*/ 196 h 591"/>
                  <a:gd name="T70" fmla="*/ 439 w 583"/>
                  <a:gd name="T71" fmla="*/ 131 h 591"/>
                  <a:gd name="T72" fmla="*/ 472 w 583"/>
                  <a:gd name="T73" fmla="*/ 78 h 591"/>
                  <a:gd name="T74" fmla="*/ 405 w 583"/>
                  <a:gd name="T75" fmla="*/ 0 h 591"/>
                  <a:gd name="T76" fmla="*/ 405 w 583"/>
                  <a:gd name="T77" fmla="*/ 0 h 5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3"/>
                  <a:gd name="T118" fmla="*/ 0 h 591"/>
                  <a:gd name="T119" fmla="*/ 583 w 583"/>
                  <a:gd name="T120" fmla="*/ 591 h 5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3" h="591">
                    <a:moveTo>
                      <a:pt x="405" y="0"/>
                    </a:moveTo>
                    <a:lnTo>
                      <a:pt x="346" y="21"/>
                    </a:lnTo>
                    <a:lnTo>
                      <a:pt x="343" y="46"/>
                    </a:lnTo>
                    <a:lnTo>
                      <a:pt x="291" y="64"/>
                    </a:lnTo>
                    <a:lnTo>
                      <a:pt x="275" y="46"/>
                    </a:lnTo>
                    <a:lnTo>
                      <a:pt x="196" y="59"/>
                    </a:lnTo>
                    <a:lnTo>
                      <a:pt x="200" y="72"/>
                    </a:lnTo>
                    <a:lnTo>
                      <a:pt x="291" y="155"/>
                    </a:lnTo>
                    <a:lnTo>
                      <a:pt x="231" y="188"/>
                    </a:lnTo>
                    <a:lnTo>
                      <a:pt x="211" y="249"/>
                    </a:lnTo>
                    <a:lnTo>
                      <a:pt x="124" y="237"/>
                    </a:lnTo>
                    <a:lnTo>
                      <a:pt x="84" y="281"/>
                    </a:lnTo>
                    <a:lnTo>
                      <a:pt x="36" y="369"/>
                    </a:lnTo>
                    <a:lnTo>
                      <a:pt x="44" y="430"/>
                    </a:lnTo>
                    <a:lnTo>
                      <a:pt x="86" y="454"/>
                    </a:lnTo>
                    <a:lnTo>
                      <a:pt x="0" y="530"/>
                    </a:lnTo>
                    <a:lnTo>
                      <a:pt x="30" y="579"/>
                    </a:lnTo>
                    <a:lnTo>
                      <a:pt x="99" y="591"/>
                    </a:lnTo>
                    <a:lnTo>
                      <a:pt x="141" y="511"/>
                    </a:lnTo>
                    <a:lnTo>
                      <a:pt x="156" y="485"/>
                    </a:lnTo>
                    <a:lnTo>
                      <a:pt x="215" y="435"/>
                    </a:lnTo>
                    <a:lnTo>
                      <a:pt x="215" y="389"/>
                    </a:lnTo>
                    <a:lnTo>
                      <a:pt x="261" y="365"/>
                    </a:lnTo>
                    <a:lnTo>
                      <a:pt x="293" y="398"/>
                    </a:lnTo>
                    <a:lnTo>
                      <a:pt x="325" y="386"/>
                    </a:lnTo>
                    <a:lnTo>
                      <a:pt x="293" y="363"/>
                    </a:lnTo>
                    <a:lnTo>
                      <a:pt x="346" y="344"/>
                    </a:lnTo>
                    <a:lnTo>
                      <a:pt x="371" y="301"/>
                    </a:lnTo>
                    <a:lnTo>
                      <a:pt x="378" y="327"/>
                    </a:lnTo>
                    <a:lnTo>
                      <a:pt x="409" y="304"/>
                    </a:lnTo>
                    <a:lnTo>
                      <a:pt x="459" y="319"/>
                    </a:lnTo>
                    <a:lnTo>
                      <a:pt x="518" y="245"/>
                    </a:lnTo>
                    <a:lnTo>
                      <a:pt x="583" y="237"/>
                    </a:lnTo>
                    <a:lnTo>
                      <a:pt x="579" y="182"/>
                    </a:lnTo>
                    <a:lnTo>
                      <a:pt x="534" y="196"/>
                    </a:lnTo>
                    <a:lnTo>
                      <a:pt x="439" y="131"/>
                    </a:lnTo>
                    <a:lnTo>
                      <a:pt x="472" y="78"/>
                    </a:lnTo>
                    <a:lnTo>
                      <a:pt x="405" y="0"/>
                    </a:lnTo>
                    <a:close/>
                  </a:path>
                </a:pathLst>
              </a:custGeom>
              <a:grpFill/>
              <a:ln w="12700">
                <a:noFill/>
                <a:round/>
                <a:headEnd/>
                <a:tailEnd/>
              </a:ln>
            </p:spPr>
            <p:txBody>
              <a:bodyPr/>
              <a:lstStyle/>
              <a:p>
                <a:pPr>
                  <a:defRPr/>
                </a:pPr>
                <a:endParaRPr lang="en-US"/>
              </a:p>
            </p:txBody>
          </p:sp>
          <p:sp>
            <p:nvSpPr>
              <p:cNvPr id="801" name="Freeform 148"/>
              <p:cNvSpPr>
                <a:spLocks noChangeAspect="1"/>
              </p:cNvSpPr>
              <p:nvPr/>
            </p:nvSpPr>
            <p:spPr bwMode="gray">
              <a:xfrm>
                <a:off x="2248127" y="4901727"/>
                <a:ext cx="438380" cy="325339"/>
              </a:xfrm>
              <a:custGeom>
                <a:avLst/>
                <a:gdLst>
                  <a:gd name="T0" fmla="*/ 331 w 507"/>
                  <a:gd name="T1" fmla="*/ 3 h 347"/>
                  <a:gd name="T2" fmla="*/ 318 w 507"/>
                  <a:gd name="T3" fmla="*/ 18 h 347"/>
                  <a:gd name="T4" fmla="*/ 268 w 507"/>
                  <a:gd name="T5" fmla="*/ 0 h 347"/>
                  <a:gd name="T6" fmla="*/ 237 w 507"/>
                  <a:gd name="T7" fmla="*/ 26 h 347"/>
                  <a:gd name="T8" fmla="*/ 230 w 507"/>
                  <a:gd name="T9" fmla="*/ 0 h 347"/>
                  <a:gd name="T10" fmla="*/ 205 w 507"/>
                  <a:gd name="T11" fmla="*/ 41 h 347"/>
                  <a:gd name="T12" fmla="*/ 149 w 507"/>
                  <a:gd name="T13" fmla="*/ 64 h 347"/>
                  <a:gd name="T14" fmla="*/ 184 w 507"/>
                  <a:gd name="T15" fmla="*/ 85 h 347"/>
                  <a:gd name="T16" fmla="*/ 152 w 507"/>
                  <a:gd name="T17" fmla="*/ 97 h 347"/>
                  <a:gd name="T18" fmla="*/ 120 w 507"/>
                  <a:gd name="T19" fmla="*/ 64 h 347"/>
                  <a:gd name="T20" fmla="*/ 74 w 507"/>
                  <a:gd name="T21" fmla="*/ 88 h 347"/>
                  <a:gd name="T22" fmla="*/ 74 w 507"/>
                  <a:gd name="T23" fmla="*/ 134 h 347"/>
                  <a:gd name="T24" fmla="*/ 9 w 507"/>
                  <a:gd name="T25" fmla="*/ 184 h 347"/>
                  <a:gd name="T26" fmla="*/ 0 w 507"/>
                  <a:gd name="T27" fmla="*/ 210 h 347"/>
                  <a:gd name="T28" fmla="*/ 172 w 507"/>
                  <a:gd name="T29" fmla="*/ 271 h 347"/>
                  <a:gd name="T30" fmla="*/ 240 w 507"/>
                  <a:gd name="T31" fmla="*/ 278 h 347"/>
                  <a:gd name="T32" fmla="*/ 304 w 507"/>
                  <a:gd name="T33" fmla="*/ 347 h 347"/>
                  <a:gd name="T34" fmla="*/ 354 w 507"/>
                  <a:gd name="T35" fmla="*/ 342 h 347"/>
                  <a:gd name="T36" fmla="*/ 507 w 507"/>
                  <a:gd name="T37" fmla="*/ 284 h 347"/>
                  <a:gd name="T38" fmla="*/ 410 w 507"/>
                  <a:gd name="T39" fmla="*/ 267 h 347"/>
                  <a:gd name="T40" fmla="*/ 382 w 507"/>
                  <a:gd name="T41" fmla="*/ 220 h 347"/>
                  <a:gd name="T42" fmla="*/ 432 w 507"/>
                  <a:gd name="T43" fmla="*/ 184 h 347"/>
                  <a:gd name="T44" fmla="*/ 404 w 507"/>
                  <a:gd name="T45" fmla="*/ 157 h 347"/>
                  <a:gd name="T46" fmla="*/ 449 w 507"/>
                  <a:gd name="T47" fmla="*/ 97 h 347"/>
                  <a:gd name="T48" fmla="*/ 354 w 507"/>
                  <a:gd name="T49" fmla="*/ 53 h 347"/>
                  <a:gd name="T50" fmla="*/ 340 w 507"/>
                  <a:gd name="T51" fmla="*/ 20 h 347"/>
                  <a:gd name="T52" fmla="*/ 331 w 507"/>
                  <a:gd name="T53" fmla="*/ 3 h 347"/>
                  <a:gd name="T54" fmla="*/ 331 w 507"/>
                  <a:gd name="T55" fmla="*/ 3 h 3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7"/>
                  <a:gd name="T85" fmla="*/ 0 h 347"/>
                  <a:gd name="T86" fmla="*/ 507 w 507"/>
                  <a:gd name="T87" fmla="*/ 347 h 3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7" h="347">
                    <a:moveTo>
                      <a:pt x="331" y="3"/>
                    </a:moveTo>
                    <a:lnTo>
                      <a:pt x="318" y="18"/>
                    </a:lnTo>
                    <a:lnTo>
                      <a:pt x="268" y="0"/>
                    </a:lnTo>
                    <a:lnTo>
                      <a:pt x="237" y="26"/>
                    </a:lnTo>
                    <a:lnTo>
                      <a:pt x="230" y="0"/>
                    </a:lnTo>
                    <a:lnTo>
                      <a:pt x="205" y="41"/>
                    </a:lnTo>
                    <a:lnTo>
                      <a:pt x="149" y="64"/>
                    </a:lnTo>
                    <a:lnTo>
                      <a:pt x="184" y="85"/>
                    </a:lnTo>
                    <a:lnTo>
                      <a:pt x="152" y="97"/>
                    </a:lnTo>
                    <a:lnTo>
                      <a:pt x="120" y="64"/>
                    </a:lnTo>
                    <a:lnTo>
                      <a:pt x="74" y="88"/>
                    </a:lnTo>
                    <a:lnTo>
                      <a:pt x="74" y="134"/>
                    </a:lnTo>
                    <a:lnTo>
                      <a:pt x="9" y="184"/>
                    </a:lnTo>
                    <a:lnTo>
                      <a:pt x="0" y="210"/>
                    </a:lnTo>
                    <a:lnTo>
                      <a:pt x="172" y="271"/>
                    </a:lnTo>
                    <a:lnTo>
                      <a:pt x="240" y="278"/>
                    </a:lnTo>
                    <a:lnTo>
                      <a:pt x="304" y="347"/>
                    </a:lnTo>
                    <a:lnTo>
                      <a:pt x="354" y="342"/>
                    </a:lnTo>
                    <a:lnTo>
                      <a:pt x="507" y="284"/>
                    </a:lnTo>
                    <a:lnTo>
                      <a:pt x="410" y="267"/>
                    </a:lnTo>
                    <a:lnTo>
                      <a:pt x="382" y="220"/>
                    </a:lnTo>
                    <a:lnTo>
                      <a:pt x="432" y="184"/>
                    </a:lnTo>
                    <a:lnTo>
                      <a:pt x="404" y="157"/>
                    </a:lnTo>
                    <a:lnTo>
                      <a:pt x="449" y="97"/>
                    </a:lnTo>
                    <a:lnTo>
                      <a:pt x="354" y="53"/>
                    </a:lnTo>
                    <a:lnTo>
                      <a:pt x="340" y="20"/>
                    </a:lnTo>
                    <a:lnTo>
                      <a:pt x="331" y="3"/>
                    </a:lnTo>
                    <a:close/>
                  </a:path>
                </a:pathLst>
              </a:custGeom>
              <a:grpFill/>
              <a:ln w="12700">
                <a:noFill/>
                <a:round/>
                <a:headEnd/>
                <a:tailEnd/>
              </a:ln>
            </p:spPr>
            <p:txBody>
              <a:bodyPr/>
              <a:lstStyle/>
              <a:p>
                <a:pPr>
                  <a:defRPr/>
                </a:pPr>
                <a:endParaRPr lang="en-US"/>
              </a:p>
            </p:txBody>
          </p:sp>
          <p:sp>
            <p:nvSpPr>
              <p:cNvPr id="802" name="Freeform 149"/>
              <p:cNvSpPr>
                <a:spLocks noChangeAspect="1"/>
              </p:cNvSpPr>
              <p:nvPr/>
            </p:nvSpPr>
            <p:spPr bwMode="gray">
              <a:xfrm>
                <a:off x="2534628" y="4819458"/>
                <a:ext cx="495335" cy="353385"/>
              </a:xfrm>
              <a:custGeom>
                <a:avLst/>
                <a:gdLst>
                  <a:gd name="T0" fmla="*/ 573 w 573"/>
                  <a:gd name="T1" fmla="*/ 115 h 378"/>
                  <a:gd name="T2" fmla="*/ 457 w 573"/>
                  <a:gd name="T3" fmla="*/ 79 h 378"/>
                  <a:gd name="T4" fmla="*/ 425 w 573"/>
                  <a:gd name="T5" fmla="*/ 36 h 378"/>
                  <a:gd name="T6" fmla="*/ 354 w 573"/>
                  <a:gd name="T7" fmla="*/ 91 h 378"/>
                  <a:gd name="T8" fmla="*/ 354 w 573"/>
                  <a:gd name="T9" fmla="*/ 44 h 378"/>
                  <a:gd name="T10" fmla="*/ 326 w 573"/>
                  <a:gd name="T11" fmla="*/ 17 h 378"/>
                  <a:gd name="T12" fmla="*/ 258 w 573"/>
                  <a:gd name="T13" fmla="*/ 24 h 378"/>
                  <a:gd name="T14" fmla="*/ 209 w 573"/>
                  <a:gd name="T15" fmla="*/ 0 h 378"/>
                  <a:gd name="T16" fmla="*/ 176 w 573"/>
                  <a:gd name="T17" fmla="*/ 36 h 378"/>
                  <a:gd name="T18" fmla="*/ 115 w 573"/>
                  <a:gd name="T19" fmla="*/ 21 h 378"/>
                  <a:gd name="T20" fmla="*/ 42 w 573"/>
                  <a:gd name="T21" fmla="*/ 32 h 378"/>
                  <a:gd name="T22" fmla="*/ 0 w 573"/>
                  <a:gd name="T23" fmla="*/ 91 h 378"/>
                  <a:gd name="T24" fmla="*/ 23 w 573"/>
                  <a:gd name="T25" fmla="*/ 144 h 378"/>
                  <a:gd name="T26" fmla="*/ 117 w 573"/>
                  <a:gd name="T27" fmla="*/ 190 h 378"/>
                  <a:gd name="T28" fmla="*/ 69 w 573"/>
                  <a:gd name="T29" fmla="*/ 243 h 378"/>
                  <a:gd name="T30" fmla="*/ 103 w 573"/>
                  <a:gd name="T31" fmla="*/ 272 h 378"/>
                  <a:gd name="T32" fmla="*/ 51 w 573"/>
                  <a:gd name="T33" fmla="*/ 308 h 378"/>
                  <a:gd name="T34" fmla="*/ 80 w 573"/>
                  <a:gd name="T35" fmla="*/ 355 h 378"/>
                  <a:gd name="T36" fmla="*/ 179 w 573"/>
                  <a:gd name="T37" fmla="*/ 378 h 378"/>
                  <a:gd name="T38" fmla="*/ 244 w 573"/>
                  <a:gd name="T39" fmla="*/ 349 h 378"/>
                  <a:gd name="T40" fmla="*/ 223 w 573"/>
                  <a:gd name="T41" fmla="*/ 308 h 378"/>
                  <a:gd name="T42" fmla="*/ 255 w 573"/>
                  <a:gd name="T43" fmla="*/ 296 h 378"/>
                  <a:gd name="T44" fmla="*/ 372 w 573"/>
                  <a:gd name="T45" fmla="*/ 298 h 378"/>
                  <a:gd name="T46" fmla="*/ 413 w 573"/>
                  <a:gd name="T47" fmla="*/ 257 h 378"/>
                  <a:gd name="T48" fmla="*/ 470 w 573"/>
                  <a:gd name="T49" fmla="*/ 281 h 378"/>
                  <a:gd name="T50" fmla="*/ 466 w 573"/>
                  <a:gd name="T51" fmla="*/ 156 h 378"/>
                  <a:gd name="T52" fmla="*/ 501 w 573"/>
                  <a:gd name="T53" fmla="*/ 138 h 378"/>
                  <a:gd name="T54" fmla="*/ 529 w 573"/>
                  <a:gd name="T55" fmla="*/ 169 h 378"/>
                  <a:gd name="T56" fmla="*/ 573 w 573"/>
                  <a:gd name="T57" fmla="*/ 115 h 378"/>
                  <a:gd name="T58" fmla="*/ 573 w 573"/>
                  <a:gd name="T59" fmla="*/ 115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3"/>
                  <a:gd name="T91" fmla="*/ 0 h 378"/>
                  <a:gd name="T92" fmla="*/ 573 w 573"/>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3" h="378">
                    <a:moveTo>
                      <a:pt x="573" y="115"/>
                    </a:moveTo>
                    <a:lnTo>
                      <a:pt x="457" y="79"/>
                    </a:lnTo>
                    <a:lnTo>
                      <a:pt x="425" y="36"/>
                    </a:lnTo>
                    <a:lnTo>
                      <a:pt x="354" y="91"/>
                    </a:lnTo>
                    <a:lnTo>
                      <a:pt x="354" y="44"/>
                    </a:lnTo>
                    <a:lnTo>
                      <a:pt x="326" y="17"/>
                    </a:lnTo>
                    <a:lnTo>
                      <a:pt x="258" y="24"/>
                    </a:lnTo>
                    <a:lnTo>
                      <a:pt x="209" y="0"/>
                    </a:lnTo>
                    <a:lnTo>
                      <a:pt x="176" y="36"/>
                    </a:lnTo>
                    <a:lnTo>
                      <a:pt x="115" y="21"/>
                    </a:lnTo>
                    <a:lnTo>
                      <a:pt x="42" y="32"/>
                    </a:lnTo>
                    <a:lnTo>
                      <a:pt x="0" y="91"/>
                    </a:lnTo>
                    <a:lnTo>
                      <a:pt x="23" y="144"/>
                    </a:lnTo>
                    <a:lnTo>
                      <a:pt x="117" y="190"/>
                    </a:lnTo>
                    <a:lnTo>
                      <a:pt x="69" y="243"/>
                    </a:lnTo>
                    <a:lnTo>
                      <a:pt x="103" y="272"/>
                    </a:lnTo>
                    <a:lnTo>
                      <a:pt x="51" y="308"/>
                    </a:lnTo>
                    <a:lnTo>
                      <a:pt x="80" y="355"/>
                    </a:lnTo>
                    <a:lnTo>
                      <a:pt x="179" y="378"/>
                    </a:lnTo>
                    <a:lnTo>
                      <a:pt x="244" y="349"/>
                    </a:lnTo>
                    <a:lnTo>
                      <a:pt x="223" y="308"/>
                    </a:lnTo>
                    <a:lnTo>
                      <a:pt x="255" y="296"/>
                    </a:lnTo>
                    <a:lnTo>
                      <a:pt x="372" y="298"/>
                    </a:lnTo>
                    <a:lnTo>
                      <a:pt x="413" y="257"/>
                    </a:lnTo>
                    <a:lnTo>
                      <a:pt x="470" y="281"/>
                    </a:lnTo>
                    <a:lnTo>
                      <a:pt x="466" y="156"/>
                    </a:lnTo>
                    <a:lnTo>
                      <a:pt x="501" y="138"/>
                    </a:lnTo>
                    <a:lnTo>
                      <a:pt x="529" y="169"/>
                    </a:lnTo>
                    <a:lnTo>
                      <a:pt x="573" y="115"/>
                    </a:lnTo>
                    <a:close/>
                  </a:path>
                </a:pathLst>
              </a:custGeom>
              <a:grpFill/>
              <a:ln w="12700">
                <a:noFill/>
                <a:round/>
                <a:headEnd/>
                <a:tailEnd/>
              </a:ln>
            </p:spPr>
            <p:txBody>
              <a:bodyPr/>
              <a:lstStyle/>
              <a:p>
                <a:pPr>
                  <a:defRPr/>
                </a:pPr>
                <a:endParaRPr lang="en-US"/>
              </a:p>
            </p:txBody>
          </p:sp>
          <p:sp>
            <p:nvSpPr>
              <p:cNvPr id="803" name="Freeform 150"/>
              <p:cNvSpPr>
                <a:spLocks noChangeAspect="1"/>
              </p:cNvSpPr>
              <p:nvPr/>
            </p:nvSpPr>
            <p:spPr bwMode="gray">
              <a:xfrm>
                <a:off x="2551887" y="5058787"/>
                <a:ext cx="445284" cy="269246"/>
              </a:xfrm>
              <a:custGeom>
                <a:avLst/>
                <a:gdLst>
                  <a:gd name="T0" fmla="*/ 451 w 517"/>
                  <a:gd name="T1" fmla="*/ 24 h 288"/>
                  <a:gd name="T2" fmla="*/ 394 w 517"/>
                  <a:gd name="T3" fmla="*/ 0 h 288"/>
                  <a:gd name="T4" fmla="*/ 353 w 517"/>
                  <a:gd name="T5" fmla="*/ 41 h 288"/>
                  <a:gd name="T6" fmla="*/ 234 w 517"/>
                  <a:gd name="T7" fmla="*/ 39 h 288"/>
                  <a:gd name="T8" fmla="*/ 204 w 517"/>
                  <a:gd name="T9" fmla="*/ 51 h 288"/>
                  <a:gd name="T10" fmla="*/ 222 w 517"/>
                  <a:gd name="T11" fmla="*/ 91 h 288"/>
                  <a:gd name="T12" fmla="*/ 160 w 517"/>
                  <a:gd name="T13" fmla="*/ 121 h 288"/>
                  <a:gd name="T14" fmla="*/ 145 w 517"/>
                  <a:gd name="T15" fmla="*/ 119 h 288"/>
                  <a:gd name="T16" fmla="*/ 0 w 517"/>
                  <a:gd name="T17" fmla="*/ 176 h 288"/>
                  <a:gd name="T18" fmla="*/ 32 w 517"/>
                  <a:gd name="T19" fmla="*/ 228 h 288"/>
                  <a:gd name="T20" fmla="*/ 157 w 517"/>
                  <a:gd name="T21" fmla="*/ 234 h 288"/>
                  <a:gd name="T22" fmla="*/ 245 w 517"/>
                  <a:gd name="T23" fmla="*/ 288 h 288"/>
                  <a:gd name="T24" fmla="*/ 356 w 517"/>
                  <a:gd name="T25" fmla="*/ 241 h 288"/>
                  <a:gd name="T26" fmla="*/ 517 w 517"/>
                  <a:gd name="T27" fmla="*/ 229 h 288"/>
                  <a:gd name="T28" fmla="*/ 505 w 517"/>
                  <a:gd name="T29" fmla="*/ 176 h 288"/>
                  <a:gd name="T30" fmla="*/ 456 w 517"/>
                  <a:gd name="T31" fmla="*/ 115 h 288"/>
                  <a:gd name="T32" fmla="*/ 451 w 517"/>
                  <a:gd name="T33" fmla="*/ 24 h 288"/>
                  <a:gd name="T34" fmla="*/ 451 w 517"/>
                  <a:gd name="T35" fmla="*/ 24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7"/>
                  <a:gd name="T55" fmla="*/ 0 h 288"/>
                  <a:gd name="T56" fmla="*/ 517 w 517"/>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7" h="288">
                    <a:moveTo>
                      <a:pt x="451" y="24"/>
                    </a:moveTo>
                    <a:lnTo>
                      <a:pt x="394" y="0"/>
                    </a:lnTo>
                    <a:lnTo>
                      <a:pt x="353" y="41"/>
                    </a:lnTo>
                    <a:lnTo>
                      <a:pt x="234" y="39"/>
                    </a:lnTo>
                    <a:lnTo>
                      <a:pt x="204" y="51"/>
                    </a:lnTo>
                    <a:lnTo>
                      <a:pt x="222" y="91"/>
                    </a:lnTo>
                    <a:lnTo>
                      <a:pt x="160" y="121"/>
                    </a:lnTo>
                    <a:lnTo>
                      <a:pt x="145" y="119"/>
                    </a:lnTo>
                    <a:lnTo>
                      <a:pt x="0" y="176"/>
                    </a:lnTo>
                    <a:lnTo>
                      <a:pt x="32" y="228"/>
                    </a:lnTo>
                    <a:lnTo>
                      <a:pt x="157" y="234"/>
                    </a:lnTo>
                    <a:lnTo>
                      <a:pt x="245" y="288"/>
                    </a:lnTo>
                    <a:lnTo>
                      <a:pt x="356" y="241"/>
                    </a:lnTo>
                    <a:lnTo>
                      <a:pt x="517" y="229"/>
                    </a:lnTo>
                    <a:lnTo>
                      <a:pt x="505" y="176"/>
                    </a:lnTo>
                    <a:lnTo>
                      <a:pt x="456" y="115"/>
                    </a:lnTo>
                    <a:lnTo>
                      <a:pt x="451" y="24"/>
                    </a:lnTo>
                    <a:close/>
                  </a:path>
                </a:pathLst>
              </a:custGeom>
              <a:grpFill/>
              <a:ln w="12700">
                <a:noFill/>
                <a:round/>
                <a:headEnd/>
                <a:tailEnd/>
              </a:ln>
            </p:spPr>
            <p:txBody>
              <a:bodyPr/>
              <a:lstStyle/>
              <a:p>
                <a:pPr>
                  <a:defRPr/>
                </a:pPr>
                <a:endParaRPr lang="en-US"/>
              </a:p>
            </p:txBody>
          </p:sp>
          <p:sp>
            <p:nvSpPr>
              <p:cNvPr id="804" name="Freeform 151"/>
              <p:cNvSpPr>
                <a:spLocks noChangeAspect="1"/>
              </p:cNvSpPr>
              <p:nvPr/>
            </p:nvSpPr>
            <p:spPr bwMode="gray">
              <a:xfrm>
                <a:off x="3690985" y="3662075"/>
                <a:ext cx="483254" cy="379562"/>
              </a:xfrm>
              <a:custGeom>
                <a:avLst/>
                <a:gdLst>
                  <a:gd name="T0" fmla="*/ 310 w 560"/>
                  <a:gd name="T1" fmla="*/ 0 h 404"/>
                  <a:gd name="T2" fmla="*/ 250 w 560"/>
                  <a:gd name="T3" fmla="*/ 103 h 404"/>
                  <a:gd name="T4" fmla="*/ 129 w 560"/>
                  <a:gd name="T5" fmla="*/ 80 h 404"/>
                  <a:gd name="T6" fmla="*/ 65 w 560"/>
                  <a:gd name="T7" fmla="*/ 0 h 404"/>
                  <a:gd name="T8" fmla="*/ 59 w 560"/>
                  <a:gd name="T9" fmla="*/ 91 h 404"/>
                  <a:gd name="T10" fmla="*/ 0 w 560"/>
                  <a:gd name="T11" fmla="*/ 150 h 404"/>
                  <a:gd name="T12" fmla="*/ 89 w 560"/>
                  <a:gd name="T13" fmla="*/ 258 h 404"/>
                  <a:gd name="T14" fmla="*/ 127 w 560"/>
                  <a:gd name="T15" fmla="*/ 212 h 404"/>
                  <a:gd name="T16" fmla="*/ 202 w 560"/>
                  <a:gd name="T17" fmla="*/ 244 h 404"/>
                  <a:gd name="T18" fmla="*/ 190 w 560"/>
                  <a:gd name="T19" fmla="*/ 317 h 404"/>
                  <a:gd name="T20" fmla="*/ 244 w 560"/>
                  <a:gd name="T21" fmla="*/ 385 h 404"/>
                  <a:gd name="T22" fmla="*/ 311 w 560"/>
                  <a:gd name="T23" fmla="*/ 404 h 404"/>
                  <a:gd name="T24" fmla="*/ 381 w 560"/>
                  <a:gd name="T25" fmla="*/ 380 h 404"/>
                  <a:gd name="T26" fmla="*/ 551 w 560"/>
                  <a:gd name="T27" fmla="*/ 284 h 404"/>
                  <a:gd name="T28" fmla="*/ 560 w 560"/>
                  <a:gd name="T29" fmla="*/ 229 h 404"/>
                  <a:gd name="T30" fmla="*/ 414 w 560"/>
                  <a:gd name="T31" fmla="*/ 86 h 404"/>
                  <a:gd name="T32" fmla="*/ 372 w 560"/>
                  <a:gd name="T33" fmla="*/ 91 h 404"/>
                  <a:gd name="T34" fmla="*/ 310 w 560"/>
                  <a:gd name="T35" fmla="*/ 0 h 404"/>
                  <a:gd name="T36" fmla="*/ 310 w 560"/>
                  <a:gd name="T37" fmla="*/ 0 h 4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404"/>
                  <a:gd name="T59" fmla="*/ 560 w 560"/>
                  <a:gd name="T60" fmla="*/ 404 h 4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404">
                    <a:moveTo>
                      <a:pt x="310" y="0"/>
                    </a:moveTo>
                    <a:lnTo>
                      <a:pt x="250" y="103"/>
                    </a:lnTo>
                    <a:lnTo>
                      <a:pt x="129" y="80"/>
                    </a:lnTo>
                    <a:lnTo>
                      <a:pt x="65" y="0"/>
                    </a:lnTo>
                    <a:lnTo>
                      <a:pt x="59" y="91"/>
                    </a:lnTo>
                    <a:lnTo>
                      <a:pt x="0" y="150"/>
                    </a:lnTo>
                    <a:lnTo>
                      <a:pt x="89" y="258"/>
                    </a:lnTo>
                    <a:lnTo>
                      <a:pt x="127" y="212"/>
                    </a:lnTo>
                    <a:lnTo>
                      <a:pt x="202" y="244"/>
                    </a:lnTo>
                    <a:lnTo>
                      <a:pt x="190" y="317"/>
                    </a:lnTo>
                    <a:lnTo>
                      <a:pt x="244" y="385"/>
                    </a:lnTo>
                    <a:lnTo>
                      <a:pt x="311" y="404"/>
                    </a:lnTo>
                    <a:lnTo>
                      <a:pt x="381" y="380"/>
                    </a:lnTo>
                    <a:lnTo>
                      <a:pt x="551" y="284"/>
                    </a:lnTo>
                    <a:lnTo>
                      <a:pt x="560" y="229"/>
                    </a:lnTo>
                    <a:lnTo>
                      <a:pt x="414" y="86"/>
                    </a:lnTo>
                    <a:lnTo>
                      <a:pt x="372" y="91"/>
                    </a:lnTo>
                    <a:lnTo>
                      <a:pt x="310" y="0"/>
                    </a:lnTo>
                    <a:close/>
                  </a:path>
                </a:pathLst>
              </a:custGeom>
              <a:grpFill/>
              <a:ln w="12700">
                <a:noFill/>
                <a:round/>
                <a:headEnd/>
                <a:tailEnd/>
              </a:ln>
            </p:spPr>
            <p:txBody>
              <a:bodyPr/>
              <a:lstStyle/>
              <a:p>
                <a:pPr>
                  <a:defRPr/>
                </a:pPr>
                <a:endParaRPr lang="en-US"/>
              </a:p>
            </p:txBody>
          </p:sp>
          <p:sp>
            <p:nvSpPr>
              <p:cNvPr id="805" name="Freeform 152"/>
              <p:cNvSpPr>
                <a:spLocks noChangeAspect="1"/>
              </p:cNvSpPr>
              <p:nvPr/>
            </p:nvSpPr>
            <p:spPr bwMode="gray">
              <a:xfrm>
                <a:off x="3444180" y="3680772"/>
                <a:ext cx="483254" cy="545971"/>
              </a:xfrm>
              <a:custGeom>
                <a:avLst/>
                <a:gdLst>
                  <a:gd name="T0" fmla="*/ 216 w 561"/>
                  <a:gd name="T1" fmla="*/ 0 h 585"/>
                  <a:gd name="T2" fmla="*/ 125 w 561"/>
                  <a:gd name="T3" fmla="*/ 68 h 585"/>
                  <a:gd name="T4" fmla="*/ 125 w 561"/>
                  <a:gd name="T5" fmla="*/ 126 h 585"/>
                  <a:gd name="T6" fmla="*/ 57 w 561"/>
                  <a:gd name="T7" fmla="*/ 166 h 585"/>
                  <a:gd name="T8" fmla="*/ 0 w 561"/>
                  <a:gd name="T9" fmla="*/ 231 h 585"/>
                  <a:gd name="T10" fmla="*/ 2 w 561"/>
                  <a:gd name="T11" fmla="*/ 274 h 585"/>
                  <a:gd name="T12" fmla="*/ 13 w 561"/>
                  <a:gd name="T13" fmla="*/ 308 h 585"/>
                  <a:gd name="T14" fmla="*/ 95 w 561"/>
                  <a:gd name="T15" fmla="*/ 284 h 585"/>
                  <a:gd name="T16" fmla="*/ 148 w 561"/>
                  <a:gd name="T17" fmla="*/ 304 h 585"/>
                  <a:gd name="T18" fmla="*/ 148 w 561"/>
                  <a:gd name="T19" fmla="*/ 409 h 585"/>
                  <a:gd name="T20" fmla="*/ 260 w 561"/>
                  <a:gd name="T21" fmla="*/ 421 h 585"/>
                  <a:gd name="T22" fmla="*/ 266 w 561"/>
                  <a:gd name="T23" fmla="*/ 542 h 585"/>
                  <a:gd name="T24" fmla="*/ 382 w 561"/>
                  <a:gd name="T25" fmla="*/ 585 h 585"/>
                  <a:gd name="T26" fmla="*/ 426 w 561"/>
                  <a:gd name="T27" fmla="*/ 509 h 585"/>
                  <a:gd name="T28" fmla="*/ 479 w 561"/>
                  <a:gd name="T29" fmla="*/ 524 h 585"/>
                  <a:gd name="T30" fmla="*/ 561 w 561"/>
                  <a:gd name="T31" fmla="*/ 474 h 585"/>
                  <a:gd name="T32" fmla="*/ 561 w 561"/>
                  <a:gd name="T33" fmla="*/ 438 h 585"/>
                  <a:gd name="T34" fmla="*/ 519 w 561"/>
                  <a:gd name="T35" fmla="*/ 416 h 585"/>
                  <a:gd name="T36" fmla="*/ 528 w 561"/>
                  <a:gd name="T37" fmla="*/ 365 h 585"/>
                  <a:gd name="T38" fmla="*/ 476 w 561"/>
                  <a:gd name="T39" fmla="*/ 299 h 585"/>
                  <a:gd name="T40" fmla="*/ 488 w 561"/>
                  <a:gd name="T41" fmla="*/ 226 h 585"/>
                  <a:gd name="T42" fmla="*/ 412 w 561"/>
                  <a:gd name="T43" fmla="*/ 194 h 585"/>
                  <a:gd name="T44" fmla="*/ 376 w 561"/>
                  <a:gd name="T45" fmla="*/ 238 h 585"/>
                  <a:gd name="T46" fmla="*/ 283 w 561"/>
                  <a:gd name="T47" fmla="*/ 128 h 585"/>
                  <a:gd name="T48" fmla="*/ 216 w 561"/>
                  <a:gd name="T49" fmla="*/ 0 h 585"/>
                  <a:gd name="T50" fmla="*/ 216 w 561"/>
                  <a:gd name="T51" fmla="*/ 0 h 5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1"/>
                  <a:gd name="T79" fmla="*/ 0 h 585"/>
                  <a:gd name="T80" fmla="*/ 561 w 561"/>
                  <a:gd name="T81" fmla="*/ 585 h 5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1" h="585">
                    <a:moveTo>
                      <a:pt x="216" y="0"/>
                    </a:moveTo>
                    <a:lnTo>
                      <a:pt x="125" y="68"/>
                    </a:lnTo>
                    <a:lnTo>
                      <a:pt x="125" y="126"/>
                    </a:lnTo>
                    <a:lnTo>
                      <a:pt x="57" y="166"/>
                    </a:lnTo>
                    <a:lnTo>
                      <a:pt x="0" y="231"/>
                    </a:lnTo>
                    <a:lnTo>
                      <a:pt x="2" y="274"/>
                    </a:lnTo>
                    <a:lnTo>
                      <a:pt x="13" y="308"/>
                    </a:lnTo>
                    <a:lnTo>
                      <a:pt x="95" y="284"/>
                    </a:lnTo>
                    <a:lnTo>
                      <a:pt x="148" y="304"/>
                    </a:lnTo>
                    <a:lnTo>
                      <a:pt x="148" y="409"/>
                    </a:lnTo>
                    <a:lnTo>
                      <a:pt x="260" y="421"/>
                    </a:lnTo>
                    <a:lnTo>
                      <a:pt x="266" y="542"/>
                    </a:lnTo>
                    <a:lnTo>
                      <a:pt x="382" y="585"/>
                    </a:lnTo>
                    <a:lnTo>
                      <a:pt x="426" y="509"/>
                    </a:lnTo>
                    <a:lnTo>
                      <a:pt x="479" y="524"/>
                    </a:lnTo>
                    <a:lnTo>
                      <a:pt x="561" y="474"/>
                    </a:lnTo>
                    <a:lnTo>
                      <a:pt x="561" y="438"/>
                    </a:lnTo>
                    <a:lnTo>
                      <a:pt x="519" y="416"/>
                    </a:lnTo>
                    <a:lnTo>
                      <a:pt x="528" y="365"/>
                    </a:lnTo>
                    <a:lnTo>
                      <a:pt x="476" y="299"/>
                    </a:lnTo>
                    <a:lnTo>
                      <a:pt x="488" y="226"/>
                    </a:lnTo>
                    <a:lnTo>
                      <a:pt x="412" y="194"/>
                    </a:lnTo>
                    <a:lnTo>
                      <a:pt x="376" y="238"/>
                    </a:lnTo>
                    <a:lnTo>
                      <a:pt x="283" y="128"/>
                    </a:lnTo>
                    <a:lnTo>
                      <a:pt x="216" y="0"/>
                    </a:lnTo>
                    <a:close/>
                  </a:path>
                </a:pathLst>
              </a:custGeom>
              <a:grpFill/>
              <a:ln w="12700">
                <a:noFill/>
                <a:round/>
                <a:headEnd/>
                <a:tailEnd/>
              </a:ln>
            </p:spPr>
            <p:txBody>
              <a:bodyPr/>
              <a:lstStyle/>
              <a:p>
                <a:pPr>
                  <a:defRPr/>
                </a:pPr>
                <a:endParaRPr lang="en-US"/>
              </a:p>
            </p:txBody>
          </p:sp>
          <p:sp>
            <p:nvSpPr>
              <p:cNvPr id="806" name="Freeform 153"/>
              <p:cNvSpPr>
                <a:spLocks noChangeAspect="1"/>
              </p:cNvSpPr>
              <p:nvPr/>
            </p:nvSpPr>
            <p:spPr bwMode="gray">
              <a:xfrm>
                <a:off x="3187020" y="3927581"/>
                <a:ext cx="315841" cy="506706"/>
              </a:xfrm>
              <a:custGeom>
                <a:avLst/>
                <a:gdLst>
                  <a:gd name="T0" fmla="*/ 301 w 366"/>
                  <a:gd name="T1" fmla="*/ 0 h 544"/>
                  <a:gd name="T2" fmla="*/ 210 w 366"/>
                  <a:gd name="T3" fmla="*/ 75 h 544"/>
                  <a:gd name="T4" fmla="*/ 198 w 366"/>
                  <a:gd name="T5" fmla="*/ 128 h 544"/>
                  <a:gd name="T6" fmla="*/ 175 w 366"/>
                  <a:gd name="T7" fmla="*/ 113 h 544"/>
                  <a:gd name="T8" fmla="*/ 158 w 366"/>
                  <a:gd name="T9" fmla="*/ 198 h 544"/>
                  <a:gd name="T10" fmla="*/ 41 w 366"/>
                  <a:gd name="T11" fmla="*/ 266 h 544"/>
                  <a:gd name="T12" fmla="*/ 15 w 366"/>
                  <a:gd name="T13" fmla="*/ 274 h 544"/>
                  <a:gd name="T14" fmla="*/ 0 w 366"/>
                  <a:gd name="T15" fmla="*/ 310 h 544"/>
                  <a:gd name="T16" fmla="*/ 79 w 366"/>
                  <a:gd name="T17" fmla="*/ 520 h 544"/>
                  <a:gd name="T18" fmla="*/ 108 w 366"/>
                  <a:gd name="T19" fmla="*/ 510 h 544"/>
                  <a:gd name="T20" fmla="*/ 158 w 366"/>
                  <a:gd name="T21" fmla="*/ 522 h 544"/>
                  <a:gd name="T22" fmla="*/ 179 w 366"/>
                  <a:gd name="T23" fmla="*/ 516 h 544"/>
                  <a:gd name="T24" fmla="*/ 213 w 366"/>
                  <a:gd name="T25" fmla="*/ 544 h 544"/>
                  <a:gd name="T26" fmla="*/ 234 w 366"/>
                  <a:gd name="T27" fmla="*/ 511 h 544"/>
                  <a:gd name="T28" fmla="*/ 284 w 366"/>
                  <a:gd name="T29" fmla="*/ 540 h 544"/>
                  <a:gd name="T30" fmla="*/ 312 w 366"/>
                  <a:gd name="T31" fmla="*/ 303 h 544"/>
                  <a:gd name="T32" fmla="*/ 366 w 366"/>
                  <a:gd name="T33" fmla="*/ 238 h 544"/>
                  <a:gd name="T34" fmla="*/ 301 w 366"/>
                  <a:gd name="T35" fmla="*/ 0 h 544"/>
                  <a:gd name="T36" fmla="*/ 301 w 366"/>
                  <a:gd name="T37" fmla="*/ 0 h 5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544"/>
                  <a:gd name="T59" fmla="*/ 366 w 366"/>
                  <a:gd name="T60" fmla="*/ 544 h 5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544">
                    <a:moveTo>
                      <a:pt x="301" y="0"/>
                    </a:moveTo>
                    <a:lnTo>
                      <a:pt x="210" y="75"/>
                    </a:lnTo>
                    <a:lnTo>
                      <a:pt x="198" y="128"/>
                    </a:lnTo>
                    <a:lnTo>
                      <a:pt x="175" y="113"/>
                    </a:lnTo>
                    <a:lnTo>
                      <a:pt x="158" y="198"/>
                    </a:lnTo>
                    <a:lnTo>
                      <a:pt x="41" y="266"/>
                    </a:lnTo>
                    <a:lnTo>
                      <a:pt x="15" y="274"/>
                    </a:lnTo>
                    <a:lnTo>
                      <a:pt x="0" y="310"/>
                    </a:lnTo>
                    <a:lnTo>
                      <a:pt x="79" y="520"/>
                    </a:lnTo>
                    <a:lnTo>
                      <a:pt x="108" y="510"/>
                    </a:lnTo>
                    <a:lnTo>
                      <a:pt x="158" y="522"/>
                    </a:lnTo>
                    <a:lnTo>
                      <a:pt x="179" y="516"/>
                    </a:lnTo>
                    <a:lnTo>
                      <a:pt x="213" y="544"/>
                    </a:lnTo>
                    <a:lnTo>
                      <a:pt x="234" y="511"/>
                    </a:lnTo>
                    <a:lnTo>
                      <a:pt x="284" y="540"/>
                    </a:lnTo>
                    <a:lnTo>
                      <a:pt x="312" y="303"/>
                    </a:lnTo>
                    <a:lnTo>
                      <a:pt x="366" y="238"/>
                    </a:lnTo>
                    <a:lnTo>
                      <a:pt x="301" y="0"/>
                    </a:lnTo>
                    <a:close/>
                  </a:path>
                </a:pathLst>
              </a:custGeom>
              <a:grpFill/>
              <a:ln w="12700">
                <a:noFill/>
                <a:round/>
                <a:headEnd/>
                <a:tailEnd/>
              </a:ln>
            </p:spPr>
            <p:txBody>
              <a:bodyPr/>
              <a:lstStyle/>
              <a:p>
                <a:pPr>
                  <a:defRPr/>
                </a:pPr>
                <a:endParaRPr lang="en-US"/>
              </a:p>
            </p:txBody>
          </p:sp>
          <p:sp>
            <p:nvSpPr>
              <p:cNvPr id="807" name="Freeform 154"/>
              <p:cNvSpPr>
                <a:spLocks noChangeAspect="1"/>
              </p:cNvSpPr>
              <p:nvPr/>
            </p:nvSpPr>
            <p:spPr bwMode="gray">
              <a:xfrm>
                <a:off x="3432099" y="3944409"/>
                <a:ext cx="341729" cy="555319"/>
              </a:xfrm>
              <a:custGeom>
                <a:avLst/>
                <a:gdLst>
                  <a:gd name="T0" fmla="*/ 108 w 395"/>
                  <a:gd name="T1" fmla="*/ 0 h 593"/>
                  <a:gd name="T2" fmla="*/ 30 w 395"/>
                  <a:gd name="T3" fmla="*/ 26 h 593"/>
                  <a:gd name="T4" fmla="*/ 80 w 395"/>
                  <a:gd name="T5" fmla="*/ 220 h 593"/>
                  <a:gd name="T6" fmla="*/ 24 w 395"/>
                  <a:gd name="T7" fmla="*/ 283 h 593"/>
                  <a:gd name="T8" fmla="*/ 0 w 395"/>
                  <a:gd name="T9" fmla="*/ 496 h 593"/>
                  <a:gd name="T10" fmla="*/ 36 w 395"/>
                  <a:gd name="T11" fmla="*/ 496 h 593"/>
                  <a:gd name="T12" fmla="*/ 80 w 395"/>
                  <a:gd name="T13" fmla="*/ 528 h 593"/>
                  <a:gd name="T14" fmla="*/ 97 w 395"/>
                  <a:gd name="T15" fmla="*/ 503 h 593"/>
                  <a:gd name="T16" fmla="*/ 182 w 395"/>
                  <a:gd name="T17" fmla="*/ 496 h 593"/>
                  <a:gd name="T18" fmla="*/ 182 w 395"/>
                  <a:gd name="T19" fmla="*/ 541 h 593"/>
                  <a:gd name="T20" fmla="*/ 246 w 395"/>
                  <a:gd name="T21" fmla="*/ 541 h 593"/>
                  <a:gd name="T22" fmla="*/ 292 w 395"/>
                  <a:gd name="T23" fmla="*/ 593 h 593"/>
                  <a:gd name="T24" fmla="*/ 322 w 395"/>
                  <a:gd name="T25" fmla="*/ 541 h 593"/>
                  <a:gd name="T26" fmla="*/ 370 w 395"/>
                  <a:gd name="T27" fmla="*/ 550 h 593"/>
                  <a:gd name="T28" fmla="*/ 337 w 395"/>
                  <a:gd name="T29" fmla="*/ 480 h 593"/>
                  <a:gd name="T30" fmla="*/ 260 w 395"/>
                  <a:gd name="T31" fmla="*/ 450 h 593"/>
                  <a:gd name="T32" fmla="*/ 279 w 395"/>
                  <a:gd name="T33" fmla="*/ 404 h 593"/>
                  <a:gd name="T34" fmla="*/ 348 w 395"/>
                  <a:gd name="T35" fmla="*/ 404 h 593"/>
                  <a:gd name="T36" fmla="*/ 317 w 395"/>
                  <a:gd name="T37" fmla="*/ 374 h 593"/>
                  <a:gd name="T38" fmla="*/ 357 w 395"/>
                  <a:gd name="T39" fmla="*/ 328 h 593"/>
                  <a:gd name="T40" fmla="*/ 395 w 395"/>
                  <a:gd name="T41" fmla="*/ 327 h 593"/>
                  <a:gd name="T42" fmla="*/ 395 w 395"/>
                  <a:gd name="T43" fmla="*/ 301 h 593"/>
                  <a:gd name="T44" fmla="*/ 279 w 395"/>
                  <a:gd name="T45" fmla="*/ 258 h 593"/>
                  <a:gd name="T46" fmla="*/ 273 w 395"/>
                  <a:gd name="T47" fmla="*/ 137 h 593"/>
                  <a:gd name="T48" fmla="*/ 161 w 395"/>
                  <a:gd name="T49" fmla="*/ 125 h 593"/>
                  <a:gd name="T50" fmla="*/ 161 w 395"/>
                  <a:gd name="T51" fmla="*/ 23 h 593"/>
                  <a:gd name="T52" fmla="*/ 108 w 395"/>
                  <a:gd name="T53" fmla="*/ 0 h 593"/>
                  <a:gd name="T54" fmla="*/ 108 w 395"/>
                  <a:gd name="T55" fmla="*/ 0 h 5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5"/>
                  <a:gd name="T85" fmla="*/ 0 h 593"/>
                  <a:gd name="T86" fmla="*/ 395 w 395"/>
                  <a:gd name="T87" fmla="*/ 593 h 5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5" h="593">
                    <a:moveTo>
                      <a:pt x="108" y="0"/>
                    </a:moveTo>
                    <a:lnTo>
                      <a:pt x="30" y="26"/>
                    </a:lnTo>
                    <a:lnTo>
                      <a:pt x="80" y="220"/>
                    </a:lnTo>
                    <a:lnTo>
                      <a:pt x="24" y="283"/>
                    </a:lnTo>
                    <a:lnTo>
                      <a:pt x="0" y="496"/>
                    </a:lnTo>
                    <a:lnTo>
                      <a:pt x="36" y="496"/>
                    </a:lnTo>
                    <a:lnTo>
                      <a:pt x="80" y="528"/>
                    </a:lnTo>
                    <a:lnTo>
                      <a:pt x="97" y="503"/>
                    </a:lnTo>
                    <a:lnTo>
                      <a:pt x="182" y="496"/>
                    </a:lnTo>
                    <a:lnTo>
                      <a:pt x="182" y="541"/>
                    </a:lnTo>
                    <a:lnTo>
                      <a:pt x="246" y="541"/>
                    </a:lnTo>
                    <a:lnTo>
                      <a:pt x="292" y="593"/>
                    </a:lnTo>
                    <a:lnTo>
                      <a:pt x="322" y="541"/>
                    </a:lnTo>
                    <a:lnTo>
                      <a:pt x="370" y="550"/>
                    </a:lnTo>
                    <a:lnTo>
                      <a:pt x="337" y="480"/>
                    </a:lnTo>
                    <a:lnTo>
                      <a:pt x="260" y="450"/>
                    </a:lnTo>
                    <a:lnTo>
                      <a:pt x="279" y="404"/>
                    </a:lnTo>
                    <a:lnTo>
                      <a:pt x="348" y="404"/>
                    </a:lnTo>
                    <a:lnTo>
                      <a:pt x="317" y="374"/>
                    </a:lnTo>
                    <a:lnTo>
                      <a:pt x="357" y="328"/>
                    </a:lnTo>
                    <a:lnTo>
                      <a:pt x="395" y="327"/>
                    </a:lnTo>
                    <a:lnTo>
                      <a:pt x="395" y="301"/>
                    </a:lnTo>
                    <a:lnTo>
                      <a:pt x="279" y="258"/>
                    </a:lnTo>
                    <a:lnTo>
                      <a:pt x="273" y="137"/>
                    </a:lnTo>
                    <a:lnTo>
                      <a:pt x="161" y="125"/>
                    </a:lnTo>
                    <a:lnTo>
                      <a:pt x="161" y="23"/>
                    </a:lnTo>
                    <a:lnTo>
                      <a:pt x="108" y="0"/>
                    </a:lnTo>
                    <a:close/>
                  </a:path>
                </a:pathLst>
              </a:custGeom>
              <a:grpFill/>
              <a:ln w="12700">
                <a:noFill/>
                <a:round/>
                <a:headEnd/>
                <a:tailEnd/>
              </a:ln>
            </p:spPr>
            <p:txBody>
              <a:bodyPr/>
              <a:lstStyle/>
              <a:p>
                <a:pPr>
                  <a:defRPr/>
                </a:pPr>
                <a:endParaRPr lang="en-US"/>
              </a:p>
            </p:txBody>
          </p:sp>
          <p:sp>
            <p:nvSpPr>
              <p:cNvPr id="808" name="Freeform 155"/>
              <p:cNvSpPr>
                <a:spLocks noChangeAspect="1"/>
              </p:cNvSpPr>
              <p:nvPr/>
            </p:nvSpPr>
            <p:spPr bwMode="gray">
              <a:xfrm>
                <a:off x="3658192" y="4017330"/>
                <a:ext cx="490157" cy="443134"/>
              </a:xfrm>
              <a:custGeom>
                <a:avLst/>
                <a:gdLst>
                  <a:gd name="T0" fmla="*/ 422 w 568"/>
                  <a:gd name="T1" fmla="*/ 0 h 472"/>
                  <a:gd name="T2" fmla="*/ 348 w 568"/>
                  <a:gd name="T3" fmla="*/ 24 h 472"/>
                  <a:gd name="T4" fmla="*/ 281 w 568"/>
                  <a:gd name="T5" fmla="*/ 1 h 472"/>
                  <a:gd name="T6" fmla="*/ 272 w 568"/>
                  <a:gd name="T7" fmla="*/ 56 h 472"/>
                  <a:gd name="T8" fmla="*/ 314 w 568"/>
                  <a:gd name="T9" fmla="*/ 74 h 472"/>
                  <a:gd name="T10" fmla="*/ 314 w 568"/>
                  <a:gd name="T11" fmla="*/ 112 h 472"/>
                  <a:gd name="T12" fmla="*/ 232 w 568"/>
                  <a:gd name="T13" fmla="*/ 162 h 472"/>
                  <a:gd name="T14" fmla="*/ 179 w 568"/>
                  <a:gd name="T15" fmla="*/ 147 h 472"/>
                  <a:gd name="T16" fmla="*/ 135 w 568"/>
                  <a:gd name="T17" fmla="*/ 223 h 472"/>
                  <a:gd name="T18" fmla="*/ 135 w 568"/>
                  <a:gd name="T19" fmla="*/ 249 h 472"/>
                  <a:gd name="T20" fmla="*/ 97 w 568"/>
                  <a:gd name="T21" fmla="*/ 250 h 472"/>
                  <a:gd name="T22" fmla="*/ 54 w 568"/>
                  <a:gd name="T23" fmla="*/ 298 h 472"/>
                  <a:gd name="T24" fmla="*/ 89 w 568"/>
                  <a:gd name="T25" fmla="*/ 326 h 472"/>
                  <a:gd name="T26" fmla="*/ 19 w 568"/>
                  <a:gd name="T27" fmla="*/ 326 h 472"/>
                  <a:gd name="T28" fmla="*/ 0 w 568"/>
                  <a:gd name="T29" fmla="*/ 375 h 472"/>
                  <a:gd name="T30" fmla="*/ 77 w 568"/>
                  <a:gd name="T31" fmla="*/ 407 h 472"/>
                  <a:gd name="T32" fmla="*/ 110 w 568"/>
                  <a:gd name="T33" fmla="*/ 472 h 472"/>
                  <a:gd name="T34" fmla="*/ 184 w 568"/>
                  <a:gd name="T35" fmla="*/ 462 h 472"/>
                  <a:gd name="T36" fmla="*/ 153 w 568"/>
                  <a:gd name="T37" fmla="*/ 433 h 472"/>
                  <a:gd name="T38" fmla="*/ 205 w 568"/>
                  <a:gd name="T39" fmla="*/ 424 h 472"/>
                  <a:gd name="T40" fmla="*/ 176 w 568"/>
                  <a:gd name="T41" fmla="*/ 390 h 472"/>
                  <a:gd name="T42" fmla="*/ 255 w 568"/>
                  <a:gd name="T43" fmla="*/ 328 h 472"/>
                  <a:gd name="T44" fmla="*/ 288 w 568"/>
                  <a:gd name="T45" fmla="*/ 363 h 472"/>
                  <a:gd name="T46" fmla="*/ 334 w 568"/>
                  <a:gd name="T47" fmla="*/ 296 h 472"/>
                  <a:gd name="T48" fmla="*/ 437 w 568"/>
                  <a:gd name="T49" fmla="*/ 331 h 472"/>
                  <a:gd name="T50" fmla="*/ 457 w 568"/>
                  <a:gd name="T51" fmla="*/ 282 h 472"/>
                  <a:gd name="T52" fmla="*/ 519 w 568"/>
                  <a:gd name="T53" fmla="*/ 264 h 472"/>
                  <a:gd name="T54" fmla="*/ 568 w 568"/>
                  <a:gd name="T55" fmla="*/ 147 h 472"/>
                  <a:gd name="T56" fmla="*/ 422 w 568"/>
                  <a:gd name="T57" fmla="*/ 0 h 472"/>
                  <a:gd name="T58" fmla="*/ 422 w 568"/>
                  <a:gd name="T59" fmla="*/ 0 h 4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68"/>
                  <a:gd name="T91" fmla="*/ 0 h 472"/>
                  <a:gd name="T92" fmla="*/ 568 w 568"/>
                  <a:gd name="T93" fmla="*/ 472 h 4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68" h="472">
                    <a:moveTo>
                      <a:pt x="422" y="0"/>
                    </a:moveTo>
                    <a:lnTo>
                      <a:pt x="348" y="24"/>
                    </a:lnTo>
                    <a:lnTo>
                      <a:pt x="281" y="1"/>
                    </a:lnTo>
                    <a:lnTo>
                      <a:pt x="272" y="56"/>
                    </a:lnTo>
                    <a:lnTo>
                      <a:pt x="314" y="74"/>
                    </a:lnTo>
                    <a:lnTo>
                      <a:pt x="314" y="112"/>
                    </a:lnTo>
                    <a:lnTo>
                      <a:pt x="232" y="162"/>
                    </a:lnTo>
                    <a:lnTo>
                      <a:pt x="179" y="147"/>
                    </a:lnTo>
                    <a:lnTo>
                      <a:pt x="135" y="223"/>
                    </a:lnTo>
                    <a:lnTo>
                      <a:pt x="135" y="249"/>
                    </a:lnTo>
                    <a:lnTo>
                      <a:pt x="97" y="250"/>
                    </a:lnTo>
                    <a:lnTo>
                      <a:pt x="54" y="298"/>
                    </a:lnTo>
                    <a:lnTo>
                      <a:pt x="89" y="326"/>
                    </a:lnTo>
                    <a:lnTo>
                      <a:pt x="19" y="326"/>
                    </a:lnTo>
                    <a:lnTo>
                      <a:pt x="0" y="375"/>
                    </a:lnTo>
                    <a:lnTo>
                      <a:pt x="77" y="407"/>
                    </a:lnTo>
                    <a:lnTo>
                      <a:pt x="110" y="472"/>
                    </a:lnTo>
                    <a:lnTo>
                      <a:pt x="184" y="462"/>
                    </a:lnTo>
                    <a:lnTo>
                      <a:pt x="153" y="433"/>
                    </a:lnTo>
                    <a:lnTo>
                      <a:pt x="205" y="424"/>
                    </a:lnTo>
                    <a:lnTo>
                      <a:pt x="176" y="390"/>
                    </a:lnTo>
                    <a:lnTo>
                      <a:pt x="255" y="328"/>
                    </a:lnTo>
                    <a:lnTo>
                      <a:pt x="288" y="363"/>
                    </a:lnTo>
                    <a:lnTo>
                      <a:pt x="334" y="296"/>
                    </a:lnTo>
                    <a:lnTo>
                      <a:pt x="437" y="331"/>
                    </a:lnTo>
                    <a:lnTo>
                      <a:pt x="457" y="282"/>
                    </a:lnTo>
                    <a:lnTo>
                      <a:pt x="519" y="264"/>
                    </a:lnTo>
                    <a:lnTo>
                      <a:pt x="568" y="147"/>
                    </a:lnTo>
                    <a:lnTo>
                      <a:pt x="422" y="0"/>
                    </a:lnTo>
                    <a:close/>
                  </a:path>
                </a:pathLst>
              </a:custGeom>
              <a:grpFill/>
              <a:ln w="12700">
                <a:noFill/>
                <a:round/>
                <a:headEnd/>
                <a:tailEnd/>
              </a:ln>
            </p:spPr>
            <p:txBody>
              <a:bodyPr/>
              <a:lstStyle/>
              <a:p>
                <a:pPr>
                  <a:defRPr/>
                </a:pPr>
                <a:endParaRPr lang="en-US"/>
              </a:p>
            </p:txBody>
          </p:sp>
          <p:sp>
            <p:nvSpPr>
              <p:cNvPr id="809" name="Freeform 156"/>
              <p:cNvSpPr>
                <a:spLocks noChangeAspect="1"/>
              </p:cNvSpPr>
              <p:nvPr/>
            </p:nvSpPr>
            <p:spPr bwMode="gray">
              <a:xfrm>
                <a:off x="3430373" y="4409980"/>
                <a:ext cx="338278" cy="293553"/>
              </a:xfrm>
              <a:custGeom>
                <a:avLst/>
                <a:gdLst>
                  <a:gd name="T0" fmla="*/ 35 w 391"/>
                  <a:gd name="T1" fmla="*/ 0 h 316"/>
                  <a:gd name="T2" fmla="*/ 0 w 391"/>
                  <a:gd name="T3" fmla="*/ 0 h 316"/>
                  <a:gd name="T4" fmla="*/ 0 w 391"/>
                  <a:gd name="T5" fmla="*/ 24 h 316"/>
                  <a:gd name="T6" fmla="*/ 70 w 391"/>
                  <a:gd name="T7" fmla="*/ 163 h 316"/>
                  <a:gd name="T8" fmla="*/ 47 w 391"/>
                  <a:gd name="T9" fmla="*/ 182 h 316"/>
                  <a:gd name="T10" fmla="*/ 161 w 391"/>
                  <a:gd name="T11" fmla="*/ 266 h 316"/>
                  <a:gd name="T12" fmla="*/ 332 w 391"/>
                  <a:gd name="T13" fmla="*/ 316 h 316"/>
                  <a:gd name="T14" fmla="*/ 391 w 391"/>
                  <a:gd name="T15" fmla="*/ 272 h 316"/>
                  <a:gd name="T16" fmla="*/ 315 w 391"/>
                  <a:gd name="T17" fmla="*/ 235 h 316"/>
                  <a:gd name="T18" fmla="*/ 344 w 391"/>
                  <a:gd name="T19" fmla="*/ 188 h 316"/>
                  <a:gd name="T20" fmla="*/ 298 w 391"/>
                  <a:gd name="T21" fmla="*/ 173 h 316"/>
                  <a:gd name="T22" fmla="*/ 316 w 391"/>
                  <a:gd name="T23" fmla="*/ 118 h 316"/>
                  <a:gd name="T24" fmla="*/ 290 w 391"/>
                  <a:gd name="T25" fmla="*/ 97 h 316"/>
                  <a:gd name="T26" fmla="*/ 248 w 391"/>
                  <a:gd name="T27" fmla="*/ 45 h 316"/>
                  <a:gd name="T28" fmla="*/ 184 w 391"/>
                  <a:gd name="T29" fmla="*/ 45 h 316"/>
                  <a:gd name="T30" fmla="*/ 184 w 391"/>
                  <a:gd name="T31" fmla="*/ 0 h 316"/>
                  <a:gd name="T32" fmla="*/ 99 w 391"/>
                  <a:gd name="T33" fmla="*/ 7 h 316"/>
                  <a:gd name="T34" fmla="*/ 82 w 391"/>
                  <a:gd name="T35" fmla="*/ 32 h 316"/>
                  <a:gd name="T36" fmla="*/ 35 w 391"/>
                  <a:gd name="T37" fmla="*/ 0 h 316"/>
                  <a:gd name="T38" fmla="*/ 35 w 391"/>
                  <a:gd name="T39" fmla="*/ 0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1"/>
                  <a:gd name="T61" fmla="*/ 0 h 316"/>
                  <a:gd name="T62" fmla="*/ 391 w 391"/>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1" h="316">
                    <a:moveTo>
                      <a:pt x="35" y="0"/>
                    </a:moveTo>
                    <a:lnTo>
                      <a:pt x="0" y="0"/>
                    </a:lnTo>
                    <a:lnTo>
                      <a:pt x="0" y="24"/>
                    </a:lnTo>
                    <a:lnTo>
                      <a:pt x="70" y="163"/>
                    </a:lnTo>
                    <a:lnTo>
                      <a:pt x="47" y="182"/>
                    </a:lnTo>
                    <a:lnTo>
                      <a:pt x="161" y="266"/>
                    </a:lnTo>
                    <a:lnTo>
                      <a:pt x="332" y="316"/>
                    </a:lnTo>
                    <a:lnTo>
                      <a:pt x="391" y="272"/>
                    </a:lnTo>
                    <a:lnTo>
                      <a:pt x="315" y="235"/>
                    </a:lnTo>
                    <a:lnTo>
                      <a:pt x="344" y="188"/>
                    </a:lnTo>
                    <a:lnTo>
                      <a:pt x="298" y="173"/>
                    </a:lnTo>
                    <a:lnTo>
                      <a:pt x="316" y="118"/>
                    </a:lnTo>
                    <a:lnTo>
                      <a:pt x="290" y="97"/>
                    </a:lnTo>
                    <a:lnTo>
                      <a:pt x="248" y="45"/>
                    </a:lnTo>
                    <a:lnTo>
                      <a:pt x="184" y="45"/>
                    </a:lnTo>
                    <a:lnTo>
                      <a:pt x="184" y="0"/>
                    </a:lnTo>
                    <a:lnTo>
                      <a:pt x="99" y="7"/>
                    </a:lnTo>
                    <a:lnTo>
                      <a:pt x="82" y="32"/>
                    </a:lnTo>
                    <a:lnTo>
                      <a:pt x="35" y="0"/>
                    </a:lnTo>
                    <a:close/>
                  </a:path>
                </a:pathLst>
              </a:custGeom>
              <a:grpFill/>
              <a:ln w="12700">
                <a:noFill/>
                <a:round/>
                <a:headEnd/>
                <a:tailEnd/>
              </a:ln>
            </p:spPr>
            <p:txBody>
              <a:bodyPr/>
              <a:lstStyle/>
              <a:p>
                <a:pPr>
                  <a:defRPr/>
                </a:pPr>
                <a:endParaRPr lang="en-US"/>
              </a:p>
            </p:txBody>
          </p:sp>
          <p:sp>
            <p:nvSpPr>
              <p:cNvPr id="810" name="Freeform 157"/>
              <p:cNvSpPr>
                <a:spLocks noChangeAspect="1"/>
              </p:cNvSpPr>
              <p:nvPr/>
            </p:nvSpPr>
            <p:spPr bwMode="gray">
              <a:xfrm>
                <a:off x="3685807" y="4267878"/>
                <a:ext cx="448736" cy="405738"/>
              </a:xfrm>
              <a:custGeom>
                <a:avLst/>
                <a:gdLst>
                  <a:gd name="T0" fmla="*/ 487 w 521"/>
                  <a:gd name="T1" fmla="*/ 0 h 434"/>
                  <a:gd name="T2" fmla="*/ 424 w 521"/>
                  <a:gd name="T3" fmla="*/ 16 h 434"/>
                  <a:gd name="T4" fmla="*/ 408 w 521"/>
                  <a:gd name="T5" fmla="*/ 65 h 434"/>
                  <a:gd name="T6" fmla="*/ 302 w 521"/>
                  <a:gd name="T7" fmla="*/ 30 h 434"/>
                  <a:gd name="T8" fmla="*/ 256 w 521"/>
                  <a:gd name="T9" fmla="*/ 97 h 434"/>
                  <a:gd name="T10" fmla="*/ 223 w 521"/>
                  <a:gd name="T11" fmla="*/ 62 h 434"/>
                  <a:gd name="T12" fmla="*/ 142 w 521"/>
                  <a:gd name="T13" fmla="*/ 124 h 434"/>
                  <a:gd name="T14" fmla="*/ 173 w 521"/>
                  <a:gd name="T15" fmla="*/ 158 h 434"/>
                  <a:gd name="T16" fmla="*/ 121 w 521"/>
                  <a:gd name="T17" fmla="*/ 165 h 434"/>
                  <a:gd name="T18" fmla="*/ 152 w 521"/>
                  <a:gd name="T19" fmla="*/ 196 h 434"/>
                  <a:gd name="T20" fmla="*/ 82 w 521"/>
                  <a:gd name="T21" fmla="*/ 205 h 434"/>
                  <a:gd name="T22" fmla="*/ 27 w 521"/>
                  <a:gd name="T23" fmla="*/ 197 h 434"/>
                  <a:gd name="T24" fmla="*/ 0 w 521"/>
                  <a:gd name="T25" fmla="*/ 250 h 434"/>
                  <a:gd name="T26" fmla="*/ 22 w 521"/>
                  <a:gd name="T27" fmla="*/ 273 h 434"/>
                  <a:gd name="T28" fmla="*/ 4 w 521"/>
                  <a:gd name="T29" fmla="*/ 328 h 434"/>
                  <a:gd name="T30" fmla="*/ 48 w 521"/>
                  <a:gd name="T31" fmla="*/ 342 h 434"/>
                  <a:gd name="T32" fmla="*/ 21 w 521"/>
                  <a:gd name="T33" fmla="*/ 387 h 434"/>
                  <a:gd name="T34" fmla="*/ 98 w 521"/>
                  <a:gd name="T35" fmla="*/ 425 h 434"/>
                  <a:gd name="T36" fmla="*/ 121 w 521"/>
                  <a:gd name="T37" fmla="*/ 410 h 434"/>
                  <a:gd name="T38" fmla="*/ 150 w 521"/>
                  <a:gd name="T39" fmla="*/ 433 h 434"/>
                  <a:gd name="T40" fmla="*/ 200 w 521"/>
                  <a:gd name="T41" fmla="*/ 396 h 434"/>
                  <a:gd name="T42" fmla="*/ 220 w 521"/>
                  <a:gd name="T43" fmla="*/ 434 h 434"/>
                  <a:gd name="T44" fmla="*/ 278 w 521"/>
                  <a:gd name="T45" fmla="*/ 381 h 434"/>
                  <a:gd name="T46" fmla="*/ 340 w 521"/>
                  <a:gd name="T47" fmla="*/ 407 h 434"/>
                  <a:gd name="T48" fmla="*/ 442 w 521"/>
                  <a:gd name="T49" fmla="*/ 381 h 434"/>
                  <a:gd name="T50" fmla="*/ 425 w 521"/>
                  <a:gd name="T51" fmla="*/ 342 h 434"/>
                  <a:gd name="T52" fmla="*/ 521 w 521"/>
                  <a:gd name="T53" fmla="*/ 313 h 434"/>
                  <a:gd name="T54" fmla="*/ 431 w 521"/>
                  <a:gd name="T55" fmla="*/ 218 h 434"/>
                  <a:gd name="T56" fmla="*/ 513 w 521"/>
                  <a:gd name="T57" fmla="*/ 103 h 434"/>
                  <a:gd name="T58" fmla="*/ 487 w 521"/>
                  <a:gd name="T59" fmla="*/ 0 h 434"/>
                  <a:gd name="T60" fmla="*/ 487 w 521"/>
                  <a:gd name="T61" fmla="*/ 0 h 4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1"/>
                  <a:gd name="T94" fmla="*/ 0 h 434"/>
                  <a:gd name="T95" fmla="*/ 521 w 521"/>
                  <a:gd name="T96" fmla="*/ 434 h 4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1" h="434">
                    <a:moveTo>
                      <a:pt x="487" y="0"/>
                    </a:moveTo>
                    <a:lnTo>
                      <a:pt x="424" y="16"/>
                    </a:lnTo>
                    <a:lnTo>
                      <a:pt x="408" y="65"/>
                    </a:lnTo>
                    <a:lnTo>
                      <a:pt x="302" y="30"/>
                    </a:lnTo>
                    <a:lnTo>
                      <a:pt x="256" y="97"/>
                    </a:lnTo>
                    <a:lnTo>
                      <a:pt x="223" y="62"/>
                    </a:lnTo>
                    <a:lnTo>
                      <a:pt x="142" y="124"/>
                    </a:lnTo>
                    <a:lnTo>
                      <a:pt x="173" y="158"/>
                    </a:lnTo>
                    <a:lnTo>
                      <a:pt x="121" y="165"/>
                    </a:lnTo>
                    <a:lnTo>
                      <a:pt x="152" y="196"/>
                    </a:lnTo>
                    <a:lnTo>
                      <a:pt x="82" y="205"/>
                    </a:lnTo>
                    <a:lnTo>
                      <a:pt x="27" y="197"/>
                    </a:lnTo>
                    <a:lnTo>
                      <a:pt x="0" y="250"/>
                    </a:lnTo>
                    <a:lnTo>
                      <a:pt x="22" y="273"/>
                    </a:lnTo>
                    <a:lnTo>
                      <a:pt x="4" y="328"/>
                    </a:lnTo>
                    <a:lnTo>
                      <a:pt x="48" y="342"/>
                    </a:lnTo>
                    <a:lnTo>
                      <a:pt x="21" y="387"/>
                    </a:lnTo>
                    <a:lnTo>
                      <a:pt x="98" y="425"/>
                    </a:lnTo>
                    <a:lnTo>
                      <a:pt x="121" y="410"/>
                    </a:lnTo>
                    <a:lnTo>
                      <a:pt x="150" y="433"/>
                    </a:lnTo>
                    <a:lnTo>
                      <a:pt x="200" y="396"/>
                    </a:lnTo>
                    <a:lnTo>
                      <a:pt x="220" y="434"/>
                    </a:lnTo>
                    <a:lnTo>
                      <a:pt x="278" y="381"/>
                    </a:lnTo>
                    <a:lnTo>
                      <a:pt x="340" y="407"/>
                    </a:lnTo>
                    <a:lnTo>
                      <a:pt x="442" y="381"/>
                    </a:lnTo>
                    <a:lnTo>
                      <a:pt x="425" y="342"/>
                    </a:lnTo>
                    <a:lnTo>
                      <a:pt x="521" y="313"/>
                    </a:lnTo>
                    <a:lnTo>
                      <a:pt x="431" y="218"/>
                    </a:lnTo>
                    <a:lnTo>
                      <a:pt x="513" y="103"/>
                    </a:lnTo>
                    <a:lnTo>
                      <a:pt x="487" y="0"/>
                    </a:lnTo>
                    <a:close/>
                  </a:path>
                </a:pathLst>
              </a:custGeom>
              <a:grpFill/>
              <a:ln w="12700">
                <a:noFill/>
                <a:round/>
                <a:headEnd/>
                <a:tailEnd/>
              </a:ln>
            </p:spPr>
            <p:txBody>
              <a:bodyPr/>
              <a:lstStyle/>
              <a:p>
                <a:pPr>
                  <a:defRPr/>
                </a:pPr>
                <a:endParaRPr lang="en-US"/>
              </a:p>
            </p:txBody>
          </p:sp>
          <p:sp>
            <p:nvSpPr>
              <p:cNvPr id="811" name="Freeform 158"/>
              <p:cNvSpPr>
                <a:spLocks noChangeAspect="1"/>
              </p:cNvSpPr>
              <p:nvPr/>
            </p:nvSpPr>
            <p:spPr bwMode="gray">
              <a:xfrm>
                <a:off x="3318189" y="4580128"/>
                <a:ext cx="481528" cy="327208"/>
              </a:xfrm>
              <a:custGeom>
                <a:avLst/>
                <a:gdLst>
                  <a:gd name="T0" fmla="*/ 182 w 559"/>
                  <a:gd name="T1" fmla="*/ 0 h 351"/>
                  <a:gd name="T2" fmla="*/ 132 w 559"/>
                  <a:gd name="T3" fmla="*/ 38 h 351"/>
                  <a:gd name="T4" fmla="*/ 132 w 559"/>
                  <a:gd name="T5" fmla="*/ 129 h 351"/>
                  <a:gd name="T6" fmla="*/ 74 w 559"/>
                  <a:gd name="T7" fmla="*/ 129 h 351"/>
                  <a:gd name="T8" fmla="*/ 79 w 559"/>
                  <a:gd name="T9" fmla="*/ 187 h 351"/>
                  <a:gd name="T10" fmla="*/ 0 w 559"/>
                  <a:gd name="T11" fmla="*/ 240 h 351"/>
                  <a:gd name="T12" fmla="*/ 105 w 559"/>
                  <a:gd name="T13" fmla="*/ 242 h 351"/>
                  <a:gd name="T14" fmla="*/ 223 w 559"/>
                  <a:gd name="T15" fmla="*/ 325 h 351"/>
                  <a:gd name="T16" fmla="*/ 380 w 559"/>
                  <a:gd name="T17" fmla="*/ 281 h 351"/>
                  <a:gd name="T18" fmla="*/ 523 w 559"/>
                  <a:gd name="T19" fmla="*/ 351 h 351"/>
                  <a:gd name="T20" fmla="*/ 538 w 559"/>
                  <a:gd name="T21" fmla="*/ 312 h 351"/>
                  <a:gd name="T22" fmla="*/ 508 w 559"/>
                  <a:gd name="T23" fmla="*/ 289 h 351"/>
                  <a:gd name="T24" fmla="*/ 542 w 559"/>
                  <a:gd name="T25" fmla="*/ 240 h 351"/>
                  <a:gd name="T26" fmla="*/ 498 w 559"/>
                  <a:gd name="T27" fmla="*/ 158 h 351"/>
                  <a:gd name="T28" fmla="*/ 559 w 559"/>
                  <a:gd name="T29" fmla="*/ 116 h 351"/>
                  <a:gd name="T30" fmla="*/ 523 w 559"/>
                  <a:gd name="T31" fmla="*/ 90 h 351"/>
                  <a:gd name="T32" fmla="*/ 464 w 559"/>
                  <a:gd name="T33" fmla="*/ 134 h 351"/>
                  <a:gd name="T34" fmla="*/ 287 w 559"/>
                  <a:gd name="T35" fmla="*/ 80 h 351"/>
                  <a:gd name="T36" fmla="*/ 182 w 559"/>
                  <a:gd name="T37" fmla="*/ 0 h 351"/>
                  <a:gd name="T38" fmla="*/ 182 w 559"/>
                  <a:gd name="T39" fmla="*/ 0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9"/>
                  <a:gd name="T61" fmla="*/ 0 h 351"/>
                  <a:gd name="T62" fmla="*/ 559 w 559"/>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9" h="351">
                    <a:moveTo>
                      <a:pt x="182" y="0"/>
                    </a:moveTo>
                    <a:lnTo>
                      <a:pt x="132" y="38"/>
                    </a:lnTo>
                    <a:lnTo>
                      <a:pt x="132" y="129"/>
                    </a:lnTo>
                    <a:lnTo>
                      <a:pt x="74" y="129"/>
                    </a:lnTo>
                    <a:lnTo>
                      <a:pt x="79" y="187"/>
                    </a:lnTo>
                    <a:lnTo>
                      <a:pt x="0" y="240"/>
                    </a:lnTo>
                    <a:lnTo>
                      <a:pt x="105" y="242"/>
                    </a:lnTo>
                    <a:lnTo>
                      <a:pt x="223" y="325"/>
                    </a:lnTo>
                    <a:lnTo>
                      <a:pt x="380" y="281"/>
                    </a:lnTo>
                    <a:lnTo>
                      <a:pt x="523" y="351"/>
                    </a:lnTo>
                    <a:lnTo>
                      <a:pt x="538" y="312"/>
                    </a:lnTo>
                    <a:lnTo>
                      <a:pt x="508" y="289"/>
                    </a:lnTo>
                    <a:lnTo>
                      <a:pt x="542" y="240"/>
                    </a:lnTo>
                    <a:lnTo>
                      <a:pt x="498" y="158"/>
                    </a:lnTo>
                    <a:lnTo>
                      <a:pt x="559" y="116"/>
                    </a:lnTo>
                    <a:lnTo>
                      <a:pt x="523" y="90"/>
                    </a:lnTo>
                    <a:lnTo>
                      <a:pt x="464" y="134"/>
                    </a:lnTo>
                    <a:lnTo>
                      <a:pt x="287" y="80"/>
                    </a:lnTo>
                    <a:lnTo>
                      <a:pt x="182" y="0"/>
                    </a:lnTo>
                    <a:close/>
                  </a:path>
                </a:pathLst>
              </a:custGeom>
              <a:grpFill/>
              <a:ln w="12700">
                <a:noFill/>
                <a:round/>
                <a:headEnd/>
                <a:tailEnd/>
              </a:ln>
            </p:spPr>
            <p:txBody>
              <a:bodyPr/>
              <a:lstStyle/>
              <a:p>
                <a:pPr>
                  <a:defRPr/>
                </a:pPr>
                <a:endParaRPr lang="en-US"/>
              </a:p>
            </p:txBody>
          </p:sp>
          <p:sp>
            <p:nvSpPr>
              <p:cNvPr id="812" name="Freeform 159"/>
              <p:cNvSpPr>
                <a:spLocks noChangeAspect="1"/>
              </p:cNvSpPr>
              <p:nvPr/>
            </p:nvSpPr>
            <p:spPr bwMode="gray">
              <a:xfrm>
                <a:off x="3746214" y="4623133"/>
                <a:ext cx="409040" cy="332818"/>
              </a:xfrm>
              <a:custGeom>
                <a:avLst/>
                <a:gdLst>
                  <a:gd name="T0" fmla="*/ 371 w 472"/>
                  <a:gd name="T1" fmla="*/ 3 h 356"/>
                  <a:gd name="T2" fmla="*/ 266 w 472"/>
                  <a:gd name="T3" fmla="*/ 23 h 356"/>
                  <a:gd name="T4" fmla="*/ 206 w 472"/>
                  <a:gd name="T5" fmla="*/ 0 h 356"/>
                  <a:gd name="T6" fmla="*/ 151 w 472"/>
                  <a:gd name="T7" fmla="*/ 53 h 356"/>
                  <a:gd name="T8" fmla="*/ 128 w 472"/>
                  <a:gd name="T9" fmla="*/ 18 h 356"/>
                  <a:gd name="T10" fmla="*/ 78 w 472"/>
                  <a:gd name="T11" fmla="*/ 52 h 356"/>
                  <a:gd name="T12" fmla="*/ 48 w 472"/>
                  <a:gd name="T13" fmla="*/ 27 h 356"/>
                  <a:gd name="T14" fmla="*/ 25 w 472"/>
                  <a:gd name="T15" fmla="*/ 48 h 356"/>
                  <a:gd name="T16" fmla="*/ 63 w 472"/>
                  <a:gd name="T17" fmla="*/ 69 h 356"/>
                  <a:gd name="T18" fmla="*/ 0 w 472"/>
                  <a:gd name="T19" fmla="*/ 111 h 356"/>
                  <a:gd name="T20" fmla="*/ 44 w 472"/>
                  <a:gd name="T21" fmla="*/ 195 h 356"/>
                  <a:gd name="T22" fmla="*/ 10 w 472"/>
                  <a:gd name="T23" fmla="*/ 242 h 356"/>
                  <a:gd name="T24" fmla="*/ 44 w 472"/>
                  <a:gd name="T25" fmla="*/ 266 h 356"/>
                  <a:gd name="T26" fmla="*/ 23 w 472"/>
                  <a:gd name="T27" fmla="*/ 309 h 356"/>
                  <a:gd name="T28" fmla="*/ 105 w 472"/>
                  <a:gd name="T29" fmla="*/ 345 h 356"/>
                  <a:gd name="T30" fmla="*/ 259 w 472"/>
                  <a:gd name="T31" fmla="*/ 356 h 356"/>
                  <a:gd name="T32" fmla="*/ 374 w 472"/>
                  <a:gd name="T33" fmla="*/ 289 h 356"/>
                  <a:gd name="T34" fmla="*/ 396 w 472"/>
                  <a:gd name="T35" fmla="*/ 185 h 356"/>
                  <a:gd name="T36" fmla="*/ 472 w 472"/>
                  <a:gd name="T37" fmla="*/ 152 h 356"/>
                  <a:gd name="T38" fmla="*/ 458 w 472"/>
                  <a:gd name="T39" fmla="*/ 82 h 356"/>
                  <a:gd name="T40" fmla="*/ 386 w 472"/>
                  <a:gd name="T41" fmla="*/ 59 h 356"/>
                  <a:gd name="T42" fmla="*/ 371 w 472"/>
                  <a:gd name="T43" fmla="*/ 3 h 356"/>
                  <a:gd name="T44" fmla="*/ 371 w 472"/>
                  <a:gd name="T45" fmla="*/ 3 h 3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2"/>
                  <a:gd name="T70" fmla="*/ 0 h 356"/>
                  <a:gd name="T71" fmla="*/ 472 w 472"/>
                  <a:gd name="T72" fmla="*/ 356 h 3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2" h="356">
                    <a:moveTo>
                      <a:pt x="371" y="3"/>
                    </a:moveTo>
                    <a:lnTo>
                      <a:pt x="266" y="23"/>
                    </a:lnTo>
                    <a:lnTo>
                      <a:pt x="206" y="0"/>
                    </a:lnTo>
                    <a:lnTo>
                      <a:pt x="151" y="53"/>
                    </a:lnTo>
                    <a:lnTo>
                      <a:pt x="128" y="18"/>
                    </a:lnTo>
                    <a:lnTo>
                      <a:pt x="78" y="52"/>
                    </a:lnTo>
                    <a:lnTo>
                      <a:pt x="48" y="27"/>
                    </a:lnTo>
                    <a:lnTo>
                      <a:pt x="25" y="48"/>
                    </a:lnTo>
                    <a:lnTo>
                      <a:pt x="63" y="69"/>
                    </a:lnTo>
                    <a:lnTo>
                      <a:pt x="0" y="111"/>
                    </a:lnTo>
                    <a:lnTo>
                      <a:pt x="44" y="195"/>
                    </a:lnTo>
                    <a:lnTo>
                      <a:pt x="10" y="242"/>
                    </a:lnTo>
                    <a:lnTo>
                      <a:pt x="44" y="266"/>
                    </a:lnTo>
                    <a:lnTo>
                      <a:pt x="23" y="309"/>
                    </a:lnTo>
                    <a:lnTo>
                      <a:pt x="105" y="345"/>
                    </a:lnTo>
                    <a:lnTo>
                      <a:pt x="259" y="356"/>
                    </a:lnTo>
                    <a:lnTo>
                      <a:pt x="374" y="289"/>
                    </a:lnTo>
                    <a:lnTo>
                      <a:pt x="396" y="185"/>
                    </a:lnTo>
                    <a:lnTo>
                      <a:pt x="472" y="152"/>
                    </a:lnTo>
                    <a:lnTo>
                      <a:pt x="458" y="82"/>
                    </a:lnTo>
                    <a:lnTo>
                      <a:pt x="386" y="59"/>
                    </a:lnTo>
                    <a:lnTo>
                      <a:pt x="371" y="3"/>
                    </a:lnTo>
                    <a:close/>
                  </a:path>
                </a:pathLst>
              </a:custGeom>
              <a:grpFill/>
              <a:ln w="12700">
                <a:noFill/>
                <a:round/>
                <a:headEnd/>
                <a:tailEnd/>
              </a:ln>
            </p:spPr>
            <p:txBody>
              <a:bodyPr/>
              <a:lstStyle/>
              <a:p>
                <a:pPr>
                  <a:defRPr/>
                </a:pPr>
                <a:endParaRPr lang="en-US"/>
              </a:p>
            </p:txBody>
          </p:sp>
          <p:sp>
            <p:nvSpPr>
              <p:cNvPr id="813" name="Freeform 160"/>
              <p:cNvSpPr>
                <a:spLocks noChangeAspect="1"/>
              </p:cNvSpPr>
              <p:nvPr/>
            </p:nvSpPr>
            <p:spPr bwMode="gray">
              <a:xfrm>
                <a:off x="4051699" y="4363236"/>
                <a:ext cx="322744" cy="398259"/>
              </a:xfrm>
              <a:custGeom>
                <a:avLst/>
                <a:gdLst>
                  <a:gd name="T0" fmla="*/ 91 w 375"/>
                  <a:gd name="T1" fmla="*/ 0 h 427"/>
                  <a:gd name="T2" fmla="*/ 6 w 375"/>
                  <a:gd name="T3" fmla="*/ 117 h 427"/>
                  <a:gd name="T4" fmla="*/ 95 w 375"/>
                  <a:gd name="T5" fmla="*/ 210 h 427"/>
                  <a:gd name="T6" fmla="*/ 0 w 375"/>
                  <a:gd name="T7" fmla="*/ 239 h 427"/>
                  <a:gd name="T8" fmla="*/ 33 w 375"/>
                  <a:gd name="T9" fmla="*/ 337 h 427"/>
                  <a:gd name="T10" fmla="*/ 106 w 375"/>
                  <a:gd name="T11" fmla="*/ 360 h 427"/>
                  <a:gd name="T12" fmla="*/ 116 w 375"/>
                  <a:gd name="T13" fmla="*/ 427 h 427"/>
                  <a:gd name="T14" fmla="*/ 194 w 375"/>
                  <a:gd name="T15" fmla="*/ 385 h 427"/>
                  <a:gd name="T16" fmla="*/ 194 w 375"/>
                  <a:gd name="T17" fmla="*/ 286 h 427"/>
                  <a:gd name="T18" fmla="*/ 314 w 375"/>
                  <a:gd name="T19" fmla="*/ 245 h 427"/>
                  <a:gd name="T20" fmla="*/ 375 w 375"/>
                  <a:gd name="T21" fmla="*/ 111 h 427"/>
                  <a:gd name="T22" fmla="*/ 334 w 375"/>
                  <a:gd name="T23" fmla="*/ 59 h 427"/>
                  <a:gd name="T24" fmla="*/ 234 w 375"/>
                  <a:gd name="T25" fmla="*/ 119 h 427"/>
                  <a:gd name="T26" fmla="*/ 106 w 375"/>
                  <a:gd name="T27" fmla="*/ 59 h 427"/>
                  <a:gd name="T28" fmla="*/ 91 w 375"/>
                  <a:gd name="T29" fmla="*/ 0 h 427"/>
                  <a:gd name="T30" fmla="*/ 91 w 375"/>
                  <a:gd name="T31" fmla="*/ 0 h 4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5"/>
                  <a:gd name="T49" fmla="*/ 0 h 427"/>
                  <a:gd name="T50" fmla="*/ 375 w 375"/>
                  <a:gd name="T51" fmla="*/ 427 h 4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5" h="427">
                    <a:moveTo>
                      <a:pt x="91" y="0"/>
                    </a:moveTo>
                    <a:lnTo>
                      <a:pt x="6" y="117"/>
                    </a:lnTo>
                    <a:lnTo>
                      <a:pt x="95" y="210"/>
                    </a:lnTo>
                    <a:lnTo>
                      <a:pt x="0" y="239"/>
                    </a:lnTo>
                    <a:lnTo>
                      <a:pt x="33" y="337"/>
                    </a:lnTo>
                    <a:lnTo>
                      <a:pt x="106" y="360"/>
                    </a:lnTo>
                    <a:lnTo>
                      <a:pt x="116" y="427"/>
                    </a:lnTo>
                    <a:lnTo>
                      <a:pt x="194" y="385"/>
                    </a:lnTo>
                    <a:lnTo>
                      <a:pt x="194" y="286"/>
                    </a:lnTo>
                    <a:lnTo>
                      <a:pt x="314" y="245"/>
                    </a:lnTo>
                    <a:lnTo>
                      <a:pt x="375" y="111"/>
                    </a:lnTo>
                    <a:lnTo>
                      <a:pt x="334" y="59"/>
                    </a:lnTo>
                    <a:lnTo>
                      <a:pt x="234" y="119"/>
                    </a:lnTo>
                    <a:lnTo>
                      <a:pt x="106" y="59"/>
                    </a:lnTo>
                    <a:lnTo>
                      <a:pt x="91" y="0"/>
                    </a:lnTo>
                    <a:close/>
                  </a:path>
                </a:pathLst>
              </a:custGeom>
              <a:grpFill/>
              <a:ln w="12700">
                <a:noFill/>
                <a:round/>
                <a:headEnd/>
                <a:tailEnd/>
              </a:ln>
            </p:spPr>
            <p:txBody>
              <a:bodyPr/>
              <a:lstStyle/>
              <a:p>
                <a:pPr>
                  <a:defRPr/>
                </a:pPr>
                <a:endParaRPr lang="en-US"/>
              </a:p>
            </p:txBody>
          </p:sp>
          <p:sp>
            <p:nvSpPr>
              <p:cNvPr id="814" name="Freeform 161"/>
              <p:cNvSpPr>
                <a:spLocks noChangeAspect="1"/>
              </p:cNvSpPr>
              <p:nvPr/>
            </p:nvSpPr>
            <p:spPr bwMode="gray">
              <a:xfrm>
                <a:off x="2646811" y="2312106"/>
                <a:ext cx="58681" cy="100967"/>
              </a:xfrm>
              <a:custGeom>
                <a:avLst/>
                <a:gdLst>
                  <a:gd name="T0" fmla="*/ 69 w 69"/>
                  <a:gd name="T1" fmla="*/ 0 h 109"/>
                  <a:gd name="T2" fmla="*/ 25 w 69"/>
                  <a:gd name="T3" fmla="*/ 17 h 109"/>
                  <a:gd name="T4" fmla="*/ 0 w 69"/>
                  <a:gd name="T5" fmla="*/ 42 h 109"/>
                  <a:gd name="T6" fmla="*/ 47 w 69"/>
                  <a:gd name="T7" fmla="*/ 109 h 109"/>
                  <a:gd name="T8" fmla="*/ 61 w 69"/>
                  <a:gd name="T9" fmla="*/ 68 h 109"/>
                  <a:gd name="T10" fmla="*/ 38 w 69"/>
                  <a:gd name="T11" fmla="*/ 50 h 109"/>
                  <a:gd name="T12" fmla="*/ 52 w 69"/>
                  <a:gd name="T13" fmla="*/ 32 h 109"/>
                  <a:gd name="T14" fmla="*/ 69 w 69"/>
                  <a:gd name="T15" fmla="*/ 0 h 109"/>
                  <a:gd name="T16" fmla="*/ 69 w 69"/>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09"/>
                  <a:gd name="T29" fmla="*/ 69 w 69"/>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09">
                    <a:moveTo>
                      <a:pt x="69" y="0"/>
                    </a:moveTo>
                    <a:lnTo>
                      <a:pt x="25" y="17"/>
                    </a:lnTo>
                    <a:lnTo>
                      <a:pt x="0" y="42"/>
                    </a:lnTo>
                    <a:lnTo>
                      <a:pt x="47" y="109"/>
                    </a:lnTo>
                    <a:lnTo>
                      <a:pt x="61" y="68"/>
                    </a:lnTo>
                    <a:lnTo>
                      <a:pt x="38" y="50"/>
                    </a:lnTo>
                    <a:lnTo>
                      <a:pt x="52" y="32"/>
                    </a:lnTo>
                    <a:lnTo>
                      <a:pt x="69" y="0"/>
                    </a:lnTo>
                    <a:close/>
                  </a:path>
                </a:pathLst>
              </a:custGeom>
              <a:grpFill/>
              <a:ln w="12700">
                <a:noFill/>
                <a:round/>
                <a:headEnd/>
                <a:tailEnd/>
              </a:ln>
            </p:spPr>
            <p:txBody>
              <a:bodyPr/>
              <a:lstStyle/>
              <a:p>
                <a:pPr>
                  <a:defRPr/>
                </a:pPr>
                <a:endParaRPr lang="en-US"/>
              </a:p>
            </p:txBody>
          </p:sp>
          <p:sp>
            <p:nvSpPr>
              <p:cNvPr id="815" name="Freeform 162"/>
              <p:cNvSpPr>
                <a:spLocks noChangeAspect="1"/>
              </p:cNvSpPr>
              <p:nvPr/>
            </p:nvSpPr>
            <p:spPr bwMode="gray">
              <a:xfrm>
                <a:off x="2691685" y="2284060"/>
                <a:ext cx="86295" cy="84139"/>
              </a:xfrm>
              <a:custGeom>
                <a:avLst/>
                <a:gdLst>
                  <a:gd name="T0" fmla="*/ 91 w 100"/>
                  <a:gd name="T1" fmla="*/ 0 h 90"/>
                  <a:gd name="T2" fmla="*/ 17 w 100"/>
                  <a:gd name="T3" fmla="*/ 27 h 90"/>
                  <a:gd name="T4" fmla="*/ 0 w 100"/>
                  <a:gd name="T5" fmla="*/ 61 h 90"/>
                  <a:gd name="T6" fmla="*/ 100 w 100"/>
                  <a:gd name="T7" fmla="*/ 90 h 90"/>
                  <a:gd name="T8" fmla="*/ 91 w 100"/>
                  <a:gd name="T9" fmla="*/ 0 h 90"/>
                  <a:gd name="T10" fmla="*/ 91 w 100"/>
                  <a:gd name="T11" fmla="*/ 0 h 90"/>
                  <a:gd name="T12" fmla="*/ 0 60000 65536"/>
                  <a:gd name="T13" fmla="*/ 0 60000 65536"/>
                  <a:gd name="T14" fmla="*/ 0 60000 65536"/>
                  <a:gd name="T15" fmla="*/ 0 60000 65536"/>
                  <a:gd name="T16" fmla="*/ 0 60000 65536"/>
                  <a:gd name="T17" fmla="*/ 0 60000 65536"/>
                  <a:gd name="T18" fmla="*/ 0 w 100"/>
                  <a:gd name="T19" fmla="*/ 0 h 90"/>
                  <a:gd name="T20" fmla="*/ 100 w 100"/>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00" h="90">
                    <a:moveTo>
                      <a:pt x="91" y="0"/>
                    </a:moveTo>
                    <a:lnTo>
                      <a:pt x="17" y="27"/>
                    </a:lnTo>
                    <a:lnTo>
                      <a:pt x="0" y="61"/>
                    </a:lnTo>
                    <a:lnTo>
                      <a:pt x="100" y="90"/>
                    </a:lnTo>
                    <a:lnTo>
                      <a:pt x="91" y="0"/>
                    </a:lnTo>
                    <a:close/>
                  </a:path>
                </a:pathLst>
              </a:custGeom>
              <a:grpFill/>
              <a:ln w="12700">
                <a:noFill/>
                <a:round/>
                <a:headEnd/>
                <a:tailEnd/>
              </a:ln>
            </p:spPr>
            <p:txBody>
              <a:bodyPr/>
              <a:lstStyle/>
              <a:p>
                <a:pPr>
                  <a:defRPr/>
                </a:pPr>
                <a:endParaRPr lang="en-US"/>
              </a:p>
            </p:txBody>
          </p:sp>
          <p:sp>
            <p:nvSpPr>
              <p:cNvPr id="816" name="Freeform 163"/>
              <p:cNvSpPr>
                <a:spLocks noChangeAspect="1"/>
              </p:cNvSpPr>
              <p:nvPr/>
            </p:nvSpPr>
            <p:spPr bwMode="gray">
              <a:xfrm>
                <a:off x="2679604" y="2342023"/>
                <a:ext cx="62133" cy="31786"/>
              </a:xfrm>
              <a:custGeom>
                <a:avLst/>
                <a:gdLst>
                  <a:gd name="T0" fmla="*/ 14 w 72"/>
                  <a:gd name="T1" fmla="*/ 0 h 36"/>
                  <a:gd name="T2" fmla="*/ 0 w 72"/>
                  <a:gd name="T3" fmla="*/ 18 h 36"/>
                  <a:gd name="T4" fmla="*/ 23 w 72"/>
                  <a:gd name="T5" fmla="*/ 36 h 36"/>
                  <a:gd name="T6" fmla="*/ 72 w 72"/>
                  <a:gd name="T7" fmla="*/ 18 h 36"/>
                  <a:gd name="T8" fmla="*/ 14 w 72"/>
                  <a:gd name="T9" fmla="*/ 0 h 36"/>
                  <a:gd name="T10" fmla="*/ 14 w 72"/>
                  <a:gd name="T11" fmla="*/ 0 h 36"/>
                  <a:gd name="T12" fmla="*/ 0 60000 65536"/>
                  <a:gd name="T13" fmla="*/ 0 60000 65536"/>
                  <a:gd name="T14" fmla="*/ 0 60000 65536"/>
                  <a:gd name="T15" fmla="*/ 0 60000 65536"/>
                  <a:gd name="T16" fmla="*/ 0 60000 65536"/>
                  <a:gd name="T17" fmla="*/ 0 60000 65536"/>
                  <a:gd name="T18" fmla="*/ 0 w 72"/>
                  <a:gd name="T19" fmla="*/ 0 h 36"/>
                  <a:gd name="T20" fmla="*/ 72 w 7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72" h="36">
                    <a:moveTo>
                      <a:pt x="14" y="0"/>
                    </a:moveTo>
                    <a:lnTo>
                      <a:pt x="0" y="18"/>
                    </a:lnTo>
                    <a:lnTo>
                      <a:pt x="23" y="36"/>
                    </a:lnTo>
                    <a:lnTo>
                      <a:pt x="72" y="18"/>
                    </a:lnTo>
                    <a:lnTo>
                      <a:pt x="14" y="0"/>
                    </a:lnTo>
                    <a:close/>
                  </a:path>
                </a:pathLst>
              </a:custGeom>
              <a:grpFill/>
              <a:ln w="12700">
                <a:noFill/>
                <a:round/>
                <a:headEnd/>
                <a:tailEnd/>
              </a:ln>
            </p:spPr>
            <p:txBody>
              <a:bodyPr/>
              <a:lstStyle/>
              <a:p>
                <a:pPr>
                  <a:defRPr/>
                </a:pPr>
                <a:endParaRPr lang="en-US"/>
              </a:p>
            </p:txBody>
          </p:sp>
          <p:sp>
            <p:nvSpPr>
              <p:cNvPr id="817" name="Freeform 164"/>
              <p:cNvSpPr>
                <a:spLocks noChangeAspect="1"/>
              </p:cNvSpPr>
              <p:nvPr/>
            </p:nvSpPr>
            <p:spPr bwMode="gray">
              <a:xfrm>
                <a:off x="2686507" y="2355111"/>
                <a:ext cx="93199" cy="63572"/>
              </a:xfrm>
              <a:custGeom>
                <a:avLst/>
                <a:gdLst>
                  <a:gd name="T0" fmla="*/ 107 w 107"/>
                  <a:gd name="T1" fmla="*/ 14 h 68"/>
                  <a:gd name="T2" fmla="*/ 63 w 107"/>
                  <a:gd name="T3" fmla="*/ 0 h 68"/>
                  <a:gd name="T4" fmla="*/ 14 w 107"/>
                  <a:gd name="T5" fmla="*/ 21 h 68"/>
                  <a:gd name="T6" fmla="*/ 0 w 107"/>
                  <a:gd name="T7" fmla="*/ 62 h 68"/>
                  <a:gd name="T8" fmla="*/ 107 w 107"/>
                  <a:gd name="T9" fmla="*/ 68 h 68"/>
                  <a:gd name="T10" fmla="*/ 107 w 107"/>
                  <a:gd name="T11" fmla="*/ 14 h 68"/>
                  <a:gd name="T12" fmla="*/ 107 w 107"/>
                  <a:gd name="T13" fmla="*/ 14 h 68"/>
                  <a:gd name="T14" fmla="*/ 0 60000 65536"/>
                  <a:gd name="T15" fmla="*/ 0 60000 65536"/>
                  <a:gd name="T16" fmla="*/ 0 60000 65536"/>
                  <a:gd name="T17" fmla="*/ 0 60000 65536"/>
                  <a:gd name="T18" fmla="*/ 0 60000 65536"/>
                  <a:gd name="T19" fmla="*/ 0 60000 65536"/>
                  <a:gd name="T20" fmla="*/ 0 60000 65536"/>
                  <a:gd name="T21" fmla="*/ 0 w 107"/>
                  <a:gd name="T22" fmla="*/ 0 h 68"/>
                  <a:gd name="T23" fmla="*/ 107 w 107"/>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68">
                    <a:moveTo>
                      <a:pt x="107" y="14"/>
                    </a:moveTo>
                    <a:lnTo>
                      <a:pt x="63" y="0"/>
                    </a:lnTo>
                    <a:lnTo>
                      <a:pt x="14" y="21"/>
                    </a:lnTo>
                    <a:lnTo>
                      <a:pt x="0" y="62"/>
                    </a:lnTo>
                    <a:lnTo>
                      <a:pt x="107" y="68"/>
                    </a:lnTo>
                    <a:lnTo>
                      <a:pt x="107" y="14"/>
                    </a:lnTo>
                    <a:close/>
                  </a:path>
                </a:pathLst>
              </a:custGeom>
              <a:grpFill/>
              <a:ln w="12700">
                <a:noFill/>
                <a:round/>
                <a:headEnd/>
                <a:tailEnd/>
              </a:ln>
            </p:spPr>
            <p:txBody>
              <a:bodyPr/>
              <a:lstStyle/>
              <a:p>
                <a:pPr>
                  <a:defRPr/>
                </a:pPr>
                <a:endParaRPr lang="en-US"/>
              </a:p>
            </p:txBody>
          </p:sp>
          <p:sp>
            <p:nvSpPr>
              <p:cNvPr id="818" name="Freeform 165"/>
              <p:cNvSpPr>
                <a:spLocks noChangeAspect="1"/>
              </p:cNvSpPr>
              <p:nvPr/>
            </p:nvSpPr>
            <p:spPr bwMode="gray">
              <a:xfrm>
                <a:off x="4343377" y="4991476"/>
                <a:ext cx="220916" cy="581496"/>
              </a:xfrm>
              <a:custGeom>
                <a:avLst/>
                <a:gdLst>
                  <a:gd name="T0" fmla="*/ 205 w 257"/>
                  <a:gd name="T1" fmla="*/ 492 h 622"/>
                  <a:gd name="T2" fmla="*/ 202 w 257"/>
                  <a:gd name="T3" fmla="*/ 533 h 622"/>
                  <a:gd name="T4" fmla="*/ 197 w 257"/>
                  <a:gd name="T5" fmla="*/ 594 h 622"/>
                  <a:gd name="T6" fmla="*/ 184 w 257"/>
                  <a:gd name="T7" fmla="*/ 605 h 622"/>
                  <a:gd name="T8" fmla="*/ 164 w 257"/>
                  <a:gd name="T9" fmla="*/ 622 h 622"/>
                  <a:gd name="T10" fmla="*/ 154 w 257"/>
                  <a:gd name="T11" fmla="*/ 602 h 622"/>
                  <a:gd name="T12" fmla="*/ 150 w 257"/>
                  <a:gd name="T13" fmla="*/ 590 h 622"/>
                  <a:gd name="T14" fmla="*/ 142 w 257"/>
                  <a:gd name="T15" fmla="*/ 583 h 622"/>
                  <a:gd name="T16" fmla="*/ 124 w 257"/>
                  <a:gd name="T17" fmla="*/ 568 h 622"/>
                  <a:gd name="T18" fmla="*/ 104 w 257"/>
                  <a:gd name="T19" fmla="*/ 551 h 622"/>
                  <a:gd name="T20" fmla="*/ 91 w 257"/>
                  <a:gd name="T21" fmla="*/ 539 h 622"/>
                  <a:gd name="T22" fmla="*/ 79 w 257"/>
                  <a:gd name="T23" fmla="*/ 501 h 622"/>
                  <a:gd name="T24" fmla="*/ 60 w 257"/>
                  <a:gd name="T25" fmla="*/ 431 h 622"/>
                  <a:gd name="T26" fmla="*/ 40 w 257"/>
                  <a:gd name="T27" fmla="*/ 363 h 622"/>
                  <a:gd name="T28" fmla="*/ 31 w 257"/>
                  <a:gd name="T29" fmla="*/ 333 h 622"/>
                  <a:gd name="T30" fmla="*/ 20 w 257"/>
                  <a:gd name="T31" fmla="*/ 321 h 622"/>
                  <a:gd name="T32" fmla="*/ 0 w 257"/>
                  <a:gd name="T33" fmla="*/ 302 h 622"/>
                  <a:gd name="T34" fmla="*/ 3 w 257"/>
                  <a:gd name="T35" fmla="*/ 243 h 622"/>
                  <a:gd name="T36" fmla="*/ 7 w 257"/>
                  <a:gd name="T37" fmla="*/ 186 h 622"/>
                  <a:gd name="T38" fmla="*/ 29 w 257"/>
                  <a:gd name="T39" fmla="*/ 165 h 622"/>
                  <a:gd name="T40" fmla="*/ 65 w 257"/>
                  <a:gd name="T41" fmla="*/ 133 h 622"/>
                  <a:gd name="T42" fmla="*/ 97 w 257"/>
                  <a:gd name="T43" fmla="*/ 103 h 622"/>
                  <a:gd name="T44" fmla="*/ 112 w 257"/>
                  <a:gd name="T45" fmla="*/ 89 h 622"/>
                  <a:gd name="T46" fmla="*/ 116 w 257"/>
                  <a:gd name="T47" fmla="*/ 84 h 622"/>
                  <a:gd name="T48" fmla="*/ 126 w 257"/>
                  <a:gd name="T49" fmla="*/ 67 h 622"/>
                  <a:gd name="T50" fmla="*/ 138 w 257"/>
                  <a:gd name="T51" fmla="*/ 39 h 622"/>
                  <a:gd name="T52" fmla="*/ 152 w 257"/>
                  <a:gd name="T53" fmla="*/ 12 h 622"/>
                  <a:gd name="T54" fmla="*/ 167 w 257"/>
                  <a:gd name="T55" fmla="*/ 4 h 622"/>
                  <a:gd name="T56" fmla="*/ 187 w 257"/>
                  <a:gd name="T57" fmla="*/ 13 h 622"/>
                  <a:gd name="T58" fmla="*/ 206 w 257"/>
                  <a:gd name="T59" fmla="*/ 21 h 622"/>
                  <a:gd name="T60" fmla="*/ 226 w 257"/>
                  <a:gd name="T61" fmla="*/ 30 h 622"/>
                  <a:gd name="T62" fmla="*/ 230 w 257"/>
                  <a:gd name="T63" fmla="*/ 48 h 622"/>
                  <a:gd name="T64" fmla="*/ 222 w 257"/>
                  <a:gd name="T65" fmla="*/ 73 h 622"/>
                  <a:gd name="T66" fmla="*/ 226 w 257"/>
                  <a:gd name="T67" fmla="*/ 96 h 622"/>
                  <a:gd name="T68" fmla="*/ 244 w 257"/>
                  <a:gd name="T69" fmla="*/ 179 h 622"/>
                  <a:gd name="T70" fmla="*/ 250 w 257"/>
                  <a:gd name="T71" fmla="*/ 209 h 622"/>
                  <a:gd name="T72" fmla="*/ 255 w 257"/>
                  <a:gd name="T73" fmla="*/ 264 h 622"/>
                  <a:gd name="T74" fmla="*/ 252 w 257"/>
                  <a:gd name="T75" fmla="*/ 294 h 622"/>
                  <a:gd name="T76" fmla="*/ 240 w 257"/>
                  <a:gd name="T77" fmla="*/ 315 h 622"/>
                  <a:gd name="T78" fmla="*/ 226 w 257"/>
                  <a:gd name="T79" fmla="*/ 337 h 622"/>
                  <a:gd name="T80" fmla="*/ 215 w 257"/>
                  <a:gd name="T81" fmla="*/ 353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7"/>
                  <a:gd name="T124" fmla="*/ 0 h 622"/>
                  <a:gd name="T125" fmla="*/ 257 w 257"/>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7" h="622">
                    <a:moveTo>
                      <a:pt x="214" y="355"/>
                    </a:moveTo>
                    <a:lnTo>
                      <a:pt x="205" y="492"/>
                    </a:lnTo>
                    <a:lnTo>
                      <a:pt x="204" y="504"/>
                    </a:lnTo>
                    <a:lnTo>
                      <a:pt x="202" y="533"/>
                    </a:lnTo>
                    <a:lnTo>
                      <a:pt x="199" y="566"/>
                    </a:lnTo>
                    <a:lnTo>
                      <a:pt x="197" y="594"/>
                    </a:lnTo>
                    <a:lnTo>
                      <a:pt x="191" y="598"/>
                    </a:lnTo>
                    <a:lnTo>
                      <a:pt x="184" y="605"/>
                    </a:lnTo>
                    <a:lnTo>
                      <a:pt x="175" y="613"/>
                    </a:lnTo>
                    <a:lnTo>
                      <a:pt x="164" y="622"/>
                    </a:lnTo>
                    <a:lnTo>
                      <a:pt x="159" y="612"/>
                    </a:lnTo>
                    <a:lnTo>
                      <a:pt x="154" y="602"/>
                    </a:lnTo>
                    <a:lnTo>
                      <a:pt x="151" y="594"/>
                    </a:lnTo>
                    <a:lnTo>
                      <a:pt x="150" y="590"/>
                    </a:lnTo>
                    <a:lnTo>
                      <a:pt x="147" y="588"/>
                    </a:lnTo>
                    <a:lnTo>
                      <a:pt x="142" y="583"/>
                    </a:lnTo>
                    <a:lnTo>
                      <a:pt x="134" y="576"/>
                    </a:lnTo>
                    <a:lnTo>
                      <a:pt x="124" y="568"/>
                    </a:lnTo>
                    <a:lnTo>
                      <a:pt x="114" y="559"/>
                    </a:lnTo>
                    <a:lnTo>
                      <a:pt x="104" y="551"/>
                    </a:lnTo>
                    <a:lnTo>
                      <a:pt x="96" y="544"/>
                    </a:lnTo>
                    <a:lnTo>
                      <a:pt x="91" y="539"/>
                    </a:lnTo>
                    <a:lnTo>
                      <a:pt x="88" y="527"/>
                    </a:lnTo>
                    <a:lnTo>
                      <a:pt x="79" y="501"/>
                    </a:lnTo>
                    <a:lnTo>
                      <a:pt x="70" y="468"/>
                    </a:lnTo>
                    <a:lnTo>
                      <a:pt x="60" y="431"/>
                    </a:lnTo>
                    <a:lnTo>
                      <a:pt x="48" y="394"/>
                    </a:lnTo>
                    <a:lnTo>
                      <a:pt x="40" y="363"/>
                    </a:lnTo>
                    <a:lnTo>
                      <a:pt x="33" y="341"/>
                    </a:lnTo>
                    <a:lnTo>
                      <a:pt x="31" y="333"/>
                    </a:lnTo>
                    <a:lnTo>
                      <a:pt x="28" y="330"/>
                    </a:lnTo>
                    <a:lnTo>
                      <a:pt x="20" y="321"/>
                    </a:lnTo>
                    <a:lnTo>
                      <a:pt x="9" y="311"/>
                    </a:lnTo>
                    <a:lnTo>
                      <a:pt x="0" y="302"/>
                    </a:lnTo>
                    <a:lnTo>
                      <a:pt x="1" y="279"/>
                    </a:lnTo>
                    <a:lnTo>
                      <a:pt x="3" y="243"/>
                    </a:lnTo>
                    <a:lnTo>
                      <a:pt x="6" y="209"/>
                    </a:lnTo>
                    <a:lnTo>
                      <a:pt x="7" y="186"/>
                    </a:lnTo>
                    <a:lnTo>
                      <a:pt x="15" y="178"/>
                    </a:lnTo>
                    <a:lnTo>
                      <a:pt x="29" y="165"/>
                    </a:lnTo>
                    <a:lnTo>
                      <a:pt x="46" y="150"/>
                    </a:lnTo>
                    <a:lnTo>
                      <a:pt x="65" y="133"/>
                    </a:lnTo>
                    <a:lnTo>
                      <a:pt x="82" y="117"/>
                    </a:lnTo>
                    <a:lnTo>
                      <a:pt x="97" y="103"/>
                    </a:lnTo>
                    <a:lnTo>
                      <a:pt x="108" y="92"/>
                    </a:lnTo>
                    <a:lnTo>
                      <a:pt x="112" y="89"/>
                    </a:lnTo>
                    <a:lnTo>
                      <a:pt x="115" y="87"/>
                    </a:lnTo>
                    <a:lnTo>
                      <a:pt x="116" y="84"/>
                    </a:lnTo>
                    <a:lnTo>
                      <a:pt x="120" y="78"/>
                    </a:lnTo>
                    <a:lnTo>
                      <a:pt x="126" y="67"/>
                    </a:lnTo>
                    <a:lnTo>
                      <a:pt x="131" y="53"/>
                    </a:lnTo>
                    <a:lnTo>
                      <a:pt x="138" y="39"/>
                    </a:lnTo>
                    <a:lnTo>
                      <a:pt x="145" y="26"/>
                    </a:lnTo>
                    <a:lnTo>
                      <a:pt x="152" y="12"/>
                    </a:lnTo>
                    <a:lnTo>
                      <a:pt x="158" y="0"/>
                    </a:lnTo>
                    <a:lnTo>
                      <a:pt x="167" y="4"/>
                    </a:lnTo>
                    <a:lnTo>
                      <a:pt x="177" y="8"/>
                    </a:lnTo>
                    <a:lnTo>
                      <a:pt x="187" y="13"/>
                    </a:lnTo>
                    <a:lnTo>
                      <a:pt x="197" y="16"/>
                    </a:lnTo>
                    <a:lnTo>
                      <a:pt x="206" y="21"/>
                    </a:lnTo>
                    <a:lnTo>
                      <a:pt x="217" y="26"/>
                    </a:lnTo>
                    <a:lnTo>
                      <a:pt x="226" y="30"/>
                    </a:lnTo>
                    <a:lnTo>
                      <a:pt x="234" y="34"/>
                    </a:lnTo>
                    <a:lnTo>
                      <a:pt x="230" y="48"/>
                    </a:lnTo>
                    <a:lnTo>
                      <a:pt x="226" y="63"/>
                    </a:lnTo>
                    <a:lnTo>
                      <a:pt x="222" y="73"/>
                    </a:lnTo>
                    <a:lnTo>
                      <a:pt x="221" y="78"/>
                    </a:lnTo>
                    <a:lnTo>
                      <a:pt x="226" y="96"/>
                    </a:lnTo>
                    <a:lnTo>
                      <a:pt x="235" y="137"/>
                    </a:lnTo>
                    <a:lnTo>
                      <a:pt x="244" y="179"/>
                    </a:lnTo>
                    <a:lnTo>
                      <a:pt x="249" y="197"/>
                    </a:lnTo>
                    <a:lnTo>
                      <a:pt x="250" y="209"/>
                    </a:lnTo>
                    <a:lnTo>
                      <a:pt x="252" y="235"/>
                    </a:lnTo>
                    <a:lnTo>
                      <a:pt x="255" y="264"/>
                    </a:lnTo>
                    <a:lnTo>
                      <a:pt x="257" y="288"/>
                    </a:lnTo>
                    <a:lnTo>
                      <a:pt x="252" y="294"/>
                    </a:lnTo>
                    <a:lnTo>
                      <a:pt x="247" y="303"/>
                    </a:lnTo>
                    <a:lnTo>
                      <a:pt x="240" y="315"/>
                    </a:lnTo>
                    <a:lnTo>
                      <a:pt x="233" y="326"/>
                    </a:lnTo>
                    <a:lnTo>
                      <a:pt x="226" y="337"/>
                    </a:lnTo>
                    <a:lnTo>
                      <a:pt x="220" y="346"/>
                    </a:lnTo>
                    <a:lnTo>
                      <a:pt x="215" y="353"/>
                    </a:lnTo>
                    <a:lnTo>
                      <a:pt x="214" y="355"/>
                    </a:lnTo>
                    <a:close/>
                  </a:path>
                </a:pathLst>
              </a:custGeom>
              <a:grpFill/>
              <a:ln w="12700">
                <a:noFill/>
                <a:round/>
                <a:headEnd/>
                <a:tailEnd/>
              </a:ln>
            </p:spPr>
            <p:txBody>
              <a:bodyPr/>
              <a:lstStyle/>
              <a:p>
                <a:pPr>
                  <a:defRPr/>
                </a:pPr>
                <a:endParaRPr lang="en-US"/>
              </a:p>
            </p:txBody>
          </p:sp>
        </p:grpSp>
        <p:sp>
          <p:nvSpPr>
            <p:cNvPr id="660" name="Rectangle 659"/>
            <p:cNvSpPr/>
            <p:nvPr/>
          </p:nvSpPr>
          <p:spPr>
            <a:xfrm>
              <a:off x="485999" y="3376550"/>
              <a:ext cx="1332000" cy="144000"/>
            </a:xfrm>
            <a:prstGeom prst="rect">
              <a:avLst/>
            </a:prstGeom>
            <a:solidFill>
              <a:schemeClr val="bg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b="1" dirty="0">
                  <a:solidFill>
                    <a:schemeClr val="tx1"/>
                  </a:solidFill>
                </a:rPr>
                <a:t>France</a:t>
              </a:r>
            </a:p>
          </p:txBody>
        </p:sp>
      </p:grpSp>
      <p:sp>
        <p:nvSpPr>
          <p:cNvPr id="2" name="TextBox 1"/>
          <p:cNvSpPr txBox="1"/>
          <p:nvPr/>
        </p:nvSpPr>
        <p:spPr>
          <a:xfrm>
            <a:off x="1722037" y="2141167"/>
            <a:ext cx="668804" cy="153888"/>
          </a:xfrm>
          <a:prstGeom prst="rect">
            <a:avLst/>
          </a:prstGeom>
          <a:noFill/>
        </p:spPr>
        <p:txBody>
          <a:bodyPr wrap="square" lIns="0" tIns="0" rIns="0" bIns="0" rtlCol="0">
            <a:spAutoFit/>
          </a:bodyPr>
          <a:lstStyle/>
          <a:p>
            <a:pPr>
              <a:spcBef>
                <a:spcPts val="600"/>
              </a:spcBef>
              <a:buSzPct val="100000"/>
            </a:pPr>
            <a:r>
              <a:rPr lang="fr-FR" sz="1000" dirty="0">
                <a:solidFill>
                  <a:srgbClr val="313131"/>
                </a:solidFill>
              </a:rPr>
              <a:t>Q1 2018</a:t>
            </a:r>
          </a:p>
        </p:txBody>
      </p:sp>
      <p:sp>
        <p:nvSpPr>
          <p:cNvPr id="404" name="TextBox 403"/>
          <p:cNvSpPr txBox="1"/>
          <p:nvPr/>
        </p:nvSpPr>
        <p:spPr>
          <a:xfrm>
            <a:off x="3922133" y="2143154"/>
            <a:ext cx="668804" cy="153888"/>
          </a:xfrm>
          <a:prstGeom prst="rect">
            <a:avLst/>
          </a:prstGeom>
          <a:noFill/>
        </p:spPr>
        <p:txBody>
          <a:bodyPr wrap="square" lIns="0" tIns="0" rIns="0" bIns="0" rtlCol="0">
            <a:spAutoFit/>
          </a:bodyPr>
          <a:lstStyle/>
          <a:p>
            <a:pPr>
              <a:spcBef>
                <a:spcPts val="600"/>
              </a:spcBef>
              <a:buSzPct val="100000"/>
            </a:pPr>
            <a:r>
              <a:rPr lang="fr-FR" sz="1000" dirty="0">
                <a:solidFill>
                  <a:srgbClr val="313131"/>
                </a:solidFill>
              </a:rPr>
              <a:t>Q1 2018</a:t>
            </a:r>
          </a:p>
        </p:txBody>
      </p:sp>
      <p:sp>
        <p:nvSpPr>
          <p:cNvPr id="405" name="TextBox 404"/>
          <p:cNvSpPr txBox="1"/>
          <p:nvPr/>
        </p:nvSpPr>
        <p:spPr>
          <a:xfrm>
            <a:off x="6111430" y="2162835"/>
            <a:ext cx="668804" cy="153888"/>
          </a:xfrm>
          <a:prstGeom prst="rect">
            <a:avLst/>
          </a:prstGeom>
          <a:noFill/>
        </p:spPr>
        <p:txBody>
          <a:bodyPr wrap="square" lIns="0" tIns="0" rIns="0" bIns="0" rtlCol="0">
            <a:spAutoFit/>
          </a:bodyPr>
          <a:lstStyle/>
          <a:p>
            <a:pPr>
              <a:spcBef>
                <a:spcPts val="600"/>
              </a:spcBef>
              <a:buSzPct val="100000"/>
            </a:pPr>
            <a:r>
              <a:rPr lang="fr-FR" sz="1000" dirty="0">
                <a:solidFill>
                  <a:srgbClr val="313131"/>
                </a:solidFill>
              </a:rPr>
              <a:t>Q1 2018</a:t>
            </a:r>
          </a:p>
        </p:txBody>
      </p:sp>
      <p:sp>
        <p:nvSpPr>
          <p:cNvPr id="406" name="TextBox 405"/>
          <p:cNvSpPr txBox="1"/>
          <p:nvPr/>
        </p:nvSpPr>
        <p:spPr>
          <a:xfrm>
            <a:off x="2482283" y="2145202"/>
            <a:ext cx="668804" cy="153888"/>
          </a:xfrm>
          <a:prstGeom prst="rect">
            <a:avLst/>
          </a:prstGeom>
          <a:noFill/>
        </p:spPr>
        <p:txBody>
          <a:bodyPr wrap="square" lIns="0" tIns="0" rIns="0" bIns="0" rtlCol="0">
            <a:spAutoFit/>
          </a:bodyPr>
          <a:lstStyle/>
          <a:p>
            <a:pPr>
              <a:spcBef>
                <a:spcPts val="600"/>
              </a:spcBef>
              <a:buSzPct val="100000"/>
            </a:pPr>
            <a:r>
              <a:rPr lang="fr-FR" sz="1000" dirty="0">
                <a:solidFill>
                  <a:srgbClr val="313131"/>
                </a:solidFill>
              </a:rPr>
              <a:t>Q3 2017</a:t>
            </a:r>
          </a:p>
        </p:txBody>
      </p:sp>
      <p:sp>
        <p:nvSpPr>
          <p:cNvPr id="409" name="TextBox 408"/>
          <p:cNvSpPr txBox="1"/>
          <p:nvPr/>
        </p:nvSpPr>
        <p:spPr>
          <a:xfrm>
            <a:off x="4710203" y="2128662"/>
            <a:ext cx="668804" cy="153888"/>
          </a:xfrm>
          <a:prstGeom prst="rect">
            <a:avLst/>
          </a:prstGeom>
          <a:noFill/>
        </p:spPr>
        <p:txBody>
          <a:bodyPr wrap="square" lIns="0" tIns="0" rIns="0" bIns="0" rtlCol="0">
            <a:spAutoFit/>
          </a:bodyPr>
          <a:lstStyle/>
          <a:p>
            <a:pPr>
              <a:spcBef>
                <a:spcPts val="600"/>
              </a:spcBef>
              <a:buSzPct val="100000"/>
            </a:pPr>
            <a:r>
              <a:rPr lang="fr-FR" sz="1000" dirty="0">
                <a:solidFill>
                  <a:srgbClr val="313131"/>
                </a:solidFill>
              </a:rPr>
              <a:t>Q3 2017</a:t>
            </a:r>
          </a:p>
        </p:txBody>
      </p:sp>
      <p:sp>
        <p:nvSpPr>
          <p:cNvPr id="410" name="TextBox 409"/>
          <p:cNvSpPr txBox="1"/>
          <p:nvPr/>
        </p:nvSpPr>
        <p:spPr>
          <a:xfrm>
            <a:off x="6915226" y="2165133"/>
            <a:ext cx="668804" cy="153888"/>
          </a:xfrm>
          <a:prstGeom prst="rect">
            <a:avLst/>
          </a:prstGeom>
          <a:noFill/>
        </p:spPr>
        <p:txBody>
          <a:bodyPr wrap="square" lIns="0" tIns="0" rIns="0" bIns="0" rtlCol="0">
            <a:spAutoFit/>
          </a:bodyPr>
          <a:lstStyle/>
          <a:p>
            <a:pPr>
              <a:spcBef>
                <a:spcPts val="600"/>
              </a:spcBef>
              <a:buSzPct val="100000"/>
            </a:pPr>
            <a:r>
              <a:rPr lang="fr-FR" sz="1000" dirty="0">
                <a:solidFill>
                  <a:srgbClr val="313131"/>
                </a:solidFill>
              </a:rPr>
              <a:t>Q3 2017</a:t>
            </a:r>
          </a:p>
        </p:txBody>
      </p:sp>
    </p:spTree>
    <p:extLst>
      <p:ext uri="{BB962C8B-B14F-4D97-AF65-F5344CB8AC3E}">
        <p14:creationId xmlns:p14="http://schemas.microsoft.com/office/powerpoint/2010/main" val="60271693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390363" y="3173571"/>
            <a:ext cx="2851150" cy="2290156"/>
            <a:chOff x="376238" y="2901937"/>
            <a:chExt cx="8391526" cy="2290156"/>
          </a:xfrm>
        </p:grpSpPr>
        <p:cxnSp>
          <p:nvCxnSpPr>
            <p:cNvPr id="39" name="Straight Connector 38"/>
            <p:cNvCxnSpPr/>
            <p:nvPr/>
          </p:nvCxnSpPr>
          <p:spPr>
            <a:xfrm flipH="1">
              <a:off x="376238" y="290193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76238" y="347447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6238" y="404701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76238" y="461955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6238" y="519209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fr-FR"/>
              <a:t>La politique salariale</a:t>
            </a:r>
            <a:endParaRPr lang="fr-FR" dirty="0"/>
          </a:p>
        </p:txBody>
      </p:sp>
      <p:sp>
        <p:nvSpPr>
          <p:cNvPr id="15" name="Text Placeholder 14"/>
          <p:cNvSpPr>
            <a:spLocks noGrp="1"/>
          </p:cNvSpPr>
          <p:nvPr>
            <p:ph type="body" sz="quarter" idx="13"/>
          </p:nvPr>
        </p:nvSpPr>
        <p:spPr/>
        <p:txBody>
          <a:bodyPr/>
          <a:lstStyle/>
          <a:p>
            <a:r>
              <a:rPr lang="fr-FR" sz="1400" dirty="0">
                <a:solidFill>
                  <a:schemeClr val="accent6">
                    <a:lumMod val="75000"/>
                  </a:schemeClr>
                </a:solidFill>
              </a:rPr>
              <a:t>Des hausses prévues dans la politique salariale, en privilégiant une hausse limitée plutôt que ciblée. Des actions en faveur de compléments de retraite avancent un peu, à l’inverse d’initiatives en faveur de l’épargne salariale et de la formation.</a:t>
            </a:r>
          </a:p>
        </p:txBody>
      </p:sp>
      <p:sp>
        <p:nvSpPr>
          <p:cNvPr id="8" name="Text Placeholder 7"/>
          <p:cNvSpPr>
            <a:spLocks noGrp="1"/>
          </p:cNvSpPr>
          <p:nvPr>
            <p:ph type="body" sz="quarter" idx="4294967295"/>
          </p:nvPr>
        </p:nvSpPr>
        <p:spPr>
          <a:xfrm>
            <a:off x="472439" y="1673967"/>
            <a:ext cx="8295323" cy="232278"/>
          </a:xfrm>
        </p:spPr>
        <p:txBody>
          <a:bodyPr/>
          <a:lstStyle/>
          <a:p>
            <a:r>
              <a:rPr lang="fr-FR" dirty="0"/>
              <a:t>Actions privilégiées au regard de la politique salariale</a:t>
            </a:r>
          </a:p>
        </p:txBody>
      </p:sp>
      <p:graphicFrame>
        <p:nvGraphicFramePr>
          <p:cNvPr id="53" name="Chart 52"/>
          <p:cNvGraphicFramePr/>
          <p:nvPr>
            <p:extLst>
              <p:ext uri="{D42A27DB-BD31-4B8C-83A1-F6EECF244321}">
                <p14:modId xmlns:p14="http://schemas.microsoft.com/office/powerpoint/2010/main" val="1424081406"/>
              </p:ext>
            </p:extLst>
          </p:nvPr>
        </p:nvGraphicFramePr>
        <p:xfrm>
          <a:off x="460382" y="2496634"/>
          <a:ext cx="2870387" cy="3160816"/>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3634913" y="2634726"/>
            <a:ext cx="1874174" cy="2788562"/>
            <a:chOff x="3285049" y="2363092"/>
            <a:chExt cx="1874174" cy="2788562"/>
          </a:xfrm>
        </p:grpSpPr>
        <p:sp>
          <p:nvSpPr>
            <p:cNvPr id="54" name="Rectangle 53"/>
            <p:cNvSpPr/>
            <p:nvPr/>
          </p:nvSpPr>
          <p:spPr>
            <a:xfrm>
              <a:off x="3285049" y="4647654"/>
              <a:ext cx="1874174"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Des actions en faveur de compléments de retraite</a:t>
              </a:r>
            </a:p>
          </p:txBody>
        </p:sp>
        <p:sp>
          <p:nvSpPr>
            <p:cNvPr id="55" name="Rectangle 54"/>
            <p:cNvSpPr/>
            <p:nvPr/>
          </p:nvSpPr>
          <p:spPr>
            <a:xfrm>
              <a:off x="3285049" y="2934233"/>
              <a:ext cx="1874174"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Une hausse ciblée</a:t>
              </a:r>
            </a:p>
          </p:txBody>
        </p:sp>
        <p:sp>
          <p:nvSpPr>
            <p:cNvPr id="56" name="Rectangle 55"/>
            <p:cNvSpPr/>
            <p:nvPr/>
          </p:nvSpPr>
          <p:spPr>
            <a:xfrm>
              <a:off x="3285049" y="3505373"/>
              <a:ext cx="1874174"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Des initiatives en faveur de l’épargne salariale</a:t>
              </a:r>
            </a:p>
          </p:txBody>
        </p:sp>
        <p:sp>
          <p:nvSpPr>
            <p:cNvPr id="57" name="Rectangle 56"/>
            <p:cNvSpPr/>
            <p:nvPr/>
          </p:nvSpPr>
          <p:spPr>
            <a:xfrm>
              <a:off x="3285049" y="4076513"/>
              <a:ext cx="1874174"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Des actions compensatoires de formation</a:t>
              </a:r>
            </a:p>
          </p:txBody>
        </p:sp>
        <p:sp>
          <p:nvSpPr>
            <p:cNvPr id="58" name="Rectangle 57"/>
            <p:cNvSpPr/>
            <p:nvPr/>
          </p:nvSpPr>
          <p:spPr>
            <a:xfrm>
              <a:off x="3285049" y="2363092"/>
              <a:ext cx="1874174" cy="504000"/>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rPr>
                <a:t>Une hausse limitée</a:t>
              </a:r>
            </a:p>
          </p:txBody>
        </p:sp>
      </p:grpSp>
      <p:grpSp>
        <p:nvGrpSpPr>
          <p:cNvPr id="30" name="Group 29"/>
          <p:cNvGrpSpPr/>
          <p:nvPr/>
        </p:nvGrpSpPr>
        <p:grpSpPr>
          <a:xfrm>
            <a:off x="5896850" y="3138726"/>
            <a:ext cx="2851150" cy="2325001"/>
            <a:chOff x="376238" y="2901937"/>
            <a:chExt cx="8391526" cy="2290156"/>
          </a:xfrm>
        </p:grpSpPr>
        <p:cxnSp>
          <p:nvCxnSpPr>
            <p:cNvPr id="31" name="Straight Connector 30"/>
            <p:cNvCxnSpPr/>
            <p:nvPr/>
          </p:nvCxnSpPr>
          <p:spPr>
            <a:xfrm flipH="1">
              <a:off x="376238" y="290193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6238" y="347447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6238" y="404701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76238" y="4619551"/>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76238" y="519209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37" name="Chart 9"/>
          <p:cNvGraphicFramePr/>
          <p:nvPr>
            <p:extLst>
              <p:ext uri="{D42A27DB-BD31-4B8C-83A1-F6EECF244321}">
                <p14:modId xmlns:p14="http://schemas.microsoft.com/office/powerpoint/2010/main" val="3673262455"/>
              </p:ext>
            </p:extLst>
          </p:nvPr>
        </p:nvGraphicFramePr>
        <p:xfrm>
          <a:off x="5824728" y="2477694"/>
          <a:ext cx="2943035" cy="2986033"/>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à coins arrondis 43"/>
          <p:cNvSpPr/>
          <p:nvPr/>
        </p:nvSpPr>
        <p:spPr>
          <a:xfrm>
            <a:off x="5807931" y="2075184"/>
            <a:ext cx="2410219" cy="20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Distribution par taille d’entreprise</a:t>
            </a:r>
            <a:endParaRPr lang="fr-FR" sz="900" dirty="0">
              <a:solidFill>
                <a:schemeClr val="tx1"/>
              </a:solidFill>
            </a:endParaRPr>
          </a:p>
        </p:txBody>
      </p:sp>
      <p:sp>
        <p:nvSpPr>
          <p:cNvPr id="45" name="Rectangle à coins arrondis 43"/>
          <p:cNvSpPr/>
          <p:nvPr/>
        </p:nvSpPr>
        <p:spPr>
          <a:xfrm>
            <a:off x="376236" y="2075184"/>
            <a:ext cx="2702424" cy="20127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Evolution entre Q1 2018 et Q3 2017</a:t>
            </a:r>
          </a:p>
        </p:txBody>
      </p:sp>
      <p:sp>
        <p:nvSpPr>
          <p:cNvPr id="17" name="Date Placeholder 16"/>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18" name="Footer Placeholder 17"/>
          <p:cNvSpPr>
            <a:spLocks noGrp="1"/>
          </p:cNvSpPr>
          <p:nvPr>
            <p:ph type="ftr" sz="quarter" idx="3"/>
          </p:nvPr>
        </p:nvSpPr>
        <p:spPr/>
        <p:txBody>
          <a:bodyPr/>
          <a:lstStyle/>
          <a:p>
            <a:pPr>
              <a:spcBef>
                <a:spcPts val="600"/>
              </a:spcBef>
              <a:buSzPct val="100000"/>
              <a:buFont typeface="Arial"/>
              <a:buNone/>
            </a:pPr>
            <a:r>
              <a:rPr lang="fr-FR"/>
              <a:t>© 2018 Deloitte SAS </a:t>
            </a:r>
            <a:endParaRPr lang="fr-FR" dirty="0"/>
          </a:p>
        </p:txBody>
      </p:sp>
      <p:sp>
        <p:nvSpPr>
          <p:cNvPr id="19" name="Slide Number Placeholder 18"/>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31</a:t>
            </a:fld>
            <a:endParaRPr lang="fr-FR"/>
          </a:p>
        </p:txBody>
      </p:sp>
      <p:grpSp>
        <p:nvGrpSpPr>
          <p:cNvPr id="46" name="Group 45"/>
          <p:cNvGrpSpPr/>
          <p:nvPr/>
        </p:nvGrpSpPr>
        <p:grpSpPr>
          <a:xfrm>
            <a:off x="5923623" y="5673119"/>
            <a:ext cx="2159794" cy="254543"/>
            <a:chOff x="5923623" y="3852587"/>
            <a:chExt cx="2159794" cy="254543"/>
          </a:xfrm>
        </p:grpSpPr>
        <p:grpSp>
          <p:nvGrpSpPr>
            <p:cNvPr id="47" name="Group 46"/>
            <p:cNvGrpSpPr/>
            <p:nvPr/>
          </p:nvGrpSpPr>
          <p:grpSpPr>
            <a:xfrm>
              <a:off x="5923623" y="3852587"/>
              <a:ext cx="867174" cy="107722"/>
              <a:chOff x="1137444" y="2983706"/>
              <a:chExt cx="867174" cy="107722"/>
            </a:xfrm>
          </p:grpSpPr>
          <p:sp>
            <p:nvSpPr>
              <p:cNvPr id="60" name="TextBox 59"/>
              <p:cNvSpPr txBox="1"/>
              <p:nvPr/>
            </p:nvSpPr>
            <p:spPr>
              <a:xfrm>
                <a:off x="1246320" y="2983706"/>
                <a:ext cx="758298"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Moins de 100M€</a:t>
                </a:r>
              </a:p>
            </p:txBody>
          </p:sp>
          <p:sp>
            <p:nvSpPr>
              <p:cNvPr id="61" name="Rectangle 60"/>
              <p:cNvSpPr/>
              <p:nvPr/>
            </p:nvSpPr>
            <p:spPr bwMode="gray">
              <a:xfrm>
                <a:off x="1137444" y="3005817"/>
                <a:ext cx="63500" cy="63500"/>
              </a:xfrm>
              <a:prstGeom prst="rect">
                <a:avLst/>
              </a:prstGeom>
              <a:solidFill>
                <a:srgbClr val="53565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48" name="Group 47"/>
            <p:cNvGrpSpPr/>
            <p:nvPr/>
          </p:nvGrpSpPr>
          <p:grpSpPr>
            <a:xfrm>
              <a:off x="7063449" y="3852587"/>
              <a:ext cx="1019968" cy="107722"/>
              <a:chOff x="2117726" y="2983706"/>
              <a:chExt cx="1019968" cy="107722"/>
            </a:xfrm>
          </p:grpSpPr>
          <p:sp>
            <p:nvSpPr>
              <p:cNvPr id="52" name="TextBox 51"/>
              <p:cNvSpPr txBox="1"/>
              <p:nvPr/>
            </p:nvSpPr>
            <p:spPr>
              <a:xfrm>
                <a:off x="2218531" y="2983706"/>
                <a:ext cx="919163"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Entre 100 et 999M€</a:t>
                </a:r>
              </a:p>
            </p:txBody>
          </p:sp>
          <p:sp>
            <p:nvSpPr>
              <p:cNvPr id="59" name="Rectangle 58"/>
              <p:cNvSpPr/>
              <p:nvPr/>
            </p:nvSpPr>
            <p:spPr bwMode="gray">
              <a:xfrm>
                <a:off x="2117726" y="3005817"/>
                <a:ext cx="63500" cy="6350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nvGrpSpPr>
            <p:cNvPr id="49" name="Group 48"/>
            <p:cNvGrpSpPr/>
            <p:nvPr/>
          </p:nvGrpSpPr>
          <p:grpSpPr>
            <a:xfrm>
              <a:off x="5923623" y="3999408"/>
              <a:ext cx="1139825" cy="107722"/>
              <a:chOff x="3222624" y="2983706"/>
              <a:chExt cx="1139825" cy="107722"/>
            </a:xfrm>
          </p:grpSpPr>
          <p:sp>
            <p:nvSpPr>
              <p:cNvPr id="50" name="TextBox 49"/>
              <p:cNvSpPr txBox="1"/>
              <p:nvPr/>
            </p:nvSpPr>
            <p:spPr>
              <a:xfrm>
                <a:off x="3331500" y="2983706"/>
                <a:ext cx="1030949" cy="107722"/>
              </a:xfrm>
              <a:prstGeom prst="rect">
                <a:avLst/>
              </a:prstGeom>
              <a:noFill/>
            </p:spPr>
            <p:txBody>
              <a:bodyPr wrap="square" lIns="0" tIns="0" rIns="0" bIns="0" rtlCol="0">
                <a:spAutoFit/>
              </a:bodyPr>
              <a:lstStyle/>
              <a:p>
                <a:pPr>
                  <a:spcBef>
                    <a:spcPts val="600"/>
                  </a:spcBef>
                  <a:buSzPct val="100000"/>
                </a:pPr>
                <a:r>
                  <a:rPr lang="fr-FR" sz="700" dirty="0">
                    <a:solidFill>
                      <a:srgbClr val="313131"/>
                    </a:solidFill>
                  </a:rPr>
                  <a:t>Plus de 1Md€</a:t>
                </a:r>
              </a:p>
            </p:txBody>
          </p:sp>
          <p:sp>
            <p:nvSpPr>
              <p:cNvPr id="51" name="Rectangle 50"/>
              <p:cNvSpPr/>
              <p:nvPr/>
            </p:nvSpPr>
            <p:spPr bwMode="gray">
              <a:xfrm>
                <a:off x="3222624" y="3005817"/>
                <a:ext cx="63500" cy="63500"/>
              </a:xfrm>
              <a:prstGeom prst="rect">
                <a:avLst/>
              </a:prstGeom>
              <a:solidFill>
                <a:schemeClr val="tx2">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grpSp>
      </p:grpSp>
    </p:spTree>
    <p:extLst>
      <p:ext uri="{BB962C8B-B14F-4D97-AF65-F5344CB8AC3E}">
        <p14:creationId xmlns:p14="http://schemas.microsoft.com/office/powerpoint/2010/main" val="426214225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Annexes</a:t>
            </a:r>
          </a:p>
        </p:txBody>
      </p:sp>
      <p:sp>
        <p:nvSpPr>
          <p:cNvPr id="8" name="Date Placeholder 7"/>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9" name="Footer Placeholder 8"/>
          <p:cNvSpPr>
            <a:spLocks noGrp="1"/>
          </p:cNvSpPr>
          <p:nvPr>
            <p:ph type="ftr" sz="quarter" idx="3"/>
          </p:nvPr>
        </p:nvSpPr>
        <p:spPr/>
        <p:txBody>
          <a:bodyPr/>
          <a:lstStyle/>
          <a:p>
            <a:pPr>
              <a:spcBef>
                <a:spcPts val="600"/>
              </a:spcBef>
              <a:buSzPct val="100000"/>
              <a:buFont typeface="Arial"/>
              <a:buNone/>
            </a:pPr>
            <a:r>
              <a:rPr lang="fr-FR"/>
              <a:t>© 2018 Deloitte SAS </a:t>
            </a:r>
          </a:p>
        </p:txBody>
      </p:sp>
      <p:sp>
        <p:nvSpPr>
          <p:cNvPr id="10" name="Slide Number Placeholder 9"/>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32</a:t>
            </a:fld>
            <a:endParaRPr lang="fr-FR"/>
          </a:p>
        </p:txBody>
      </p:sp>
    </p:spTree>
    <p:extLst>
      <p:ext uri="{BB962C8B-B14F-4D97-AF65-F5344CB8AC3E}">
        <p14:creationId xmlns:p14="http://schemas.microsoft.com/office/powerpoint/2010/main" val="262431696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a:t>Profil de l’échantillon (Suite)</a:t>
            </a:r>
            <a:endParaRPr lang="fr-FR" dirty="0"/>
          </a:p>
        </p:txBody>
      </p:sp>
      <p:sp>
        <p:nvSpPr>
          <p:cNvPr id="65" name="Footer Placeholder 64"/>
          <p:cNvSpPr>
            <a:spLocks noGrp="1"/>
          </p:cNvSpPr>
          <p:nvPr>
            <p:ph type="ftr" sz="quarter" idx="3"/>
          </p:nvPr>
        </p:nvSpPr>
        <p:spPr/>
        <p:txBody>
          <a:bodyPr/>
          <a:lstStyle/>
          <a:p>
            <a:r>
              <a:rPr lang="fr-FR"/>
              <a:t>© 2018 Deloitte SAS </a:t>
            </a:r>
            <a:endParaRPr lang="fr-FR" dirty="0"/>
          </a:p>
        </p:txBody>
      </p:sp>
      <p:sp>
        <p:nvSpPr>
          <p:cNvPr id="66" name="Slide Number Placeholder 65"/>
          <p:cNvSpPr>
            <a:spLocks noGrp="1"/>
          </p:cNvSpPr>
          <p:nvPr>
            <p:ph type="sldNum" sz="quarter" idx="4"/>
          </p:nvPr>
        </p:nvSpPr>
        <p:spPr/>
        <p:txBody>
          <a:bodyPr/>
          <a:lstStyle/>
          <a:p>
            <a:fld id="{4654C24A-AA93-4318-A7E9-AF587A936244}" type="slidenum">
              <a:rPr lang="fr-FR" smtClean="0"/>
              <a:pPr/>
              <a:t>33</a:t>
            </a:fld>
            <a:endParaRPr lang="fr-FR"/>
          </a:p>
        </p:txBody>
      </p:sp>
      <p:sp>
        <p:nvSpPr>
          <p:cNvPr id="64" name="Date Placeholder 63"/>
          <p:cNvSpPr>
            <a:spLocks noGrp="1"/>
          </p:cNvSpPr>
          <p:nvPr>
            <p:ph type="dt" sz="half" idx="2"/>
          </p:nvPr>
        </p:nvSpPr>
        <p:spPr/>
        <p:txBody>
          <a:bodyPr/>
          <a:lstStyle/>
          <a:p>
            <a:r>
              <a:rPr lang="fr-FR"/>
              <a:t>Base de l'analyse : 48 réponses</a:t>
            </a:r>
            <a:endParaRPr lang="fr-FR" dirty="0"/>
          </a:p>
        </p:txBody>
      </p:sp>
      <p:sp>
        <p:nvSpPr>
          <p:cNvPr id="59" name="Text Placeholder 58"/>
          <p:cNvSpPr>
            <a:spLocks noGrp="1"/>
          </p:cNvSpPr>
          <p:nvPr>
            <p:ph type="body" sz="quarter" idx="13"/>
          </p:nvPr>
        </p:nvSpPr>
        <p:spPr/>
        <p:txBody>
          <a:bodyPr/>
          <a:lstStyle/>
          <a:p>
            <a:endParaRPr lang="fr-FR" dirty="0"/>
          </a:p>
        </p:txBody>
      </p:sp>
      <p:sp>
        <p:nvSpPr>
          <p:cNvPr id="25" name="Text Placeholder 24"/>
          <p:cNvSpPr>
            <a:spLocks noGrp="1"/>
          </p:cNvSpPr>
          <p:nvPr>
            <p:ph type="body" sz="quarter" idx="18"/>
          </p:nvPr>
        </p:nvSpPr>
        <p:spPr>
          <a:xfrm>
            <a:off x="465667" y="1591884"/>
            <a:ext cx="4015846" cy="314361"/>
          </a:xfrm>
        </p:spPr>
        <p:txBody>
          <a:bodyPr>
            <a:noAutofit/>
          </a:bodyPr>
          <a:lstStyle/>
          <a:p>
            <a:r>
              <a:rPr lang="fr-FR" dirty="0"/>
              <a:t>Directeur Financier du groupe/maison mère ou d'une division/business unit </a:t>
            </a:r>
          </a:p>
        </p:txBody>
      </p:sp>
      <p:sp>
        <p:nvSpPr>
          <p:cNvPr id="35" name="Text Placeholder 34"/>
          <p:cNvSpPr>
            <a:spLocks noGrp="1"/>
          </p:cNvSpPr>
          <p:nvPr>
            <p:ph type="body" sz="quarter" idx="27"/>
          </p:nvPr>
        </p:nvSpPr>
        <p:spPr/>
        <p:txBody>
          <a:bodyPr/>
          <a:lstStyle/>
          <a:p>
            <a:r>
              <a:rPr lang="fr-FR" dirty="0"/>
              <a:t>Part du chiffre d’affaires hors France</a:t>
            </a:r>
          </a:p>
        </p:txBody>
      </p:sp>
      <p:sp>
        <p:nvSpPr>
          <p:cNvPr id="34" name="Text Placeholder 33"/>
          <p:cNvSpPr>
            <a:spLocks noGrp="1"/>
          </p:cNvSpPr>
          <p:nvPr>
            <p:ph type="body" sz="quarter" idx="19"/>
          </p:nvPr>
        </p:nvSpPr>
        <p:spPr/>
        <p:txBody>
          <a:bodyPr/>
          <a:lstStyle/>
          <a:p>
            <a:r>
              <a:rPr lang="fr-FR" dirty="0"/>
              <a:t>Nombre de salariés de l’entreprise</a:t>
            </a:r>
          </a:p>
        </p:txBody>
      </p:sp>
      <p:sp>
        <p:nvSpPr>
          <p:cNvPr id="13" name="Text Placeholder 12"/>
          <p:cNvSpPr>
            <a:spLocks noGrp="1"/>
          </p:cNvSpPr>
          <p:nvPr>
            <p:ph type="body" sz="quarter" idx="25"/>
          </p:nvPr>
        </p:nvSpPr>
        <p:spPr/>
        <p:txBody>
          <a:bodyPr/>
          <a:lstStyle/>
          <a:p>
            <a:r>
              <a:rPr lang="fr-FR" dirty="0"/>
              <a:t>Type d’entreprise</a:t>
            </a:r>
          </a:p>
        </p:txBody>
      </p:sp>
      <p:graphicFrame>
        <p:nvGraphicFramePr>
          <p:cNvPr id="10" name="Chart 9"/>
          <p:cNvGraphicFramePr/>
          <p:nvPr>
            <p:extLst>
              <p:ext uri="{D42A27DB-BD31-4B8C-83A1-F6EECF244321}">
                <p14:modId xmlns:p14="http://schemas.microsoft.com/office/powerpoint/2010/main" val="3791165605"/>
              </p:ext>
            </p:extLst>
          </p:nvPr>
        </p:nvGraphicFramePr>
        <p:xfrm>
          <a:off x="605757" y="2103423"/>
          <a:ext cx="3272727" cy="1785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333927855"/>
              </p:ext>
            </p:extLst>
          </p:nvPr>
        </p:nvGraphicFramePr>
        <p:xfrm>
          <a:off x="4751388" y="2183868"/>
          <a:ext cx="3785395" cy="17851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825560667"/>
              </p:ext>
            </p:extLst>
          </p:nvPr>
        </p:nvGraphicFramePr>
        <p:xfrm>
          <a:off x="441166" y="4596626"/>
          <a:ext cx="3437318" cy="17218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p:nvPr>
            <p:extLst>
              <p:ext uri="{D42A27DB-BD31-4B8C-83A1-F6EECF244321}">
                <p14:modId xmlns:p14="http://schemas.microsoft.com/office/powerpoint/2010/main" val="3829656632"/>
              </p:ext>
            </p:extLst>
          </p:nvPr>
        </p:nvGraphicFramePr>
        <p:xfrm>
          <a:off x="4751388" y="4596626"/>
          <a:ext cx="3833812" cy="1721865"/>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4562119" y="6244068"/>
            <a:ext cx="4436401" cy="184666"/>
          </a:xfrm>
          <a:prstGeom prst="rect">
            <a:avLst/>
          </a:prstGeom>
          <a:noFill/>
        </p:spPr>
        <p:txBody>
          <a:bodyPr wrap="square" lIns="0" tIns="0" rIns="0" bIns="0" rtlCol="0">
            <a:spAutoFit/>
          </a:bodyPr>
          <a:lstStyle/>
          <a:p>
            <a:pPr>
              <a:spcBef>
                <a:spcPts val="600"/>
              </a:spcBef>
              <a:buSzPct val="100000"/>
            </a:pPr>
            <a:r>
              <a:rPr lang="fr-FR" sz="1200" dirty="0"/>
              <a:t>*</a:t>
            </a:r>
            <a:r>
              <a:rPr lang="fr-FR" sz="800" dirty="0"/>
              <a:t>entreprises détenues par des holdings, des groupes industriels ou par une personne</a:t>
            </a:r>
            <a:endParaRPr lang="fr-FR" sz="800" dirty="0">
              <a:solidFill>
                <a:srgbClr val="313131"/>
              </a:solidFill>
            </a:endParaRPr>
          </a:p>
        </p:txBody>
      </p:sp>
    </p:spTree>
    <p:extLst>
      <p:ext uri="{BB962C8B-B14F-4D97-AF65-F5344CB8AC3E}">
        <p14:creationId xmlns:p14="http://schemas.microsoft.com/office/powerpoint/2010/main" val="42060161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Chart 9"/>
          <p:cNvGraphicFramePr/>
          <p:nvPr>
            <p:extLst>
              <p:ext uri="{D42A27DB-BD31-4B8C-83A1-F6EECF244321}">
                <p14:modId xmlns:p14="http://schemas.microsoft.com/office/powerpoint/2010/main" val="1137855626"/>
              </p:ext>
            </p:extLst>
          </p:nvPr>
        </p:nvGraphicFramePr>
        <p:xfrm>
          <a:off x="5913521" y="2092107"/>
          <a:ext cx="2843212" cy="457819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fr-FR" dirty="0"/>
              <a:t>Europe &amp; Prise de décision : point de vue des CFO</a:t>
            </a:r>
          </a:p>
        </p:txBody>
      </p:sp>
      <p:sp>
        <p:nvSpPr>
          <p:cNvPr id="97" name="Slide Number Placeholder 96"/>
          <p:cNvSpPr>
            <a:spLocks noGrp="1"/>
          </p:cNvSpPr>
          <p:nvPr>
            <p:ph type="sldNum" sz="quarter" idx="4"/>
          </p:nvPr>
        </p:nvSpPr>
        <p:spPr/>
        <p:txBody>
          <a:bodyPr/>
          <a:lstStyle/>
          <a:p>
            <a:fld id="{4654C24A-AA93-4318-A7E9-AF587A936244}" type="slidenum">
              <a:rPr lang="fr-FR" smtClean="0"/>
              <a:pPr/>
              <a:t>34</a:t>
            </a:fld>
            <a:endParaRPr lang="fr-FR"/>
          </a:p>
        </p:txBody>
      </p:sp>
      <p:sp>
        <p:nvSpPr>
          <p:cNvPr id="10" name="Text Placeholder 9"/>
          <p:cNvSpPr>
            <a:spLocks noGrp="1"/>
          </p:cNvSpPr>
          <p:nvPr>
            <p:ph type="body" sz="quarter" idx="13"/>
          </p:nvPr>
        </p:nvSpPr>
        <p:spPr/>
        <p:txBody>
          <a:bodyPr/>
          <a:lstStyle/>
          <a:p>
            <a:r>
              <a:rPr lang="fr-FR" sz="1500" dirty="0"/>
              <a:t>Les dirigeants évaluent une hausse du protectionnisme, une cyber-attaque majeure, une hausse de la polarisation / du populisme et une attaque terroriste dans les économies de l’Europe de l’Ouest, comme étant des risques assez probables auxquels il faut éventuellement se préparer.</a:t>
            </a:r>
          </a:p>
        </p:txBody>
      </p:sp>
      <p:sp>
        <p:nvSpPr>
          <p:cNvPr id="8" name="Text Placeholder 7"/>
          <p:cNvSpPr>
            <a:spLocks noGrp="1"/>
          </p:cNvSpPr>
          <p:nvPr>
            <p:ph type="body" sz="quarter" idx="18"/>
          </p:nvPr>
        </p:nvSpPr>
        <p:spPr/>
        <p:txBody>
          <a:bodyPr>
            <a:normAutofit/>
          </a:bodyPr>
          <a:lstStyle/>
          <a:p>
            <a:r>
              <a:rPr lang="fr-FR" dirty="0"/>
              <a:t>Evaluation de la probabilité des risques suivants</a:t>
            </a:r>
          </a:p>
        </p:txBody>
      </p:sp>
      <p:sp>
        <p:nvSpPr>
          <p:cNvPr id="2" name="Text Placeholder 1"/>
          <p:cNvSpPr>
            <a:spLocks noGrp="1"/>
          </p:cNvSpPr>
          <p:nvPr>
            <p:ph type="body" sz="quarter" idx="27"/>
          </p:nvPr>
        </p:nvSpPr>
        <p:spPr>
          <a:xfrm>
            <a:off x="4751918" y="1654917"/>
            <a:ext cx="4015846" cy="232278"/>
          </a:xfrm>
        </p:spPr>
        <p:txBody>
          <a:bodyPr lIns="72000" tIns="0" rIns="72000">
            <a:noAutofit/>
          </a:bodyPr>
          <a:lstStyle/>
          <a:p>
            <a:r>
              <a:rPr lang="fr-FR" sz="800" dirty="0"/>
              <a:t>Evaluation de l’étendue des impacts sur les perspectives financières de l’entreprise</a:t>
            </a:r>
          </a:p>
        </p:txBody>
      </p:sp>
      <p:graphicFrame>
        <p:nvGraphicFramePr>
          <p:cNvPr id="79" name="Chart 9"/>
          <p:cNvGraphicFramePr/>
          <p:nvPr>
            <p:extLst>
              <p:ext uri="{D42A27DB-BD31-4B8C-83A1-F6EECF244321}">
                <p14:modId xmlns:p14="http://schemas.microsoft.com/office/powerpoint/2010/main" val="1059092174"/>
              </p:ext>
            </p:extLst>
          </p:nvPr>
        </p:nvGraphicFramePr>
        <p:xfrm>
          <a:off x="376238" y="2092107"/>
          <a:ext cx="2847975" cy="4578199"/>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p:cNvGrpSpPr/>
          <p:nvPr/>
        </p:nvGrpSpPr>
        <p:grpSpPr>
          <a:xfrm>
            <a:off x="5962650" y="2429965"/>
            <a:ext cx="2805114" cy="3720600"/>
            <a:chOff x="342711" y="2679606"/>
            <a:chExt cx="8425053" cy="1786551"/>
          </a:xfrm>
        </p:grpSpPr>
        <p:cxnSp>
          <p:nvCxnSpPr>
            <p:cNvPr id="39" name="Straight Connector 38"/>
            <p:cNvCxnSpPr/>
            <p:nvPr/>
          </p:nvCxnSpPr>
          <p:spPr>
            <a:xfrm flipH="1">
              <a:off x="376238" y="267960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6238" y="283497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76238" y="299958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76238" y="333058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6238" y="348595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76238" y="365056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76238" y="381979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6238" y="397516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6238" y="430616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76238" y="446615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42711" y="316878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42711" y="413921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370607" y="2145614"/>
            <a:ext cx="2473909" cy="4004951"/>
            <a:chOff x="3301468" y="2341319"/>
            <a:chExt cx="2541066" cy="5047333"/>
          </a:xfrm>
        </p:grpSpPr>
        <p:sp>
          <p:nvSpPr>
            <p:cNvPr id="18" name="Rectangle 17"/>
            <p:cNvSpPr/>
            <p:nvPr/>
          </p:nvSpPr>
          <p:spPr>
            <a:xfrm>
              <a:off x="3301468" y="4048959"/>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 Hard </a:t>
              </a:r>
              <a:r>
                <a:rPr lang="fr-FR" sz="800" dirty="0" err="1">
                  <a:solidFill>
                    <a:schemeClr val="tx1"/>
                  </a:solidFill>
                </a:rPr>
                <a:t>Brexit</a:t>
              </a:r>
              <a:r>
                <a:rPr lang="fr-FR" sz="800" dirty="0">
                  <a:solidFill>
                    <a:schemeClr val="tx1"/>
                  </a:solidFill>
                </a:rPr>
                <a:t> »</a:t>
              </a:r>
            </a:p>
          </p:txBody>
        </p:sp>
        <p:sp>
          <p:nvSpPr>
            <p:cNvPr id="19" name="Rectangle 18"/>
            <p:cNvSpPr/>
            <p:nvPr/>
          </p:nvSpPr>
          <p:spPr>
            <a:xfrm>
              <a:off x="3301468" y="2768230"/>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Crise de l’endettement privé dans une économie majeure (entreprises ou ménages)</a:t>
              </a:r>
            </a:p>
          </p:txBody>
        </p:sp>
        <p:sp>
          <p:nvSpPr>
            <p:cNvPr id="20" name="Rectangle 19"/>
            <p:cNvSpPr/>
            <p:nvPr/>
          </p:nvSpPr>
          <p:spPr>
            <a:xfrm>
              <a:off x="3301468" y="3195139"/>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Nouvelle crise de la zone Euro</a:t>
              </a:r>
            </a:p>
          </p:txBody>
        </p:sp>
        <p:sp>
          <p:nvSpPr>
            <p:cNvPr id="21" name="Rectangle 20"/>
            <p:cNvSpPr/>
            <p:nvPr/>
          </p:nvSpPr>
          <p:spPr>
            <a:xfrm>
              <a:off x="3301468" y="3622049"/>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Chute du prix des actifs entraînant une crise financière</a:t>
              </a:r>
            </a:p>
          </p:txBody>
        </p:sp>
        <p:sp>
          <p:nvSpPr>
            <p:cNvPr id="22" name="Rectangle 21"/>
            <p:cNvSpPr/>
            <p:nvPr/>
          </p:nvSpPr>
          <p:spPr>
            <a:xfrm>
              <a:off x="3301468" y="2341319"/>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Crise de la dette publique dans une économie majeure</a:t>
              </a:r>
            </a:p>
          </p:txBody>
        </p:sp>
        <p:sp>
          <p:nvSpPr>
            <p:cNvPr id="23" name="Rectangle 22"/>
            <p:cNvSpPr/>
            <p:nvPr/>
          </p:nvSpPr>
          <p:spPr>
            <a:xfrm>
              <a:off x="3301468" y="5329689"/>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Hausse de la polarisation / du populisme</a:t>
              </a:r>
            </a:p>
          </p:txBody>
        </p:sp>
        <p:sp>
          <p:nvSpPr>
            <p:cNvPr id="24" name="Rectangle 23"/>
            <p:cNvSpPr/>
            <p:nvPr/>
          </p:nvSpPr>
          <p:spPr>
            <a:xfrm>
              <a:off x="3301468" y="4475869"/>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Hausse du protectionnisme</a:t>
              </a:r>
            </a:p>
          </p:txBody>
        </p:sp>
        <p:sp>
          <p:nvSpPr>
            <p:cNvPr id="25" name="Rectangle 24"/>
            <p:cNvSpPr/>
            <p:nvPr/>
          </p:nvSpPr>
          <p:spPr>
            <a:xfrm>
              <a:off x="3301468" y="4902780"/>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Crise politique dans les économies de l’Europe de l’Ouest</a:t>
              </a:r>
            </a:p>
          </p:txBody>
        </p:sp>
        <p:sp>
          <p:nvSpPr>
            <p:cNvPr id="26" name="Rectangle 25"/>
            <p:cNvSpPr/>
            <p:nvPr/>
          </p:nvSpPr>
          <p:spPr>
            <a:xfrm>
              <a:off x="3301468" y="5756599"/>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Cyber-attaque majeure sur des entreprises et/ou des gouvernements</a:t>
              </a:r>
            </a:p>
          </p:txBody>
        </p:sp>
        <p:sp>
          <p:nvSpPr>
            <p:cNvPr id="27" name="Rectangle 26"/>
            <p:cNvSpPr/>
            <p:nvPr/>
          </p:nvSpPr>
          <p:spPr>
            <a:xfrm>
              <a:off x="3301468" y="6188468"/>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Attaque terroriste dans les économies de l’Europe de l’Ouest</a:t>
              </a:r>
            </a:p>
          </p:txBody>
        </p:sp>
        <p:sp>
          <p:nvSpPr>
            <p:cNvPr id="35" name="Rectangle 34"/>
            <p:cNvSpPr/>
            <p:nvPr/>
          </p:nvSpPr>
          <p:spPr>
            <a:xfrm>
              <a:off x="3301468" y="6592789"/>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Durcissement monétaire prématuré</a:t>
              </a:r>
            </a:p>
          </p:txBody>
        </p:sp>
        <p:sp>
          <p:nvSpPr>
            <p:cNvPr id="36" name="Rectangle 35"/>
            <p:cNvSpPr/>
            <p:nvPr/>
          </p:nvSpPr>
          <p:spPr>
            <a:xfrm>
              <a:off x="3301468" y="7024658"/>
              <a:ext cx="2541066" cy="363994"/>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Poussée inflationniste dans les économies de l’Europe de l’Ouest</a:t>
              </a:r>
            </a:p>
          </p:txBody>
        </p:sp>
      </p:grpSp>
      <p:grpSp>
        <p:nvGrpSpPr>
          <p:cNvPr id="43" name="Group 42"/>
          <p:cNvGrpSpPr/>
          <p:nvPr/>
        </p:nvGrpSpPr>
        <p:grpSpPr>
          <a:xfrm>
            <a:off x="399504" y="2429965"/>
            <a:ext cx="2819946" cy="3720600"/>
            <a:chOff x="342711" y="2679606"/>
            <a:chExt cx="8425053" cy="1786551"/>
          </a:xfrm>
        </p:grpSpPr>
        <p:cxnSp>
          <p:nvCxnSpPr>
            <p:cNvPr id="44" name="Straight Connector 43"/>
            <p:cNvCxnSpPr/>
            <p:nvPr/>
          </p:nvCxnSpPr>
          <p:spPr>
            <a:xfrm flipH="1">
              <a:off x="376238" y="267960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76238" y="283497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76238" y="299958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76238" y="333058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76238" y="348595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76238" y="365056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76238" y="381979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76238" y="397516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76238" y="430616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76238" y="446615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2711" y="316878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42711" y="413921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75294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Europe &amp; Prise de décision : point de vue des CFO</a:t>
            </a:r>
          </a:p>
        </p:txBody>
      </p:sp>
      <p:sp>
        <p:nvSpPr>
          <p:cNvPr id="96" name="Footer Placeholder 95"/>
          <p:cNvSpPr>
            <a:spLocks noGrp="1"/>
          </p:cNvSpPr>
          <p:nvPr>
            <p:ph type="ftr" sz="quarter" idx="3"/>
          </p:nvPr>
        </p:nvSpPr>
        <p:spPr/>
        <p:txBody>
          <a:bodyPr/>
          <a:lstStyle/>
          <a:p>
            <a:r>
              <a:rPr lang="fr-FR"/>
              <a:t>© 2018 Deloitte SAS </a:t>
            </a:r>
            <a:endParaRPr lang="fr-FR" dirty="0"/>
          </a:p>
        </p:txBody>
      </p:sp>
      <p:sp>
        <p:nvSpPr>
          <p:cNvPr id="97" name="Slide Number Placeholder 96"/>
          <p:cNvSpPr>
            <a:spLocks noGrp="1"/>
          </p:cNvSpPr>
          <p:nvPr>
            <p:ph type="sldNum" sz="quarter" idx="4"/>
          </p:nvPr>
        </p:nvSpPr>
        <p:spPr/>
        <p:txBody>
          <a:bodyPr/>
          <a:lstStyle/>
          <a:p>
            <a:fld id="{4654C24A-AA93-4318-A7E9-AF587A936244}" type="slidenum">
              <a:rPr lang="fr-FR" smtClean="0"/>
              <a:pPr/>
              <a:t>35</a:t>
            </a:fld>
            <a:endParaRPr lang="fr-FR"/>
          </a:p>
        </p:txBody>
      </p:sp>
      <p:sp>
        <p:nvSpPr>
          <p:cNvPr id="95" name="Date Placeholder 94"/>
          <p:cNvSpPr>
            <a:spLocks noGrp="1"/>
          </p:cNvSpPr>
          <p:nvPr>
            <p:ph type="dt" sz="half" idx="2"/>
          </p:nvPr>
        </p:nvSpPr>
        <p:spPr/>
        <p:txBody>
          <a:bodyPr/>
          <a:lstStyle/>
          <a:p>
            <a:r>
              <a:rPr lang="fr-FR"/>
              <a:t>Base de l'analyse : 48 réponses</a:t>
            </a:r>
            <a:endParaRPr lang="fr-FR" dirty="0"/>
          </a:p>
        </p:txBody>
      </p:sp>
      <p:sp>
        <p:nvSpPr>
          <p:cNvPr id="10" name="Text Placeholder 9"/>
          <p:cNvSpPr>
            <a:spLocks noGrp="1"/>
          </p:cNvSpPr>
          <p:nvPr>
            <p:ph type="body" sz="quarter" idx="13"/>
          </p:nvPr>
        </p:nvSpPr>
        <p:spPr/>
        <p:txBody>
          <a:bodyPr/>
          <a:lstStyle/>
          <a:p>
            <a:r>
              <a:rPr lang="fr-FR" sz="1500" dirty="0"/>
              <a:t>Les dirigeants évaluent une hausse du protectionnisme, une cyber-attaque majeure, une hausse de la polarisation / du populisme et une attaque terroriste dans les économies de l’Europe de l’Ouest, comme étant des risques assez probables auxquels il faut éventuellement se préparer.</a:t>
            </a:r>
          </a:p>
        </p:txBody>
      </p:sp>
      <p:sp>
        <p:nvSpPr>
          <p:cNvPr id="8" name="Text Placeholder 7"/>
          <p:cNvSpPr>
            <a:spLocks noGrp="1"/>
          </p:cNvSpPr>
          <p:nvPr>
            <p:ph type="body" sz="quarter" idx="4294967295"/>
          </p:nvPr>
        </p:nvSpPr>
        <p:spPr>
          <a:xfrm>
            <a:off x="472439" y="1673967"/>
            <a:ext cx="8295323" cy="232278"/>
          </a:xfrm>
        </p:spPr>
        <p:txBody>
          <a:bodyPr/>
          <a:lstStyle/>
          <a:p>
            <a:r>
              <a:rPr lang="fr-FR"/>
              <a:t>Pour les 12 à 24 prochains mois, comment évaluez-vous la probabilité des risques suivants ?</a:t>
            </a:r>
            <a:endParaRPr lang="fr-FR" dirty="0"/>
          </a:p>
        </p:txBody>
      </p:sp>
      <p:graphicFrame>
        <p:nvGraphicFramePr>
          <p:cNvPr id="79" name="Chart 9"/>
          <p:cNvGraphicFramePr/>
          <p:nvPr>
            <p:extLst/>
          </p:nvPr>
        </p:nvGraphicFramePr>
        <p:xfrm>
          <a:off x="3724976" y="2092107"/>
          <a:ext cx="5042787" cy="4578199"/>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432200" y="2145614"/>
            <a:ext cx="3292773" cy="4004930"/>
            <a:chOff x="3301468" y="2341319"/>
            <a:chExt cx="2541066" cy="5061702"/>
          </a:xfrm>
        </p:grpSpPr>
        <p:sp>
          <p:nvSpPr>
            <p:cNvPr id="18" name="Rectangle 17"/>
            <p:cNvSpPr/>
            <p:nvPr/>
          </p:nvSpPr>
          <p:spPr>
            <a:xfrm>
              <a:off x="3301468" y="404895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 Hard </a:t>
              </a:r>
              <a:r>
                <a:rPr lang="fr-FR" sz="800" dirty="0" err="1">
                  <a:solidFill>
                    <a:schemeClr val="tx1"/>
                  </a:solidFill>
                </a:rPr>
                <a:t>Brexit</a:t>
              </a:r>
              <a:r>
                <a:rPr lang="fr-FR" sz="800" dirty="0">
                  <a:solidFill>
                    <a:schemeClr val="tx1"/>
                  </a:solidFill>
                </a:rPr>
                <a:t> »</a:t>
              </a:r>
            </a:p>
          </p:txBody>
        </p:sp>
        <p:sp>
          <p:nvSpPr>
            <p:cNvPr id="19" name="Rectangle 18"/>
            <p:cNvSpPr/>
            <p:nvPr/>
          </p:nvSpPr>
          <p:spPr>
            <a:xfrm>
              <a:off x="3301468" y="276822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Crise de l’endettement privé dans une économie majeure (entreprises ou ménages)</a:t>
              </a:r>
            </a:p>
          </p:txBody>
        </p:sp>
        <p:sp>
          <p:nvSpPr>
            <p:cNvPr id="20" name="Rectangle 19"/>
            <p:cNvSpPr/>
            <p:nvPr/>
          </p:nvSpPr>
          <p:spPr>
            <a:xfrm>
              <a:off x="3301468" y="319513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Nouvelle crise de la zone Euro</a:t>
              </a:r>
            </a:p>
          </p:txBody>
        </p:sp>
        <p:sp>
          <p:nvSpPr>
            <p:cNvPr id="21" name="Rectangle 20"/>
            <p:cNvSpPr/>
            <p:nvPr/>
          </p:nvSpPr>
          <p:spPr>
            <a:xfrm>
              <a:off x="3301468" y="362204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Chute du prix des actifs entraînant une crise financière</a:t>
              </a:r>
            </a:p>
          </p:txBody>
        </p:sp>
        <p:sp>
          <p:nvSpPr>
            <p:cNvPr id="22" name="Rectangle 21"/>
            <p:cNvSpPr/>
            <p:nvPr/>
          </p:nvSpPr>
          <p:spPr>
            <a:xfrm>
              <a:off x="3301468" y="234131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Crise de la dette publique dans une économie majeure</a:t>
              </a:r>
            </a:p>
          </p:txBody>
        </p:sp>
        <p:sp>
          <p:nvSpPr>
            <p:cNvPr id="23" name="Rectangle 22"/>
            <p:cNvSpPr/>
            <p:nvPr/>
          </p:nvSpPr>
          <p:spPr>
            <a:xfrm>
              <a:off x="3301468" y="532968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Hausse de la polarisation / du populisme</a:t>
              </a:r>
            </a:p>
          </p:txBody>
        </p:sp>
        <p:sp>
          <p:nvSpPr>
            <p:cNvPr id="24" name="Rectangle 23"/>
            <p:cNvSpPr/>
            <p:nvPr/>
          </p:nvSpPr>
          <p:spPr>
            <a:xfrm>
              <a:off x="3301468" y="447586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Hausse du protectionnisme</a:t>
              </a:r>
            </a:p>
          </p:txBody>
        </p:sp>
        <p:sp>
          <p:nvSpPr>
            <p:cNvPr id="25" name="Rectangle 24"/>
            <p:cNvSpPr/>
            <p:nvPr/>
          </p:nvSpPr>
          <p:spPr>
            <a:xfrm>
              <a:off x="3301468" y="490277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Crise politique dans les économies de l’Europe de l’Ouest</a:t>
              </a:r>
            </a:p>
          </p:txBody>
        </p:sp>
        <p:sp>
          <p:nvSpPr>
            <p:cNvPr id="26" name="Rectangle 25"/>
            <p:cNvSpPr/>
            <p:nvPr/>
          </p:nvSpPr>
          <p:spPr>
            <a:xfrm>
              <a:off x="3301468" y="575659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Cyber-attaque majeure sur des entreprises et/ou des gouvernements</a:t>
              </a:r>
            </a:p>
          </p:txBody>
        </p:sp>
        <p:sp>
          <p:nvSpPr>
            <p:cNvPr id="27" name="Rectangle 26"/>
            <p:cNvSpPr/>
            <p:nvPr/>
          </p:nvSpPr>
          <p:spPr>
            <a:xfrm>
              <a:off x="3301468" y="6188468"/>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Attaque terroriste dans les économies de l’Europe de l’Ouest</a:t>
              </a:r>
            </a:p>
          </p:txBody>
        </p:sp>
        <p:sp>
          <p:nvSpPr>
            <p:cNvPr id="35" name="Rectangle 34"/>
            <p:cNvSpPr/>
            <p:nvPr/>
          </p:nvSpPr>
          <p:spPr>
            <a:xfrm>
              <a:off x="3301468" y="659278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Durcissement monétaire prématuré</a:t>
              </a:r>
            </a:p>
          </p:txBody>
        </p:sp>
        <p:sp>
          <p:nvSpPr>
            <p:cNvPr id="36" name="Rectangle 35"/>
            <p:cNvSpPr/>
            <p:nvPr/>
          </p:nvSpPr>
          <p:spPr>
            <a:xfrm>
              <a:off x="3301468" y="7024658"/>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Poussée inflationniste dans les économies de l’Europe de l’Ouest</a:t>
              </a:r>
            </a:p>
          </p:txBody>
        </p:sp>
      </p:grpSp>
    </p:spTree>
    <p:extLst>
      <p:ext uri="{BB962C8B-B14F-4D97-AF65-F5344CB8AC3E}">
        <p14:creationId xmlns:p14="http://schemas.microsoft.com/office/powerpoint/2010/main" val="115058027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Europe &amp; Prise de décision : point de vue des CFO</a:t>
            </a:r>
          </a:p>
        </p:txBody>
      </p:sp>
      <p:sp>
        <p:nvSpPr>
          <p:cNvPr id="96" name="Footer Placeholder 95"/>
          <p:cNvSpPr>
            <a:spLocks noGrp="1"/>
          </p:cNvSpPr>
          <p:nvPr>
            <p:ph type="ftr" sz="quarter" idx="3"/>
          </p:nvPr>
        </p:nvSpPr>
        <p:spPr/>
        <p:txBody>
          <a:bodyPr/>
          <a:lstStyle/>
          <a:p>
            <a:r>
              <a:rPr lang="fr-FR"/>
              <a:t>© 2018 Deloitte SAS </a:t>
            </a:r>
            <a:endParaRPr lang="fr-FR" dirty="0"/>
          </a:p>
        </p:txBody>
      </p:sp>
      <p:sp>
        <p:nvSpPr>
          <p:cNvPr id="97" name="Slide Number Placeholder 96"/>
          <p:cNvSpPr>
            <a:spLocks noGrp="1"/>
          </p:cNvSpPr>
          <p:nvPr>
            <p:ph type="sldNum" sz="quarter" idx="4"/>
          </p:nvPr>
        </p:nvSpPr>
        <p:spPr/>
        <p:txBody>
          <a:bodyPr/>
          <a:lstStyle/>
          <a:p>
            <a:fld id="{4654C24A-AA93-4318-A7E9-AF587A936244}" type="slidenum">
              <a:rPr lang="fr-FR" smtClean="0"/>
              <a:pPr/>
              <a:t>36</a:t>
            </a:fld>
            <a:endParaRPr lang="fr-FR"/>
          </a:p>
        </p:txBody>
      </p:sp>
      <p:sp>
        <p:nvSpPr>
          <p:cNvPr id="95" name="Date Placeholder 94"/>
          <p:cNvSpPr>
            <a:spLocks noGrp="1"/>
          </p:cNvSpPr>
          <p:nvPr>
            <p:ph type="dt" sz="half" idx="2"/>
          </p:nvPr>
        </p:nvSpPr>
        <p:spPr/>
        <p:txBody>
          <a:bodyPr/>
          <a:lstStyle/>
          <a:p>
            <a:r>
              <a:rPr lang="fr-FR"/>
              <a:t>Base de l'analyse : 48 réponses</a:t>
            </a:r>
            <a:endParaRPr lang="fr-FR" dirty="0"/>
          </a:p>
        </p:txBody>
      </p:sp>
      <p:sp>
        <p:nvSpPr>
          <p:cNvPr id="10" name="Text Placeholder 9"/>
          <p:cNvSpPr>
            <a:spLocks noGrp="1"/>
          </p:cNvSpPr>
          <p:nvPr>
            <p:ph type="body" sz="quarter" idx="13"/>
          </p:nvPr>
        </p:nvSpPr>
        <p:spPr/>
        <p:txBody>
          <a:bodyPr/>
          <a:lstStyle/>
          <a:p>
            <a:r>
              <a:rPr lang="fr-FR" dirty="0">
                <a:solidFill>
                  <a:schemeClr val="accent6"/>
                </a:solidFill>
              </a:rPr>
              <a:t>Plus de sources de crise : crise financière en zone Euro, cyber-attaque, crise de l’endettement privé et crise de la dette publique dans une économie majeure sont, dans cet ordre, les scenarii à impact élevé qui préoccupent les dirigeants.</a:t>
            </a:r>
          </a:p>
        </p:txBody>
      </p:sp>
      <p:sp>
        <p:nvSpPr>
          <p:cNvPr id="8" name="Text Placeholder 7"/>
          <p:cNvSpPr>
            <a:spLocks noGrp="1"/>
          </p:cNvSpPr>
          <p:nvPr>
            <p:ph type="body" sz="quarter" idx="4294967295"/>
          </p:nvPr>
        </p:nvSpPr>
        <p:spPr>
          <a:xfrm>
            <a:off x="533400" y="1518186"/>
            <a:ext cx="8256666" cy="374087"/>
          </a:xfrm>
        </p:spPr>
        <p:txBody>
          <a:bodyPr>
            <a:noAutofit/>
          </a:bodyPr>
          <a:lstStyle/>
          <a:p>
            <a:r>
              <a:rPr lang="fr-FR" dirty="0"/>
              <a:t>Evaluation de l’étendue des impacts sur les perspectives financières de l’entreprise, si un des scenarii suivants devait se réaliser</a:t>
            </a:r>
          </a:p>
        </p:txBody>
      </p:sp>
      <p:graphicFrame>
        <p:nvGraphicFramePr>
          <p:cNvPr id="79" name="Chart 9"/>
          <p:cNvGraphicFramePr/>
          <p:nvPr>
            <p:extLst/>
          </p:nvPr>
        </p:nvGraphicFramePr>
        <p:xfrm>
          <a:off x="3724976" y="2092107"/>
          <a:ext cx="5042787" cy="4578199"/>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p:cNvGrpSpPr/>
          <p:nvPr/>
        </p:nvGrpSpPr>
        <p:grpSpPr>
          <a:xfrm>
            <a:off x="3801466" y="2429965"/>
            <a:ext cx="4966297" cy="3720600"/>
            <a:chOff x="342711" y="2679606"/>
            <a:chExt cx="8425053" cy="1786551"/>
          </a:xfrm>
        </p:grpSpPr>
        <p:cxnSp>
          <p:nvCxnSpPr>
            <p:cNvPr id="39" name="Straight Connector 38"/>
            <p:cNvCxnSpPr/>
            <p:nvPr/>
          </p:nvCxnSpPr>
          <p:spPr>
            <a:xfrm flipH="1">
              <a:off x="376238" y="267960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6238" y="2834973"/>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76238" y="299958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76238" y="333058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6238" y="3485954"/>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76238" y="365056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76238" y="3819799"/>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6238" y="397516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6238" y="430616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76238" y="4466157"/>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42711" y="3168785"/>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42711" y="4139218"/>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32200" y="2145614"/>
            <a:ext cx="3292773" cy="4004930"/>
            <a:chOff x="3301468" y="2341319"/>
            <a:chExt cx="2541066" cy="5061702"/>
          </a:xfrm>
        </p:grpSpPr>
        <p:sp>
          <p:nvSpPr>
            <p:cNvPr id="18" name="Rectangle 17"/>
            <p:cNvSpPr/>
            <p:nvPr/>
          </p:nvSpPr>
          <p:spPr>
            <a:xfrm>
              <a:off x="3301468" y="404895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 Hard </a:t>
              </a:r>
              <a:r>
                <a:rPr lang="fr-FR" sz="800" dirty="0" err="1">
                  <a:solidFill>
                    <a:schemeClr val="tx1"/>
                  </a:solidFill>
                </a:rPr>
                <a:t>Brexit</a:t>
              </a:r>
              <a:r>
                <a:rPr lang="fr-FR" sz="800" dirty="0">
                  <a:solidFill>
                    <a:schemeClr val="tx1"/>
                  </a:solidFill>
                </a:rPr>
                <a:t> »</a:t>
              </a:r>
            </a:p>
          </p:txBody>
        </p:sp>
        <p:sp>
          <p:nvSpPr>
            <p:cNvPr id="19" name="Rectangle 18"/>
            <p:cNvSpPr/>
            <p:nvPr/>
          </p:nvSpPr>
          <p:spPr>
            <a:xfrm>
              <a:off x="3301468" y="276822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Crise de l’endettement privé dans une économie majeure (entreprises ou ménages)</a:t>
              </a:r>
            </a:p>
          </p:txBody>
        </p:sp>
        <p:sp>
          <p:nvSpPr>
            <p:cNvPr id="20" name="Rectangle 19"/>
            <p:cNvSpPr/>
            <p:nvPr/>
          </p:nvSpPr>
          <p:spPr>
            <a:xfrm>
              <a:off x="3301468" y="319513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Nouvelle crise de la zone Euro</a:t>
              </a:r>
            </a:p>
          </p:txBody>
        </p:sp>
        <p:sp>
          <p:nvSpPr>
            <p:cNvPr id="21" name="Rectangle 20"/>
            <p:cNvSpPr/>
            <p:nvPr/>
          </p:nvSpPr>
          <p:spPr>
            <a:xfrm>
              <a:off x="3301468" y="362204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Chute du prix des actifs entrainant une crise financière</a:t>
              </a:r>
            </a:p>
          </p:txBody>
        </p:sp>
        <p:sp>
          <p:nvSpPr>
            <p:cNvPr id="22" name="Rectangle 21"/>
            <p:cNvSpPr/>
            <p:nvPr/>
          </p:nvSpPr>
          <p:spPr>
            <a:xfrm>
              <a:off x="3301468" y="234131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Crise de la dette publique dans une économie majeure</a:t>
              </a:r>
            </a:p>
          </p:txBody>
        </p:sp>
        <p:sp>
          <p:nvSpPr>
            <p:cNvPr id="23" name="Rectangle 22"/>
            <p:cNvSpPr/>
            <p:nvPr/>
          </p:nvSpPr>
          <p:spPr>
            <a:xfrm>
              <a:off x="3301468" y="532968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Hausse de la polarisation / du populisme</a:t>
              </a:r>
            </a:p>
          </p:txBody>
        </p:sp>
        <p:sp>
          <p:nvSpPr>
            <p:cNvPr id="24" name="Rectangle 23"/>
            <p:cNvSpPr/>
            <p:nvPr/>
          </p:nvSpPr>
          <p:spPr>
            <a:xfrm>
              <a:off x="3301468" y="447586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Hausse du protectionnisme</a:t>
              </a:r>
            </a:p>
          </p:txBody>
        </p:sp>
        <p:sp>
          <p:nvSpPr>
            <p:cNvPr id="25" name="Rectangle 24"/>
            <p:cNvSpPr/>
            <p:nvPr/>
          </p:nvSpPr>
          <p:spPr>
            <a:xfrm>
              <a:off x="3301468" y="490277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Crise politique dans les économies de l’Europe de l’Ouest</a:t>
              </a:r>
            </a:p>
          </p:txBody>
        </p:sp>
        <p:sp>
          <p:nvSpPr>
            <p:cNvPr id="26" name="Rectangle 25"/>
            <p:cNvSpPr/>
            <p:nvPr/>
          </p:nvSpPr>
          <p:spPr>
            <a:xfrm>
              <a:off x="3301468" y="575659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Cyber-attaque majeure sur des entreprises et/ou des gouvernements</a:t>
              </a:r>
            </a:p>
          </p:txBody>
        </p:sp>
        <p:sp>
          <p:nvSpPr>
            <p:cNvPr id="27" name="Rectangle 26"/>
            <p:cNvSpPr/>
            <p:nvPr/>
          </p:nvSpPr>
          <p:spPr>
            <a:xfrm>
              <a:off x="3301468" y="6188468"/>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Attaque terroriste dans les économies de l’Europe de l’Ouest</a:t>
              </a:r>
            </a:p>
          </p:txBody>
        </p:sp>
        <p:sp>
          <p:nvSpPr>
            <p:cNvPr id="35" name="Rectangle 34"/>
            <p:cNvSpPr/>
            <p:nvPr/>
          </p:nvSpPr>
          <p:spPr>
            <a:xfrm>
              <a:off x="3301468" y="6592789"/>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Durcissement monétaire prématuré</a:t>
              </a:r>
            </a:p>
          </p:txBody>
        </p:sp>
        <p:sp>
          <p:nvSpPr>
            <p:cNvPr id="36" name="Rectangle 35"/>
            <p:cNvSpPr/>
            <p:nvPr/>
          </p:nvSpPr>
          <p:spPr>
            <a:xfrm>
              <a:off x="3301468" y="7024658"/>
              <a:ext cx="2541066" cy="378363"/>
            </a:xfrm>
            <a:prstGeom prst="rect">
              <a:avLst/>
            </a:prstGeom>
            <a:pattFill prst="ltDnDiag">
              <a:fgClr>
                <a:schemeClr val="tx2">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800" dirty="0">
                  <a:solidFill>
                    <a:schemeClr val="tx1"/>
                  </a:solidFill>
                </a:rPr>
                <a:t>Poussée inflationniste dans les économies de l’Europe de l’Ouest</a:t>
              </a:r>
            </a:p>
          </p:txBody>
        </p:sp>
      </p:grpSp>
    </p:spTree>
    <p:extLst>
      <p:ext uri="{BB962C8B-B14F-4D97-AF65-F5344CB8AC3E}">
        <p14:creationId xmlns:p14="http://schemas.microsoft.com/office/powerpoint/2010/main" val="311186980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6239" y="3905250"/>
            <a:ext cx="6396702" cy="2476501"/>
          </a:xfrm>
        </p:spPr>
        <p:txBody>
          <a:bodyPr>
            <a:noAutofit/>
          </a:bodyPr>
          <a:lstStyle/>
          <a:p>
            <a:pPr defTabSz="914400"/>
            <a:r>
              <a:rPr lang="fr-FR" sz="800" b="1" dirty="0"/>
              <a:t>A propos de Deloitte </a:t>
            </a:r>
          </a:p>
          <a:p>
            <a:pPr defTabSz="914400"/>
            <a:r>
              <a:rPr lang="fr-FR" sz="800" dirty="0"/>
              <a:t>Deloitte fait référence à un ou plusieurs cabinets membres de Deloitte Touche </a:t>
            </a:r>
            <a:r>
              <a:rPr lang="fr-FR" sz="800" dirty="0" err="1"/>
              <a:t>Tohmatsu</a:t>
            </a:r>
            <a:r>
              <a:rPr lang="fr-FR" sz="800" dirty="0"/>
              <a:t> Limited, société de droit anglais </a:t>
            </a:r>
            <a:br>
              <a:rPr lang="fr-FR" sz="800" dirty="0"/>
            </a:br>
            <a:r>
              <a:rPr lang="fr-FR" sz="800" dirty="0"/>
              <a:t>(« </a:t>
            </a:r>
            <a:r>
              <a:rPr lang="fr-FR" sz="800" dirty="0" err="1"/>
              <a:t>private</a:t>
            </a:r>
            <a:r>
              <a:rPr lang="fr-FR" sz="800" dirty="0"/>
              <a:t> </a:t>
            </a:r>
            <a:r>
              <a:rPr lang="fr-FR" sz="800" dirty="0" err="1"/>
              <a:t>company</a:t>
            </a:r>
            <a:r>
              <a:rPr lang="fr-FR" sz="800" dirty="0"/>
              <a:t> </a:t>
            </a:r>
            <a:r>
              <a:rPr lang="fr-FR" sz="800" dirty="0" err="1"/>
              <a:t>limited</a:t>
            </a:r>
            <a:r>
              <a:rPr lang="fr-FR" sz="800" dirty="0"/>
              <a:t> by </a:t>
            </a:r>
            <a:r>
              <a:rPr lang="fr-FR" sz="800" dirty="0" err="1"/>
              <a:t>guarantee</a:t>
            </a:r>
            <a:r>
              <a:rPr lang="fr-FR" sz="800" dirty="0"/>
              <a:t> »), et à son réseau de cabinets membres constitués en entités indépendantes et juridiquement distinctes. Pour en savoir plus sur la structure légale de Deloitte Touche </a:t>
            </a:r>
            <a:r>
              <a:rPr lang="fr-FR" sz="800" dirty="0" err="1"/>
              <a:t>Tohmatsu</a:t>
            </a:r>
            <a:r>
              <a:rPr lang="fr-FR" sz="800" dirty="0"/>
              <a:t> Limited et de ses cabinets membres, consulter www.deloitte.com/about. En France, Deloitte SAS est le cabinet membre de Deloitte Touche </a:t>
            </a:r>
            <a:r>
              <a:rPr lang="fr-FR" sz="800" dirty="0" err="1"/>
              <a:t>Tohmatsu</a:t>
            </a:r>
            <a:r>
              <a:rPr lang="fr-FR" sz="800" dirty="0"/>
              <a:t> Limited, et les services professionnels sont rendus par ses filiales et ses affiliés.</a:t>
            </a:r>
          </a:p>
          <a:p>
            <a:pPr defTabSz="914400"/>
            <a:r>
              <a:rPr lang="fr-FR" sz="800" dirty="0"/>
              <a:t>Deloitte fournit des services professionnels dans les domaines de l’audit, de la fiscalité, du consulting et du </a:t>
            </a:r>
            <a:r>
              <a:rPr lang="fr-FR" sz="800" dirty="0" err="1"/>
              <a:t>financial</a:t>
            </a:r>
            <a:r>
              <a:rPr lang="fr-FR" sz="800" dirty="0"/>
              <a:t> </a:t>
            </a:r>
            <a:r>
              <a:rPr lang="fr-FR" sz="800" dirty="0" err="1"/>
              <a:t>advisory</a:t>
            </a:r>
            <a:r>
              <a:rPr lang="fr-FR" sz="800" dirty="0"/>
              <a:t> à ses clients des secteurs public et privé, quel que soit leur domaine d’activité. Fort d’un réseau de firmes membres dans plus de 150 pays, Deloitte allie des compétences de niveau international à un service de grande qualité afin d’aider ses clients à répondre à leurs enjeux les plus complexes. Nos 244 000 professionnels sont animés par un même objectif, faire de Deloitte la référence en matière d’excellence de service.  </a:t>
            </a:r>
          </a:p>
          <a:p>
            <a:pPr defTabSz="914400"/>
            <a:r>
              <a:rPr lang="fr-FR" sz="800" dirty="0"/>
              <a:t>En France, Deloitte mobilise un ensemble de compétences diversifiées pour répondre aux enjeux de ses clients, de toutes tailles et de tous secteurs – des grandes entreprises multinationales aux microentreprises locales, en passant par les entreprises moyennes. Fort de l’expertise de ses 10 300 collaborateurs et associés, Deloitte en France est un acteur de référence en audit, </a:t>
            </a:r>
            <a:r>
              <a:rPr lang="fr-FR" sz="800" dirty="0" err="1"/>
              <a:t>risk</a:t>
            </a:r>
            <a:r>
              <a:rPr lang="fr-FR" sz="800" dirty="0"/>
              <a:t> </a:t>
            </a:r>
            <a:r>
              <a:rPr lang="fr-FR" sz="800" dirty="0" err="1"/>
              <a:t>advisory</a:t>
            </a:r>
            <a:r>
              <a:rPr lang="fr-FR" sz="800" dirty="0"/>
              <a:t>, consulting, </a:t>
            </a:r>
            <a:r>
              <a:rPr lang="fr-FR" sz="800" dirty="0" err="1"/>
              <a:t>financial</a:t>
            </a:r>
            <a:r>
              <a:rPr lang="fr-FR" sz="800" dirty="0"/>
              <a:t> </a:t>
            </a:r>
            <a:r>
              <a:rPr lang="fr-FR" sz="800" dirty="0" err="1"/>
              <a:t>advisory</a:t>
            </a:r>
            <a:r>
              <a:rPr lang="fr-FR" sz="800" dirty="0"/>
              <a:t>, juridique &amp; fiscal et expertise comptable, dans le cadre d’une offre pluridisciplinaire et de principes d’action en phase avec les exigences de notre environnement.</a:t>
            </a:r>
          </a:p>
          <a:p>
            <a:pPr defTabSz="914400"/>
            <a:r>
              <a:rPr lang="fr-FR" sz="800" dirty="0"/>
              <a:t>© 2018 Deloitte SAS. Membre de Deloitte Touche </a:t>
            </a:r>
            <a:r>
              <a:rPr lang="fr-FR" sz="800" dirty="0" err="1"/>
              <a:t>Tohmatsu</a:t>
            </a:r>
            <a:r>
              <a:rPr lang="fr-FR" sz="800" dirty="0"/>
              <a:t> Limited</a:t>
            </a:r>
          </a:p>
        </p:txBody>
      </p:sp>
      <p:pic>
        <p:nvPicPr>
          <p:cNvPr id="5" name="Picture Placeholder 4"/>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92" t="115" r="-192" b="-333747"/>
          <a:stretch/>
        </p:blipFill>
        <p:spPr/>
      </p:pic>
    </p:spTree>
    <p:extLst>
      <p:ext uri="{BB962C8B-B14F-4D97-AF65-F5344CB8AC3E}">
        <p14:creationId xmlns:p14="http://schemas.microsoft.com/office/powerpoint/2010/main" val="232880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dirty="0"/>
              <a:t>Profil de l’échantillon</a:t>
            </a:r>
          </a:p>
        </p:txBody>
      </p:sp>
      <p:sp>
        <p:nvSpPr>
          <p:cNvPr id="5" name="Date Placeholder 4"/>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6" name="Footer Placeholder 5"/>
          <p:cNvSpPr>
            <a:spLocks noGrp="1"/>
          </p:cNvSpPr>
          <p:nvPr>
            <p:ph type="ftr" sz="quarter" idx="3"/>
          </p:nvPr>
        </p:nvSpPr>
        <p:spPr/>
        <p:txBody>
          <a:bodyPr/>
          <a:lstStyle/>
          <a:p>
            <a:pPr>
              <a:spcBef>
                <a:spcPts val="600"/>
              </a:spcBef>
              <a:buSzPct val="100000"/>
              <a:buFont typeface="Arial"/>
              <a:buNone/>
            </a:pPr>
            <a:r>
              <a:rPr lang="fr-FR"/>
              <a:t>© 2018 Deloitte SAS </a:t>
            </a:r>
          </a:p>
        </p:txBody>
      </p:sp>
      <p:sp>
        <p:nvSpPr>
          <p:cNvPr id="9" name="Slide Number Placeholder 8"/>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4</a:t>
            </a:fld>
            <a:endParaRPr lang="fr-FR"/>
          </a:p>
        </p:txBody>
      </p:sp>
    </p:spTree>
    <p:extLst>
      <p:ext uri="{BB962C8B-B14F-4D97-AF65-F5344CB8AC3E}">
        <p14:creationId xmlns:p14="http://schemas.microsoft.com/office/powerpoint/2010/main" val="11795177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fr-FR"/>
              <a:t>Profil de l’échantillon</a:t>
            </a:r>
            <a:endParaRPr lang="fr-FR" dirty="0"/>
          </a:p>
        </p:txBody>
      </p:sp>
      <p:sp>
        <p:nvSpPr>
          <p:cNvPr id="3" name="Footer Placeholder 2"/>
          <p:cNvSpPr>
            <a:spLocks noGrp="1"/>
          </p:cNvSpPr>
          <p:nvPr>
            <p:ph type="ftr" sz="quarter" idx="3"/>
          </p:nvPr>
        </p:nvSpPr>
        <p:spPr/>
        <p:txBody>
          <a:bodyPr/>
          <a:lstStyle/>
          <a:p>
            <a:r>
              <a:rPr lang="fr-FR"/>
              <a:t>© 2018 Deloitte SAS </a:t>
            </a:r>
            <a:endParaRPr lang="fr-FR" dirty="0"/>
          </a:p>
        </p:txBody>
      </p:sp>
      <p:sp>
        <p:nvSpPr>
          <p:cNvPr id="4" name="Slide Number Placeholder 3"/>
          <p:cNvSpPr>
            <a:spLocks noGrp="1"/>
          </p:cNvSpPr>
          <p:nvPr>
            <p:ph type="sldNum" sz="quarter" idx="4"/>
          </p:nvPr>
        </p:nvSpPr>
        <p:spPr/>
        <p:txBody>
          <a:bodyPr/>
          <a:lstStyle/>
          <a:p>
            <a:fld id="{4654C24A-AA93-4318-A7E9-AF587A936244}" type="slidenum">
              <a:rPr lang="fr-FR" smtClean="0"/>
              <a:pPr/>
              <a:t>5</a:t>
            </a:fld>
            <a:endParaRPr lang="fr-FR"/>
          </a:p>
        </p:txBody>
      </p:sp>
      <p:sp>
        <p:nvSpPr>
          <p:cNvPr id="5" name="Date Placeholder 4"/>
          <p:cNvSpPr>
            <a:spLocks noGrp="1"/>
          </p:cNvSpPr>
          <p:nvPr>
            <p:ph type="dt" sz="half" idx="2"/>
          </p:nvPr>
        </p:nvSpPr>
        <p:spPr/>
        <p:txBody>
          <a:bodyPr/>
          <a:lstStyle/>
          <a:p>
            <a:r>
              <a:rPr lang="fr-FR"/>
              <a:t>Base de l'analyse : 48 réponses</a:t>
            </a:r>
            <a:endParaRPr lang="fr-FR" dirty="0"/>
          </a:p>
        </p:txBody>
      </p:sp>
      <p:sp>
        <p:nvSpPr>
          <p:cNvPr id="28" name="Text Placeholder 27"/>
          <p:cNvSpPr>
            <a:spLocks noGrp="1"/>
          </p:cNvSpPr>
          <p:nvPr>
            <p:ph type="body" sz="quarter" idx="13"/>
          </p:nvPr>
        </p:nvSpPr>
        <p:spPr/>
        <p:txBody>
          <a:bodyPr/>
          <a:lstStyle/>
          <a:p>
            <a:r>
              <a:rPr lang="fr-FR" sz="1400" dirty="0">
                <a:solidFill>
                  <a:schemeClr val="accent6">
                    <a:lumMod val="75000"/>
                  </a:schemeClr>
                </a:solidFill>
              </a:rPr>
              <a:t>Des CFO représentatifs des différents secteurs de l’économie française, provenant principalement de Paris et faisant un chiffre d’affaires de moins d’un milliard d’euros.</a:t>
            </a:r>
          </a:p>
        </p:txBody>
      </p:sp>
      <p:graphicFrame>
        <p:nvGraphicFramePr>
          <p:cNvPr id="24" name="Content Placeholder 23"/>
          <p:cNvGraphicFramePr>
            <a:graphicFrameLocks noGrp="1"/>
          </p:cNvGraphicFramePr>
          <p:nvPr>
            <p:ph idx="1"/>
            <p:extLst>
              <p:ext uri="{D42A27DB-BD31-4B8C-83A1-F6EECF244321}">
                <p14:modId xmlns:p14="http://schemas.microsoft.com/office/powerpoint/2010/main" val="3555809095"/>
              </p:ext>
            </p:extLst>
          </p:nvPr>
        </p:nvGraphicFramePr>
        <p:xfrm>
          <a:off x="376238" y="1987550"/>
          <a:ext cx="4105275" cy="4384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ontent Placeholder 29"/>
          <p:cNvGraphicFramePr>
            <a:graphicFrameLocks noGrp="1"/>
          </p:cNvGraphicFramePr>
          <p:nvPr>
            <p:ph idx="22"/>
            <p:extLst>
              <p:ext uri="{D42A27DB-BD31-4B8C-83A1-F6EECF244321}">
                <p14:modId xmlns:p14="http://schemas.microsoft.com/office/powerpoint/2010/main" val="774940807"/>
              </p:ext>
            </p:extLst>
          </p:nvPr>
        </p:nvGraphicFramePr>
        <p:xfrm>
          <a:off x="4795838" y="1987550"/>
          <a:ext cx="3967162" cy="1930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25"/>
          </p:nvPr>
        </p:nvSpPr>
        <p:spPr/>
        <p:txBody>
          <a:bodyPr/>
          <a:lstStyle/>
          <a:p>
            <a:r>
              <a:rPr lang="fr-FR"/>
              <a:t>Localisation</a:t>
            </a:r>
            <a:endParaRPr lang="fr-FR" dirty="0"/>
          </a:p>
        </p:txBody>
      </p:sp>
      <p:sp>
        <p:nvSpPr>
          <p:cNvPr id="27" name="Text Placeholder 26"/>
          <p:cNvSpPr>
            <a:spLocks noGrp="1"/>
          </p:cNvSpPr>
          <p:nvPr>
            <p:ph type="body" sz="quarter" idx="18"/>
          </p:nvPr>
        </p:nvSpPr>
        <p:spPr>
          <a:xfrm>
            <a:off x="465667" y="1679718"/>
            <a:ext cx="4015846" cy="232278"/>
          </a:xfrm>
        </p:spPr>
        <p:txBody>
          <a:bodyPr/>
          <a:lstStyle/>
          <a:p>
            <a:r>
              <a:rPr lang="fr-FR" dirty="0"/>
              <a:t>Secteur d’activité</a:t>
            </a:r>
          </a:p>
        </p:txBody>
      </p:sp>
      <p:sp>
        <p:nvSpPr>
          <p:cNvPr id="23" name="Text Placeholder 22"/>
          <p:cNvSpPr>
            <a:spLocks noGrp="1"/>
          </p:cNvSpPr>
          <p:nvPr>
            <p:ph type="body" sz="quarter" idx="27"/>
          </p:nvPr>
        </p:nvSpPr>
        <p:spPr/>
        <p:txBody>
          <a:bodyPr/>
          <a:lstStyle/>
          <a:p>
            <a:r>
              <a:rPr lang="fr-FR" dirty="0"/>
              <a:t>Chiffre d’affaires</a:t>
            </a:r>
          </a:p>
        </p:txBody>
      </p:sp>
      <p:grpSp>
        <p:nvGrpSpPr>
          <p:cNvPr id="15" name="Group 14"/>
          <p:cNvGrpSpPr/>
          <p:nvPr/>
        </p:nvGrpSpPr>
        <p:grpSpPr>
          <a:xfrm>
            <a:off x="4751388" y="4558356"/>
            <a:ext cx="2130167" cy="2089859"/>
            <a:chOff x="4638412" y="4514600"/>
            <a:chExt cx="2137500" cy="2097054"/>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412" y="4514600"/>
              <a:ext cx="2137500" cy="2097054"/>
            </a:xfrm>
            <a:prstGeom prst="rect">
              <a:avLst/>
            </a:prstGeom>
            <a:noFill/>
            <a:ln>
              <a:noFill/>
            </a:ln>
          </p:spPr>
        </p:pic>
        <p:graphicFrame>
          <p:nvGraphicFramePr>
            <p:cNvPr id="17" name="Chart 16"/>
            <p:cNvGraphicFramePr/>
            <p:nvPr>
              <p:extLst>
                <p:ext uri="{D42A27DB-BD31-4B8C-83A1-F6EECF244321}">
                  <p14:modId xmlns:p14="http://schemas.microsoft.com/office/powerpoint/2010/main" val="966742600"/>
                </p:ext>
              </p:extLst>
            </p:nvPr>
          </p:nvGraphicFramePr>
          <p:xfrm>
            <a:off x="5070573" y="4817415"/>
            <a:ext cx="1408825" cy="1491422"/>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18" name="Table 17"/>
          <p:cNvGraphicFramePr>
            <a:graphicFrameLocks noGrp="1"/>
          </p:cNvGraphicFramePr>
          <p:nvPr>
            <p:extLst>
              <p:ext uri="{D42A27DB-BD31-4B8C-83A1-F6EECF244321}">
                <p14:modId xmlns:p14="http://schemas.microsoft.com/office/powerpoint/2010/main" val="3033942686"/>
              </p:ext>
            </p:extLst>
          </p:nvPr>
        </p:nvGraphicFramePr>
        <p:xfrm>
          <a:off x="6994531" y="4612253"/>
          <a:ext cx="1768816" cy="1734187"/>
        </p:xfrm>
        <a:graphic>
          <a:graphicData uri="http://schemas.openxmlformats.org/drawingml/2006/table">
            <a:tbl>
              <a:tblPr>
                <a:tableStyleId>{10A1B5D5-9B99-4C35-A422-299274C87663}</a:tableStyleId>
              </a:tblPr>
              <a:tblGrid>
                <a:gridCol w="1401967">
                  <a:extLst>
                    <a:ext uri="{9D8B030D-6E8A-4147-A177-3AD203B41FA5}">
                      <a16:colId xmlns:a16="http://schemas.microsoft.com/office/drawing/2014/main" val="20000"/>
                    </a:ext>
                  </a:extLst>
                </a:gridCol>
                <a:gridCol w="366849">
                  <a:extLst>
                    <a:ext uri="{9D8B030D-6E8A-4147-A177-3AD203B41FA5}">
                      <a16:colId xmlns:a16="http://schemas.microsoft.com/office/drawing/2014/main" val="20001"/>
                    </a:ext>
                  </a:extLst>
                </a:gridCol>
              </a:tblGrid>
              <a:tr h="247741">
                <a:tc>
                  <a:txBody>
                    <a:bodyPr/>
                    <a:lstStyle/>
                    <a:p>
                      <a:pPr algn="l" fontAlgn="b"/>
                      <a:r>
                        <a:rPr lang="fr-FR" sz="800" b="0" i="0" u="none" strike="noStrike">
                          <a:solidFill>
                            <a:srgbClr val="000000"/>
                          </a:solidFill>
                          <a:effectLst/>
                          <a:latin typeface="Verdana" panose="020B0604030504040204" pitchFamily="34" charset="0"/>
                        </a:rPr>
                        <a:t>Nouvelle Aquitaine</a:t>
                      </a:r>
                    </a:p>
                  </a:txBody>
                  <a:tcPr marL="72000" marR="36000" marT="635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800" b="0" i="0" u="none" strike="noStrike">
                          <a:solidFill>
                            <a:srgbClr val="000000"/>
                          </a:solidFill>
                          <a:effectLst/>
                          <a:latin typeface="Verdana" panose="020B0604030504040204" pitchFamily="34" charset="0"/>
                        </a:rPr>
                        <a:t>30%</a:t>
                      </a:r>
                    </a:p>
                  </a:txBody>
                  <a:tcPr marL="72000" marR="3600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7741">
                <a:tc>
                  <a:txBody>
                    <a:bodyPr/>
                    <a:lstStyle/>
                    <a:p>
                      <a:pPr algn="l" fontAlgn="b"/>
                      <a:r>
                        <a:rPr lang="fr-FR" sz="800" b="0" i="0" u="none" strike="noStrike">
                          <a:solidFill>
                            <a:srgbClr val="000000"/>
                          </a:solidFill>
                          <a:effectLst/>
                          <a:latin typeface="Verdana" panose="020B0604030504040204" pitchFamily="34" charset="0"/>
                        </a:rPr>
                        <a:t>Hauts-de-France</a:t>
                      </a:r>
                    </a:p>
                  </a:txBody>
                  <a:tcPr marL="72000" marR="36000" marT="6350" marB="0" anchor="ctr">
                    <a:lnL w="12700" cap="flat" cmpd="sng" algn="ctr">
                      <a:no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800" b="0" i="0" u="none" strike="noStrike">
                          <a:solidFill>
                            <a:srgbClr val="000000"/>
                          </a:solidFill>
                          <a:effectLst/>
                          <a:latin typeface="Verdana" panose="020B0604030504040204" pitchFamily="34" charset="0"/>
                        </a:rPr>
                        <a:t>26%</a:t>
                      </a:r>
                    </a:p>
                  </a:txBody>
                  <a:tcPr marL="72000" marR="36000" marT="6350" marB="0" anchor="ctr">
                    <a:lnL>
                      <a:noFill/>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7741">
                <a:tc>
                  <a:txBody>
                    <a:bodyPr/>
                    <a:lstStyle/>
                    <a:p>
                      <a:pPr algn="l" fontAlgn="b"/>
                      <a:r>
                        <a:rPr lang="fr-FR" sz="800" b="0" i="0" u="none" strike="noStrike">
                          <a:solidFill>
                            <a:srgbClr val="000000"/>
                          </a:solidFill>
                          <a:effectLst/>
                          <a:latin typeface="Verdana" panose="020B0604030504040204" pitchFamily="34" charset="0"/>
                        </a:rPr>
                        <a:t>Auvergne Rhône-Alpes</a:t>
                      </a:r>
                    </a:p>
                  </a:txBody>
                  <a:tcPr marL="72000" marR="36000" marT="6350" marB="0" anchor="ctr">
                    <a:lnL w="12700" cap="flat" cmpd="sng" algn="ctr">
                      <a:no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800" b="0" i="0" u="none" strike="noStrike">
                          <a:solidFill>
                            <a:srgbClr val="000000"/>
                          </a:solidFill>
                          <a:effectLst/>
                          <a:latin typeface="Verdana" panose="020B0604030504040204" pitchFamily="34" charset="0"/>
                        </a:rPr>
                        <a:t>13%</a:t>
                      </a:r>
                    </a:p>
                  </a:txBody>
                  <a:tcPr marL="72000" marR="36000" marT="6350" marB="0" anchor="ctr">
                    <a:lnL>
                      <a:noFill/>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7741">
                <a:tc>
                  <a:txBody>
                    <a:bodyPr/>
                    <a:lstStyle/>
                    <a:p>
                      <a:pPr algn="l" fontAlgn="b"/>
                      <a:r>
                        <a:rPr lang="fr-FR" sz="800" b="0" i="0" u="none" strike="noStrike">
                          <a:solidFill>
                            <a:srgbClr val="000000"/>
                          </a:solidFill>
                          <a:effectLst/>
                          <a:latin typeface="Verdana" panose="020B0604030504040204" pitchFamily="34" charset="0"/>
                        </a:rPr>
                        <a:t>Ile-de-France</a:t>
                      </a:r>
                    </a:p>
                  </a:txBody>
                  <a:tcPr marL="72000" marR="36000" marT="6350" marB="0" anchor="ctr">
                    <a:lnL w="12700" cap="flat" cmpd="sng" algn="ctr">
                      <a:no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800" b="0" i="0" u="none" strike="noStrike">
                          <a:solidFill>
                            <a:srgbClr val="000000"/>
                          </a:solidFill>
                          <a:effectLst/>
                          <a:latin typeface="Verdana" panose="020B0604030504040204" pitchFamily="34" charset="0"/>
                        </a:rPr>
                        <a:t>9%</a:t>
                      </a:r>
                    </a:p>
                  </a:txBody>
                  <a:tcPr marL="72000" marR="36000" marT="6350" marB="0" anchor="ctr">
                    <a:lnL>
                      <a:noFill/>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7741">
                <a:tc>
                  <a:txBody>
                    <a:bodyPr/>
                    <a:lstStyle/>
                    <a:p>
                      <a:pPr algn="l" fontAlgn="b"/>
                      <a:r>
                        <a:rPr lang="fr-FR" sz="800" b="0" i="0" u="none" strike="noStrike">
                          <a:solidFill>
                            <a:srgbClr val="000000"/>
                          </a:solidFill>
                          <a:effectLst/>
                          <a:latin typeface="Verdana" panose="020B0604030504040204" pitchFamily="34" charset="0"/>
                        </a:rPr>
                        <a:t>PACA</a:t>
                      </a:r>
                    </a:p>
                  </a:txBody>
                  <a:tcPr marL="72000" marR="36000" marT="6350" marB="0" anchor="ctr">
                    <a:lnL w="12700" cap="flat" cmpd="sng" algn="ctr">
                      <a:no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800" b="0" i="0" u="none" strike="noStrike">
                          <a:solidFill>
                            <a:srgbClr val="000000"/>
                          </a:solidFill>
                          <a:effectLst/>
                          <a:latin typeface="Verdana" panose="020B0604030504040204" pitchFamily="34" charset="0"/>
                        </a:rPr>
                        <a:t>9%</a:t>
                      </a:r>
                    </a:p>
                  </a:txBody>
                  <a:tcPr marL="72000" marR="36000" marT="6350" marB="0" anchor="ctr">
                    <a:lnL>
                      <a:noFill/>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7741">
                <a:tc>
                  <a:txBody>
                    <a:bodyPr/>
                    <a:lstStyle/>
                    <a:p>
                      <a:pPr algn="l" fontAlgn="b"/>
                      <a:r>
                        <a:rPr lang="fr-FR" sz="800" b="0" i="0" u="none" strike="noStrike">
                          <a:solidFill>
                            <a:srgbClr val="000000"/>
                          </a:solidFill>
                          <a:effectLst/>
                          <a:latin typeface="Verdana" panose="020B0604030504040204" pitchFamily="34" charset="0"/>
                        </a:rPr>
                        <a:t>Bretagne</a:t>
                      </a:r>
                    </a:p>
                  </a:txBody>
                  <a:tcPr marL="72000" marR="36000" marT="6350" marB="0" anchor="ctr">
                    <a:lnL w="12700" cap="flat" cmpd="sng" algn="ctr">
                      <a:no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800" b="0" i="0" u="none" strike="noStrike">
                          <a:solidFill>
                            <a:srgbClr val="000000"/>
                          </a:solidFill>
                          <a:effectLst/>
                          <a:latin typeface="Verdana" panose="020B0604030504040204" pitchFamily="34" charset="0"/>
                        </a:rPr>
                        <a:t>4%</a:t>
                      </a:r>
                    </a:p>
                  </a:txBody>
                  <a:tcPr marL="72000" marR="36000" marT="6350" marB="0" anchor="ctr">
                    <a:lnL>
                      <a:noFill/>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7741">
                <a:tc>
                  <a:txBody>
                    <a:bodyPr/>
                    <a:lstStyle/>
                    <a:p>
                      <a:pPr algn="l" fontAlgn="b"/>
                      <a:r>
                        <a:rPr lang="fr-FR" sz="800" b="0" i="0" u="none" strike="noStrike" dirty="0">
                          <a:solidFill>
                            <a:srgbClr val="000000"/>
                          </a:solidFill>
                          <a:effectLst/>
                          <a:latin typeface="Verdana" panose="020B0604030504040204" pitchFamily="34" charset="0"/>
                        </a:rPr>
                        <a:t>Occitanie</a:t>
                      </a:r>
                    </a:p>
                  </a:txBody>
                  <a:tcPr marL="72000" marR="36000" marT="6350" marB="0" anchor="ctr">
                    <a:lnL w="12700" cap="flat" cmpd="sng" algn="ctr">
                      <a:no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FR" sz="800" b="0" i="0" u="none" strike="noStrike" dirty="0">
                          <a:solidFill>
                            <a:srgbClr val="000000"/>
                          </a:solidFill>
                          <a:effectLst/>
                          <a:latin typeface="Verdana" panose="020B0604030504040204" pitchFamily="34" charset="0"/>
                        </a:rPr>
                        <a:t>4%</a:t>
                      </a:r>
                    </a:p>
                  </a:txBody>
                  <a:tcPr marL="72000" marR="36000" marT="6350" marB="0" anchor="ctr">
                    <a:lnL>
                      <a:noFill/>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pSp>
        <p:nvGrpSpPr>
          <p:cNvPr id="19" name="Group 18"/>
          <p:cNvGrpSpPr/>
          <p:nvPr/>
        </p:nvGrpSpPr>
        <p:grpSpPr>
          <a:xfrm>
            <a:off x="6345358" y="4615711"/>
            <a:ext cx="584352" cy="1766049"/>
            <a:chOff x="6157827" y="4593304"/>
            <a:chExt cx="584352" cy="1766049"/>
          </a:xfrm>
        </p:grpSpPr>
        <p:cxnSp>
          <p:nvCxnSpPr>
            <p:cNvPr id="20" name="Straight Connector 19"/>
            <p:cNvCxnSpPr/>
            <p:nvPr/>
          </p:nvCxnSpPr>
          <p:spPr>
            <a:xfrm>
              <a:off x="6157827" y="6093246"/>
              <a:ext cx="584352" cy="0"/>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38938" y="4593304"/>
              <a:ext cx="0" cy="176604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92516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dirty="0"/>
              <a:t>Analyse globale</a:t>
            </a:r>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fr-FR" sz="2400" b="1" dirty="0"/>
              <a:t>Perspectives économiques et financières</a:t>
            </a:r>
          </a:p>
          <a:p>
            <a:pPr marL="457200" indent="-457200">
              <a:buFont typeface="Arial" panose="020B0604020202020204" pitchFamily="34" charset="0"/>
              <a:buChar char="•"/>
            </a:pPr>
            <a:r>
              <a:rPr lang="fr-FR" sz="2400" dirty="0">
                <a:solidFill>
                  <a:schemeClr val="bg1">
                    <a:lumMod val="50000"/>
                  </a:schemeClr>
                </a:solidFill>
              </a:rPr>
              <a:t>Questions d’actualité</a:t>
            </a:r>
          </a:p>
          <a:p>
            <a:pPr marL="457200" indent="-457200">
              <a:buFont typeface="Arial" panose="020B0604020202020204" pitchFamily="34" charset="0"/>
              <a:buChar char="•"/>
            </a:pPr>
            <a:r>
              <a:rPr lang="fr-FR" sz="2400" dirty="0">
                <a:solidFill>
                  <a:schemeClr val="bg1">
                    <a:lumMod val="50000"/>
                  </a:schemeClr>
                </a:solidFill>
              </a:rPr>
              <a:t>Position des CFO</a:t>
            </a:r>
            <a:r>
              <a:rPr lang="fr-FR" sz="2400" dirty="0">
                <a:solidFill>
                  <a:srgbClr val="FF0000"/>
                </a:solidFill>
              </a:rPr>
              <a:t> </a:t>
            </a:r>
            <a:r>
              <a:rPr lang="fr-FR" sz="2400" dirty="0">
                <a:solidFill>
                  <a:schemeClr val="bg1">
                    <a:lumMod val="50000"/>
                  </a:schemeClr>
                </a:solidFill>
              </a:rPr>
              <a:t>par rapport aux sujets clés</a:t>
            </a:r>
          </a:p>
        </p:txBody>
      </p:sp>
      <p:sp>
        <p:nvSpPr>
          <p:cNvPr id="6" name="Footer Placeholder 5"/>
          <p:cNvSpPr>
            <a:spLocks noGrp="1"/>
          </p:cNvSpPr>
          <p:nvPr>
            <p:ph type="ftr" sz="quarter" idx="3"/>
          </p:nvPr>
        </p:nvSpPr>
        <p:spPr/>
        <p:txBody>
          <a:bodyPr/>
          <a:lstStyle/>
          <a:p>
            <a:pPr>
              <a:spcBef>
                <a:spcPts val="600"/>
              </a:spcBef>
              <a:buSzPct val="100000"/>
              <a:buFont typeface="Arial"/>
              <a:buNone/>
            </a:pPr>
            <a:r>
              <a:rPr lang="fr-FR"/>
              <a:t>© 2018 Deloitte SAS </a:t>
            </a:r>
          </a:p>
        </p:txBody>
      </p:sp>
      <p:sp>
        <p:nvSpPr>
          <p:cNvPr id="9" name="Slide Number Placeholder 8"/>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6</a:t>
            </a:fld>
            <a:endParaRPr lang="fr-FR"/>
          </a:p>
        </p:txBody>
      </p:sp>
      <p:sp>
        <p:nvSpPr>
          <p:cNvPr id="4" name="Date Placeholder 3"/>
          <p:cNvSpPr>
            <a:spLocks noGrp="1"/>
          </p:cNvSpPr>
          <p:nvPr>
            <p:ph type="dt" sz="half" idx="2"/>
          </p:nvPr>
        </p:nvSpPr>
        <p:spPr/>
        <p:txBody>
          <a:bodyPr/>
          <a:lstStyle/>
          <a:p>
            <a:pPr algn="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23319322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6240" y="234374"/>
            <a:ext cx="8391525" cy="698500"/>
          </a:xfrm>
        </p:spPr>
        <p:txBody>
          <a:bodyPr/>
          <a:lstStyle/>
          <a:p>
            <a:r>
              <a:rPr lang="fr-FR" dirty="0" err="1"/>
              <a:t>Executive</a:t>
            </a:r>
            <a:r>
              <a:rPr lang="fr-FR" dirty="0"/>
              <a:t> </a:t>
            </a:r>
            <a:r>
              <a:rPr lang="fr-FR" dirty="0" err="1"/>
              <a:t>Summary</a:t>
            </a:r>
            <a:endParaRPr lang="fr-FR" dirty="0"/>
          </a:p>
        </p:txBody>
      </p:sp>
      <p:sp>
        <p:nvSpPr>
          <p:cNvPr id="8" name="Content Placeholder 7"/>
          <p:cNvSpPr>
            <a:spLocks noGrp="1"/>
          </p:cNvSpPr>
          <p:nvPr>
            <p:ph idx="1"/>
          </p:nvPr>
        </p:nvSpPr>
        <p:spPr>
          <a:xfrm>
            <a:off x="384971" y="856899"/>
            <a:ext cx="8374062" cy="5419800"/>
          </a:xfrm>
        </p:spPr>
        <p:txBody>
          <a:bodyPr>
            <a:noAutofit/>
          </a:bodyPr>
          <a:lstStyle/>
          <a:p>
            <a:r>
              <a:rPr lang="fr-FR" sz="1100" dirty="0"/>
              <a:t>Un niveau </a:t>
            </a:r>
            <a:r>
              <a:rPr lang="fr-FR" sz="1100" b="1" dirty="0"/>
              <a:t>d’optimisme toujours au beau fixe</a:t>
            </a:r>
            <a:r>
              <a:rPr lang="fr-FR" sz="1100" dirty="0"/>
              <a:t>: l’euphorie des élections passée a, assez logiquement, entrainé une baisse du niveau d’optimisme des CFO français par rapport au semestre précédent mais elle reste élevée. La perspective des ordonnances Macron et la conjoncture générale contribuent en effet à maintenir un niveau </a:t>
            </a:r>
            <a:r>
              <a:rPr lang="fr-FR" sz="1100" b="1" dirty="0"/>
              <a:t>élevé</a:t>
            </a:r>
            <a:r>
              <a:rPr lang="fr-FR" sz="1100" dirty="0"/>
              <a:t> d’optimisme: </a:t>
            </a:r>
            <a:r>
              <a:rPr lang="fr-FR" sz="1100" b="1" dirty="0"/>
              <a:t>près de 70% </a:t>
            </a:r>
            <a:r>
              <a:rPr lang="fr-FR" sz="1100" dirty="0"/>
              <a:t>contre 78% lors de la précédente édition du CFO Survey. Le niveau général d’incertitude inquiète moins les CFO, étant estimé normal pour 63% d’entre eux contre 42% lors de la précédente édition, le niveau de risque jugé « fort » passant de 50 à 27%.</a:t>
            </a:r>
          </a:p>
          <a:p>
            <a:pPr>
              <a:spcAft>
                <a:spcPts val="0"/>
              </a:spcAft>
            </a:pPr>
            <a:endParaRPr lang="fr-FR" sz="1100" dirty="0"/>
          </a:p>
          <a:p>
            <a:r>
              <a:rPr lang="fr-FR" sz="1100" b="1" dirty="0"/>
              <a:t>Plus de 80% des CFO voient leur chiffre d’affaires évoluer positivement </a:t>
            </a:r>
            <a:r>
              <a:rPr lang="fr-FR" sz="1100" dirty="0"/>
              <a:t>pour l’année à venir: 71% le voient en croissance et 10% en forte croissance, ceci se traduisant majoritairement par une hausse des perspectives d’ investissement et d’emploi. Ce contexte économique et financier favorable </a:t>
            </a:r>
            <a:r>
              <a:rPr lang="fr-FR" sz="1100" b="1" dirty="0"/>
              <a:t>encourage les dirigeants à prendre plus de risques</a:t>
            </a:r>
            <a:r>
              <a:rPr lang="fr-FR" sz="1100" dirty="0"/>
              <a:t>. Avec 50% des réponses en ce sens, la France atteint le taux le plus élevé de cette étude européenne - et ceci en dépit de la montée des risques. On peut donc penser à un « effet France » positif, même dans une atmosphère turbulente.</a:t>
            </a:r>
          </a:p>
          <a:p>
            <a:pPr>
              <a:spcAft>
                <a:spcPts val="0"/>
              </a:spcAft>
            </a:pPr>
            <a:endParaRPr lang="fr-FR" sz="1100" dirty="0"/>
          </a:p>
          <a:p>
            <a:r>
              <a:rPr lang="fr-FR" sz="1100" dirty="0"/>
              <a:t>Les CFO français ont en effet identifié plusieurs risques importants pouvant avoir un impact significatif sur la performance de leur entreprise : pour un sur deux, le </a:t>
            </a:r>
            <a:r>
              <a:rPr lang="fr-FR" sz="1100" b="1" dirty="0"/>
              <a:t>risque majeur émane de l’instabilité et de l’incohérence des politiques fiscales et sociales en Europe</a:t>
            </a:r>
            <a:r>
              <a:rPr lang="fr-FR" sz="1100" dirty="0"/>
              <a:t>. En même temps, les dirigeants s’inquiètent de la montée du protectionnisme, d’éventuelles cyber-attaques d’ampleur, d’une hausse de la polarisation, mais aussi d’attaques terroristes dans les économies de l’Europe de l’Ouest, comme étant des risques susceptibles d’affecter la performance de leur entreprise.</a:t>
            </a:r>
          </a:p>
          <a:p>
            <a:pPr>
              <a:spcAft>
                <a:spcPts val="0"/>
              </a:spcAft>
            </a:pPr>
            <a:endParaRPr lang="fr-FR" sz="1100" dirty="0"/>
          </a:p>
          <a:p>
            <a:r>
              <a:rPr lang="fr-FR" sz="1100" b="1" dirty="0"/>
              <a:t>La situation s’améliorant, les sujets à l’ordre du jour des CFO deviennent plus nombreux et gagnent en importance. </a:t>
            </a:r>
            <a:r>
              <a:rPr lang="fr-FR" sz="1100" dirty="0"/>
              <a:t>A côté de la réduction des coûts, la croissance organique, la formation, la croissance externe, l’innovation et l’investissement prennent ainsi plus de poids.</a:t>
            </a:r>
          </a:p>
          <a:p>
            <a:pPr>
              <a:spcAft>
                <a:spcPts val="0"/>
              </a:spcAft>
            </a:pPr>
            <a:endParaRPr lang="fr-FR" sz="1100" dirty="0"/>
          </a:p>
          <a:p>
            <a:r>
              <a:rPr lang="fr-FR" sz="1100" dirty="0"/>
              <a:t>Enfin, et ceci est un problème, cette nouvelle édition a permis de mesurer que les entreprises françaises se situent encore à un </a:t>
            </a:r>
            <a:r>
              <a:rPr lang="fr-FR" sz="1100" b="1" dirty="0"/>
              <a:t>niveau moyen en matière de transformation digitale </a:t>
            </a:r>
            <a:r>
              <a:rPr lang="fr-FR" sz="1100" dirty="0"/>
              <a:t>pour améliorer les </a:t>
            </a:r>
            <a:r>
              <a:rPr lang="fr-FR" sz="1100" dirty="0" err="1"/>
              <a:t>process</a:t>
            </a:r>
            <a:r>
              <a:rPr lang="fr-FR" sz="1100" dirty="0"/>
              <a:t>, impliquer les talents et créer de nouveaux business </a:t>
            </a:r>
            <a:r>
              <a:rPr lang="fr-FR" sz="1100" dirty="0" err="1"/>
              <a:t>models</a:t>
            </a:r>
            <a:r>
              <a:rPr lang="fr-FR" sz="1100" dirty="0"/>
              <a:t>.</a:t>
            </a:r>
          </a:p>
        </p:txBody>
      </p:sp>
      <p:sp>
        <p:nvSpPr>
          <p:cNvPr id="4" name="Footer Placeholder 3"/>
          <p:cNvSpPr>
            <a:spLocks noGrp="1"/>
          </p:cNvSpPr>
          <p:nvPr>
            <p:ph type="ftr" sz="quarter" idx="3"/>
          </p:nvPr>
        </p:nvSpPr>
        <p:spPr/>
        <p:txBody>
          <a:bodyPr/>
          <a:lstStyle/>
          <a:p>
            <a:pPr>
              <a:spcBef>
                <a:spcPts val="600"/>
              </a:spcBef>
              <a:buSzPct val="100000"/>
              <a:buFont typeface="Arial"/>
              <a:buNone/>
            </a:pPr>
            <a:r>
              <a:rPr lang="fr-FR"/>
              <a:t>© 2018 Deloitte SAS </a:t>
            </a:r>
          </a:p>
        </p:txBody>
      </p:sp>
      <p:sp>
        <p:nvSpPr>
          <p:cNvPr id="5" name="Slide Number Placeholder 4"/>
          <p:cNvSpPr>
            <a:spLocks noGrp="1"/>
          </p:cNvSpPr>
          <p:nvPr>
            <p:ph type="sldNum" sz="quarter" idx="4"/>
          </p:nvPr>
        </p:nvSpPr>
        <p:spPr/>
        <p:txBody>
          <a:bodyPr/>
          <a:lstStyle/>
          <a:p>
            <a:pPr>
              <a:spcBef>
                <a:spcPts val="600"/>
              </a:spcBef>
              <a:buSzPct val="100000"/>
              <a:buFont typeface="Arial"/>
              <a:buNone/>
            </a:pPr>
            <a:fld id="{4654C24A-AA93-4318-A7E9-AF587A936244}" type="slidenum">
              <a:rPr lang="fr-FR" smtClean="0"/>
              <a:pPr>
                <a:spcBef>
                  <a:spcPts val="600"/>
                </a:spcBef>
                <a:buSzPct val="100000"/>
                <a:buFont typeface="Arial"/>
                <a:buNone/>
              </a:pPr>
              <a:t>7</a:t>
            </a:fld>
            <a:endParaRPr lang="fr-FR"/>
          </a:p>
        </p:txBody>
      </p:sp>
      <p:sp>
        <p:nvSpPr>
          <p:cNvPr id="6" name="Date Placeholder 5"/>
          <p:cNvSpPr>
            <a:spLocks noGrp="1"/>
          </p:cNvSpPr>
          <p:nvPr>
            <p:ph type="dt" sz="half" idx="2"/>
          </p:nvPr>
        </p:nvSpPr>
        <p:spPr/>
        <p:txBody>
          <a:bodyPr/>
          <a:lstStyle/>
          <a:p>
            <a:pPr>
              <a:buSzPct val="100000"/>
              <a:buFont typeface="Arial"/>
              <a:buNone/>
            </a:pPr>
            <a:r>
              <a:rPr lang="fr-FR"/>
              <a:t>Base de l'analyse : 48 réponses</a:t>
            </a:r>
            <a:endParaRPr lang="fr-FR" dirty="0"/>
          </a:p>
        </p:txBody>
      </p:sp>
    </p:spTree>
    <p:extLst>
      <p:ext uri="{BB962C8B-B14F-4D97-AF65-F5344CB8AC3E}">
        <p14:creationId xmlns:p14="http://schemas.microsoft.com/office/powerpoint/2010/main" val="37757646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847299" y="3633290"/>
            <a:ext cx="5503115" cy="263455"/>
            <a:chOff x="-3144487" y="5504338"/>
            <a:chExt cx="8057114" cy="263455"/>
          </a:xfrm>
          <a:noFill/>
        </p:grpSpPr>
        <p:sp>
          <p:nvSpPr>
            <p:cNvPr id="48" name="Rectangle 47"/>
            <p:cNvSpPr/>
            <p:nvPr/>
          </p:nvSpPr>
          <p:spPr>
            <a:xfrm>
              <a:off x="3327902" y="5507682"/>
              <a:ext cx="1584725"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Très pessimiste</a:t>
              </a:r>
            </a:p>
          </p:txBody>
        </p:sp>
        <p:sp>
          <p:nvSpPr>
            <p:cNvPr id="49" name="Rectangle 48"/>
            <p:cNvSpPr/>
            <p:nvPr/>
          </p:nvSpPr>
          <p:spPr>
            <a:xfrm>
              <a:off x="-1521372" y="5515793"/>
              <a:ext cx="1544581"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Optimiste</a:t>
              </a:r>
            </a:p>
          </p:txBody>
        </p:sp>
        <p:sp>
          <p:nvSpPr>
            <p:cNvPr id="50" name="Rectangle 49"/>
            <p:cNvSpPr/>
            <p:nvPr/>
          </p:nvSpPr>
          <p:spPr>
            <a:xfrm>
              <a:off x="101743" y="5515446"/>
              <a:ext cx="1544581"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Neutre</a:t>
              </a:r>
            </a:p>
          </p:txBody>
        </p:sp>
        <p:sp>
          <p:nvSpPr>
            <p:cNvPr id="52" name="Rectangle 51"/>
            <p:cNvSpPr/>
            <p:nvPr/>
          </p:nvSpPr>
          <p:spPr>
            <a:xfrm>
              <a:off x="1724858" y="5513475"/>
              <a:ext cx="1544581"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Pessimiste</a:t>
              </a:r>
            </a:p>
          </p:txBody>
        </p:sp>
        <p:sp>
          <p:nvSpPr>
            <p:cNvPr id="56" name="Rectangle 55"/>
            <p:cNvSpPr/>
            <p:nvPr/>
          </p:nvSpPr>
          <p:spPr>
            <a:xfrm>
              <a:off x="-3144487" y="5504338"/>
              <a:ext cx="1544580"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Très optimiste</a:t>
              </a:r>
            </a:p>
          </p:txBody>
        </p:sp>
      </p:grpSp>
      <p:grpSp>
        <p:nvGrpSpPr>
          <p:cNvPr id="26" name="Group 25"/>
          <p:cNvGrpSpPr/>
          <p:nvPr/>
        </p:nvGrpSpPr>
        <p:grpSpPr>
          <a:xfrm rot="16200000">
            <a:off x="3785209" y="1450282"/>
            <a:ext cx="1611690" cy="3276599"/>
            <a:chOff x="376238" y="2579246"/>
            <a:chExt cx="8391526" cy="899250"/>
          </a:xfrm>
        </p:grpSpPr>
        <p:cxnSp>
          <p:nvCxnSpPr>
            <p:cNvPr id="18" name="Straight Connector 17"/>
            <p:cNvCxnSpPr/>
            <p:nvPr/>
          </p:nvCxnSpPr>
          <p:spPr>
            <a:xfrm flipH="1">
              <a:off x="376238" y="25792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76238" y="287899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6238" y="31787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6238" y="347849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fr-FR"/>
              <a:t>Perspectives économiques et financières</a:t>
            </a:r>
            <a:endParaRPr lang="fr-FR" dirty="0"/>
          </a:p>
        </p:txBody>
      </p:sp>
      <p:sp>
        <p:nvSpPr>
          <p:cNvPr id="22" name="Text Placeholder 21"/>
          <p:cNvSpPr>
            <a:spLocks noGrp="1"/>
          </p:cNvSpPr>
          <p:nvPr>
            <p:ph type="body" sz="quarter" idx="13"/>
          </p:nvPr>
        </p:nvSpPr>
        <p:spPr>
          <a:xfrm>
            <a:off x="376237" y="651602"/>
            <a:ext cx="8391528" cy="757255"/>
          </a:xfrm>
        </p:spPr>
        <p:txBody>
          <a:bodyPr/>
          <a:lstStyle/>
          <a:p>
            <a:pPr>
              <a:spcAft>
                <a:spcPts val="300"/>
              </a:spcAft>
            </a:pPr>
            <a:r>
              <a:rPr lang="fr-FR" sz="1400" dirty="0">
                <a:solidFill>
                  <a:schemeClr val="accent6">
                    <a:lumMod val="75000"/>
                  </a:schemeClr>
                </a:solidFill>
              </a:rPr>
              <a:t>Des CFO toujours optimistes sur la conjoncture actuelle, un quart développant cependant une opinion plus neutre face à cette dernière. Les dirigeants jugent cependant que le niveau d’incertitude auquel fera face l’entreprise reste normal.</a:t>
            </a:r>
          </a:p>
        </p:txBody>
      </p:sp>
      <p:sp>
        <p:nvSpPr>
          <p:cNvPr id="23" name="Text Placeholder 22"/>
          <p:cNvSpPr>
            <a:spLocks noGrp="1"/>
          </p:cNvSpPr>
          <p:nvPr>
            <p:ph type="body" sz="quarter" idx="18"/>
          </p:nvPr>
        </p:nvSpPr>
        <p:spPr/>
        <p:txBody>
          <a:bodyPr>
            <a:normAutofit/>
          </a:bodyPr>
          <a:lstStyle/>
          <a:p>
            <a:r>
              <a:rPr lang="fr-FR" dirty="0"/>
              <a:t>Opinion au sujet de la conjoncture actuelle en France comparée à il y a trois mois </a:t>
            </a:r>
            <a:r>
              <a:rPr lang="fr-FR" b="0" dirty="0"/>
              <a:t>(niveau d’optimisme)</a:t>
            </a:r>
          </a:p>
        </p:txBody>
      </p:sp>
      <p:sp>
        <p:nvSpPr>
          <p:cNvPr id="24" name="Text Placeholder 23"/>
          <p:cNvSpPr>
            <a:spLocks noGrp="1"/>
          </p:cNvSpPr>
          <p:nvPr>
            <p:ph type="body" sz="quarter" idx="19"/>
          </p:nvPr>
        </p:nvSpPr>
        <p:spPr/>
        <p:txBody>
          <a:bodyPr>
            <a:normAutofit/>
          </a:bodyPr>
          <a:lstStyle/>
          <a:p>
            <a:r>
              <a:rPr lang="fr-FR" dirty="0"/>
              <a:t>Niveau général d’incertitude économique et financière auquel devra faire face l’entreprise </a:t>
            </a:r>
          </a:p>
        </p:txBody>
      </p:sp>
      <p:graphicFrame>
        <p:nvGraphicFramePr>
          <p:cNvPr id="9" name="Chart 8"/>
          <p:cNvGraphicFramePr/>
          <p:nvPr>
            <p:extLst>
              <p:ext uri="{D42A27DB-BD31-4B8C-83A1-F6EECF244321}">
                <p14:modId xmlns:p14="http://schemas.microsoft.com/office/powerpoint/2010/main" val="2272083587"/>
              </p:ext>
            </p:extLst>
          </p:nvPr>
        </p:nvGraphicFramePr>
        <p:xfrm>
          <a:off x="1803399" y="2309324"/>
          <a:ext cx="5810251" cy="1257133"/>
        </p:xfrm>
        <a:graphic>
          <a:graphicData uri="http://schemas.openxmlformats.org/drawingml/2006/chart">
            <c:chart xmlns:c="http://schemas.openxmlformats.org/drawingml/2006/chart" xmlns:r="http://schemas.openxmlformats.org/officeDocument/2006/relationships" r:id="rId3"/>
          </a:graphicData>
        </a:graphic>
      </p:graphicFrame>
      <p:sp>
        <p:nvSpPr>
          <p:cNvPr id="87" name="Rectangle à coins arrondis 43"/>
          <p:cNvSpPr/>
          <p:nvPr/>
        </p:nvSpPr>
        <p:spPr>
          <a:xfrm>
            <a:off x="376236" y="2075184"/>
            <a:ext cx="2734888" cy="20523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Evolution entre Q1 2018 et Q3 2017</a:t>
            </a:r>
          </a:p>
        </p:txBody>
      </p:sp>
      <p:sp>
        <p:nvSpPr>
          <p:cNvPr id="88" name="Rectangle à coins arrondis 43"/>
          <p:cNvSpPr/>
          <p:nvPr/>
        </p:nvSpPr>
        <p:spPr>
          <a:xfrm>
            <a:off x="376236" y="4584018"/>
            <a:ext cx="2624698" cy="16502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Evolution entre Q1 2018 et Q3 2017</a:t>
            </a:r>
          </a:p>
        </p:txBody>
      </p:sp>
      <p:sp>
        <p:nvSpPr>
          <p:cNvPr id="40" name="Date Placeholder 39"/>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41" name="Footer Placeholder 40"/>
          <p:cNvSpPr>
            <a:spLocks noGrp="1"/>
          </p:cNvSpPr>
          <p:nvPr>
            <p:ph type="ftr" sz="quarter" idx="3"/>
          </p:nvPr>
        </p:nvSpPr>
        <p:spPr/>
        <p:txBody>
          <a:bodyPr/>
          <a:lstStyle/>
          <a:p>
            <a:pPr>
              <a:spcBef>
                <a:spcPts val="600"/>
              </a:spcBef>
              <a:buSzPct val="100000"/>
              <a:buFont typeface="Arial"/>
              <a:buNone/>
            </a:pPr>
            <a:r>
              <a:rPr lang="fr-FR"/>
              <a:t>© 2018 Deloitte SAS </a:t>
            </a:r>
            <a:endParaRPr lang="fr-FR" dirty="0"/>
          </a:p>
        </p:txBody>
      </p:sp>
      <p:sp>
        <p:nvSpPr>
          <p:cNvPr id="42" name="Slide Number Placeholder 41"/>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8</a:t>
            </a:fld>
            <a:endParaRPr lang="fr-FR"/>
          </a:p>
        </p:txBody>
      </p:sp>
      <p:grpSp>
        <p:nvGrpSpPr>
          <p:cNvPr id="39" name="Group 38"/>
          <p:cNvGrpSpPr/>
          <p:nvPr/>
        </p:nvGrpSpPr>
        <p:grpSpPr>
          <a:xfrm>
            <a:off x="1906979" y="6155880"/>
            <a:ext cx="5379587" cy="252000"/>
            <a:chOff x="-3057109" y="5518093"/>
            <a:chExt cx="7876253" cy="252000"/>
          </a:xfrm>
          <a:noFill/>
        </p:grpSpPr>
        <p:sp>
          <p:nvSpPr>
            <p:cNvPr id="43" name="Rectangle 42"/>
            <p:cNvSpPr/>
            <p:nvPr/>
          </p:nvSpPr>
          <p:spPr>
            <a:xfrm>
              <a:off x="3349529" y="5518093"/>
              <a:ext cx="1469615"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Très faible</a:t>
              </a:r>
            </a:p>
          </p:txBody>
        </p:sp>
        <p:sp>
          <p:nvSpPr>
            <p:cNvPr id="44" name="Rectangle 43"/>
            <p:cNvSpPr/>
            <p:nvPr/>
          </p:nvSpPr>
          <p:spPr>
            <a:xfrm>
              <a:off x="-1455450" y="5518093"/>
              <a:ext cx="1469615"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Fort</a:t>
              </a:r>
            </a:p>
          </p:txBody>
        </p:sp>
        <p:sp>
          <p:nvSpPr>
            <p:cNvPr id="45" name="Rectangle 44"/>
            <p:cNvSpPr/>
            <p:nvPr/>
          </p:nvSpPr>
          <p:spPr>
            <a:xfrm>
              <a:off x="146210" y="5518093"/>
              <a:ext cx="1469615"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Normal</a:t>
              </a:r>
            </a:p>
          </p:txBody>
        </p:sp>
        <p:sp>
          <p:nvSpPr>
            <p:cNvPr id="46" name="Rectangle 45"/>
            <p:cNvSpPr/>
            <p:nvPr/>
          </p:nvSpPr>
          <p:spPr>
            <a:xfrm>
              <a:off x="1747869" y="5518093"/>
              <a:ext cx="1469615"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Faible</a:t>
              </a:r>
            </a:p>
          </p:txBody>
        </p:sp>
        <p:sp>
          <p:nvSpPr>
            <p:cNvPr id="47" name="Rectangle 46"/>
            <p:cNvSpPr/>
            <p:nvPr/>
          </p:nvSpPr>
          <p:spPr>
            <a:xfrm>
              <a:off x="-3057109" y="5518093"/>
              <a:ext cx="1469615"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Très fort</a:t>
              </a:r>
            </a:p>
          </p:txBody>
        </p:sp>
      </p:grpSp>
      <p:grpSp>
        <p:nvGrpSpPr>
          <p:cNvPr id="51" name="Group 50"/>
          <p:cNvGrpSpPr/>
          <p:nvPr/>
        </p:nvGrpSpPr>
        <p:grpSpPr>
          <a:xfrm rot="16200000">
            <a:off x="3784583" y="3959747"/>
            <a:ext cx="1611690" cy="3275339"/>
            <a:chOff x="376238" y="2579246"/>
            <a:chExt cx="8391526" cy="899250"/>
          </a:xfrm>
        </p:grpSpPr>
        <p:cxnSp>
          <p:nvCxnSpPr>
            <p:cNvPr id="53" name="Straight Connector 52"/>
            <p:cNvCxnSpPr/>
            <p:nvPr/>
          </p:nvCxnSpPr>
          <p:spPr>
            <a:xfrm flipH="1">
              <a:off x="376238" y="25792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76238" y="287899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6238" y="31787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76238" y="347849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58" name="Chart 57"/>
          <p:cNvGraphicFramePr/>
          <p:nvPr>
            <p:extLst>
              <p:ext uri="{D42A27DB-BD31-4B8C-83A1-F6EECF244321}">
                <p14:modId xmlns:p14="http://schemas.microsoft.com/office/powerpoint/2010/main" val="2390238909"/>
              </p:ext>
            </p:extLst>
          </p:nvPr>
        </p:nvGraphicFramePr>
        <p:xfrm>
          <a:off x="1803399" y="4818159"/>
          <a:ext cx="5810251" cy="12571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8745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238039" y="3631751"/>
            <a:ext cx="4686996" cy="279164"/>
            <a:chOff x="-2572405" y="5502799"/>
            <a:chExt cx="6862235" cy="279164"/>
          </a:xfrm>
          <a:noFill/>
        </p:grpSpPr>
        <p:sp>
          <p:nvSpPr>
            <p:cNvPr id="49" name="Rectangle 48"/>
            <p:cNvSpPr/>
            <p:nvPr/>
          </p:nvSpPr>
          <p:spPr>
            <a:xfrm>
              <a:off x="-2572405" y="5529963"/>
              <a:ext cx="1544581"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Optimiste</a:t>
              </a:r>
            </a:p>
          </p:txBody>
        </p:sp>
        <p:sp>
          <p:nvSpPr>
            <p:cNvPr id="50" name="Rectangle 49"/>
            <p:cNvSpPr/>
            <p:nvPr/>
          </p:nvSpPr>
          <p:spPr>
            <a:xfrm>
              <a:off x="101743" y="5515446"/>
              <a:ext cx="1544581"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Neutre</a:t>
              </a:r>
            </a:p>
          </p:txBody>
        </p:sp>
        <p:sp>
          <p:nvSpPr>
            <p:cNvPr id="52" name="Rectangle 51"/>
            <p:cNvSpPr/>
            <p:nvPr/>
          </p:nvSpPr>
          <p:spPr>
            <a:xfrm>
              <a:off x="2745249" y="5502799"/>
              <a:ext cx="1544581" cy="25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rPr>
                <a:t>Pessimiste</a:t>
              </a:r>
            </a:p>
          </p:txBody>
        </p:sp>
      </p:grpSp>
      <p:grpSp>
        <p:nvGrpSpPr>
          <p:cNvPr id="26" name="Group 25"/>
          <p:cNvGrpSpPr/>
          <p:nvPr/>
        </p:nvGrpSpPr>
        <p:grpSpPr>
          <a:xfrm rot="16200000">
            <a:off x="3851282" y="584803"/>
            <a:ext cx="1714486" cy="5444877"/>
            <a:chOff x="376238" y="2579246"/>
            <a:chExt cx="8391526" cy="899250"/>
          </a:xfrm>
        </p:grpSpPr>
        <p:cxnSp>
          <p:nvCxnSpPr>
            <p:cNvPr id="18" name="Straight Connector 17"/>
            <p:cNvCxnSpPr/>
            <p:nvPr/>
          </p:nvCxnSpPr>
          <p:spPr>
            <a:xfrm flipH="1">
              <a:off x="376238" y="25792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76238" y="287899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6238" y="317874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6238" y="3478496"/>
              <a:ext cx="8391526" cy="0"/>
            </a:xfrm>
            <a:prstGeom prst="line">
              <a:avLst/>
            </a:prstGeom>
            <a:ln w="31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fr-FR"/>
              <a:t>Perspectives économiques et financières</a:t>
            </a:r>
            <a:endParaRPr lang="fr-FR" dirty="0"/>
          </a:p>
        </p:txBody>
      </p:sp>
      <p:sp>
        <p:nvSpPr>
          <p:cNvPr id="22" name="Text Placeholder 21"/>
          <p:cNvSpPr>
            <a:spLocks noGrp="1"/>
          </p:cNvSpPr>
          <p:nvPr>
            <p:ph type="body" sz="quarter" idx="13"/>
          </p:nvPr>
        </p:nvSpPr>
        <p:spPr>
          <a:xfrm>
            <a:off x="376236" y="647654"/>
            <a:ext cx="8391528" cy="757255"/>
          </a:xfrm>
        </p:spPr>
        <p:txBody>
          <a:bodyPr/>
          <a:lstStyle/>
          <a:p>
            <a:pPr>
              <a:spcAft>
                <a:spcPts val="300"/>
              </a:spcAft>
            </a:pPr>
            <a:r>
              <a:rPr lang="fr-FR" sz="1400" dirty="0">
                <a:solidFill>
                  <a:schemeClr val="accent6">
                    <a:lumMod val="75000"/>
                  </a:schemeClr>
                </a:solidFill>
              </a:rPr>
              <a:t>En France, l’opinion des CFO sur la conjoncture est très nettement plus optimiste que celle de leurs confrères européens.</a:t>
            </a:r>
          </a:p>
        </p:txBody>
      </p:sp>
      <p:sp>
        <p:nvSpPr>
          <p:cNvPr id="23" name="Text Placeholder 22"/>
          <p:cNvSpPr>
            <a:spLocks noGrp="1"/>
          </p:cNvSpPr>
          <p:nvPr>
            <p:ph type="body" sz="quarter" idx="18"/>
          </p:nvPr>
        </p:nvSpPr>
        <p:spPr/>
        <p:txBody>
          <a:bodyPr>
            <a:normAutofit/>
          </a:bodyPr>
          <a:lstStyle/>
          <a:p>
            <a:r>
              <a:rPr lang="fr-FR" dirty="0"/>
              <a:t>Opinion au sujet de la conjoncture actuelle en France comparée à l’Europe </a:t>
            </a:r>
            <a:r>
              <a:rPr lang="fr-FR" b="0" dirty="0"/>
              <a:t>(niveau d’optimisme)</a:t>
            </a:r>
          </a:p>
        </p:txBody>
      </p:sp>
      <p:graphicFrame>
        <p:nvGraphicFramePr>
          <p:cNvPr id="9" name="Chart 8"/>
          <p:cNvGraphicFramePr/>
          <p:nvPr>
            <p:extLst>
              <p:ext uri="{D42A27DB-BD31-4B8C-83A1-F6EECF244321}">
                <p14:modId xmlns:p14="http://schemas.microsoft.com/office/powerpoint/2010/main" val="2941202347"/>
              </p:ext>
            </p:extLst>
          </p:nvPr>
        </p:nvGraphicFramePr>
        <p:xfrm>
          <a:off x="1803399" y="2309324"/>
          <a:ext cx="5810251" cy="1257133"/>
        </p:xfrm>
        <a:graphic>
          <a:graphicData uri="http://schemas.openxmlformats.org/drawingml/2006/chart">
            <c:chart xmlns:c="http://schemas.openxmlformats.org/drawingml/2006/chart" xmlns:r="http://schemas.openxmlformats.org/officeDocument/2006/relationships" r:id="rId3"/>
          </a:graphicData>
        </a:graphic>
      </p:graphicFrame>
      <p:sp>
        <p:nvSpPr>
          <p:cNvPr id="87" name="Rectangle à coins arrondis 43"/>
          <p:cNvSpPr/>
          <p:nvPr/>
        </p:nvSpPr>
        <p:spPr>
          <a:xfrm>
            <a:off x="376236" y="2075184"/>
            <a:ext cx="3281364" cy="1688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rPr>
              <a:t>Evolution entre Q1 2018 et Q3 2017</a:t>
            </a:r>
          </a:p>
        </p:txBody>
      </p:sp>
      <p:sp>
        <p:nvSpPr>
          <p:cNvPr id="40" name="Date Placeholder 39"/>
          <p:cNvSpPr>
            <a:spLocks noGrp="1"/>
          </p:cNvSpPr>
          <p:nvPr>
            <p:ph type="dt" sz="half" idx="2"/>
          </p:nvPr>
        </p:nvSpPr>
        <p:spPr/>
        <p:txBody>
          <a:bodyPr/>
          <a:lstStyle/>
          <a:p>
            <a:pPr algn="r">
              <a:buSzPct val="100000"/>
              <a:buFont typeface="Arial"/>
              <a:buNone/>
            </a:pPr>
            <a:r>
              <a:rPr lang="fr-FR"/>
              <a:t>Base de l'analyse : 48 réponses</a:t>
            </a:r>
            <a:endParaRPr lang="fr-FR" dirty="0"/>
          </a:p>
        </p:txBody>
      </p:sp>
      <p:sp>
        <p:nvSpPr>
          <p:cNvPr id="41" name="Footer Placeholder 40"/>
          <p:cNvSpPr>
            <a:spLocks noGrp="1"/>
          </p:cNvSpPr>
          <p:nvPr>
            <p:ph type="ftr" sz="quarter" idx="3"/>
          </p:nvPr>
        </p:nvSpPr>
        <p:spPr/>
        <p:txBody>
          <a:bodyPr/>
          <a:lstStyle/>
          <a:p>
            <a:pPr>
              <a:spcBef>
                <a:spcPts val="600"/>
              </a:spcBef>
              <a:buSzPct val="100000"/>
              <a:buFont typeface="Arial"/>
              <a:buNone/>
            </a:pPr>
            <a:r>
              <a:rPr lang="fr-FR"/>
              <a:t>© 2018 Deloitte SAS </a:t>
            </a:r>
            <a:endParaRPr lang="fr-FR" dirty="0"/>
          </a:p>
        </p:txBody>
      </p:sp>
      <p:sp>
        <p:nvSpPr>
          <p:cNvPr id="42" name="Slide Number Placeholder 41"/>
          <p:cNvSpPr>
            <a:spLocks noGrp="1"/>
          </p:cNvSpPr>
          <p:nvPr>
            <p:ph type="sldNum" sz="quarter" idx="4"/>
          </p:nvPr>
        </p:nvSpPr>
        <p:spPr/>
        <p:txBody>
          <a:bodyPr/>
          <a:lstStyle/>
          <a:p>
            <a:pPr algn="r">
              <a:spcBef>
                <a:spcPts val="600"/>
              </a:spcBef>
              <a:buSzPct val="100000"/>
              <a:buFont typeface="Arial"/>
              <a:buNone/>
            </a:pPr>
            <a:fld id="{4654C24A-AA93-4318-A7E9-AF587A936244}" type="slidenum">
              <a:rPr lang="fr-FR" smtClean="0"/>
              <a:pPr algn="r">
                <a:spcBef>
                  <a:spcPts val="600"/>
                </a:spcBef>
                <a:buSzPct val="100000"/>
                <a:buFont typeface="Arial"/>
                <a:buNone/>
              </a:pPr>
              <a:t>9</a:t>
            </a:fld>
            <a:endParaRPr lang="fr-FR"/>
          </a:p>
        </p:txBody>
      </p:sp>
    </p:spTree>
    <p:extLst>
      <p:ext uri="{BB962C8B-B14F-4D97-AF65-F5344CB8AC3E}">
        <p14:creationId xmlns:p14="http://schemas.microsoft.com/office/powerpoint/2010/main" val="134836768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 Deloitte 2018">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Theme Deloitte 2018" id="{963D037F-A1A4-441A-9753-13E81B87B6AE}" vid="{98F1A3E5-34FA-4836-8132-D013F9039620}"/>
    </a:ext>
  </a:extLst>
</a:theme>
</file>

<file path=ppt/theme/theme2.xml><?xml version="1.0" encoding="utf-8"?>
<a:theme xmlns:a="http://schemas.openxmlformats.org/drawingml/2006/main" name="1_Theme Deloitte 2018">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Theme Deloitte 2018" id="{963D037F-A1A4-441A-9753-13E81B87B6AE}" vid="{98F1A3E5-34FA-4836-8132-D013F90396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10723</TotalTime>
  <Words>3576</Words>
  <Application>Microsoft Office PowerPoint</Application>
  <PresentationFormat>Affichage à l'écran (4:3)</PresentationFormat>
  <Paragraphs>513</Paragraphs>
  <Slides>37</Slides>
  <Notes>22</Notes>
  <HiddenSlides>0</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37</vt:i4>
      </vt:variant>
    </vt:vector>
  </HeadingPairs>
  <TitlesOfParts>
    <vt:vector size="45" baseType="lpstr">
      <vt:lpstr>Arial</vt:lpstr>
      <vt:lpstr>Calibri</vt:lpstr>
      <vt:lpstr>Open Sans</vt:lpstr>
      <vt:lpstr>Verdana</vt:lpstr>
      <vt:lpstr>Wingdings 2</vt:lpstr>
      <vt:lpstr>Theme Deloitte 2018</vt:lpstr>
      <vt:lpstr>1_Theme Deloitte 2018</vt:lpstr>
      <vt:lpstr>think-cell Slide</vt:lpstr>
      <vt:lpstr>CFO Survey – 11ème édition</vt:lpstr>
      <vt:lpstr>Sommaire</vt:lpstr>
      <vt:lpstr>Périmètre et objectifs de l’étude</vt:lpstr>
      <vt:lpstr>Profil de l’échantillon</vt:lpstr>
      <vt:lpstr>Profil de l’échantillon</vt:lpstr>
      <vt:lpstr>Analyse globale</vt:lpstr>
      <vt:lpstr>Executive Summary</vt:lpstr>
      <vt:lpstr>Perspectives économiques et financières</vt:lpstr>
      <vt:lpstr>Perspectives économiques et financières</vt:lpstr>
      <vt:lpstr>Perspectives économiques et financières</vt:lpstr>
      <vt:lpstr>Perspectives économiques et financières</vt:lpstr>
      <vt:lpstr>Perspectives économiques et financières</vt:lpstr>
      <vt:lpstr>Perspectives économiques et financières</vt:lpstr>
      <vt:lpstr>Perspectives économiques et financières</vt:lpstr>
      <vt:lpstr>Perspectives économiques et financières</vt:lpstr>
      <vt:lpstr>Perspectives économiques et financières</vt:lpstr>
      <vt:lpstr>Perspectives économiques et financières</vt:lpstr>
      <vt:lpstr>Analyse globale</vt:lpstr>
      <vt:lpstr>Europe &amp; Prise de décision : point de vue des CFO</vt:lpstr>
      <vt:lpstr>Europe &amp; Prise de décision : les questions de J-P. Betbèze</vt:lpstr>
      <vt:lpstr>Europe &amp; Prise de décision : les questions de J-P. Betbèze</vt:lpstr>
      <vt:lpstr>Analyse globale</vt:lpstr>
      <vt:lpstr>La trésorerie</vt:lpstr>
      <vt:lpstr>La trésorerie</vt:lpstr>
      <vt:lpstr>Les investissements</vt:lpstr>
      <vt:lpstr>Les investissements</vt:lpstr>
      <vt:lpstr>Le crédit et le financement</vt:lpstr>
      <vt:lpstr>Le crédit et le financement</vt:lpstr>
      <vt:lpstr>La croissance externe</vt:lpstr>
      <vt:lpstr>La croissance externe</vt:lpstr>
      <vt:lpstr>La politique salariale</vt:lpstr>
      <vt:lpstr>Annexes</vt:lpstr>
      <vt:lpstr>Profil de l’échantillon (Suite)</vt:lpstr>
      <vt:lpstr>Europe &amp; Prise de décision : point de vue des CFO</vt:lpstr>
      <vt:lpstr>Europe &amp; Prise de décision : point de vue des CFO</vt:lpstr>
      <vt:lpstr>Europe &amp; Prise de décision : point de vue des CFO</vt:lpstr>
      <vt:lpstr>Présentation PowerPoint</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CFO Survey – 11ème édition</dc:title>
  <dc:creator>Ghazli, Amal (FR - DN)</dc:creator>
  <cp:lastModifiedBy>Laurent Leloup</cp:lastModifiedBy>
  <cp:revision>252</cp:revision>
  <cp:lastPrinted>2018-05-15T08:20:45Z</cp:lastPrinted>
  <dcterms:created xsi:type="dcterms:W3CDTF">2018-04-19T14:09:25Z</dcterms:created>
  <dcterms:modified xsi:type="dcterms:W3CDTF">2018-05-29T15:38:22Z</dcterms:modified>
</cp:coreProperties>
</file>